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3211-8056-42DB-AB57-9BA6AB85072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C461-E16F-484F-AE41-94B065EB685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809625" y="1885951"/>
            <a:ext cx="7524750" cy="2817496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6148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914400" y="1714501"/>
            <a:ext cx="7315200" cy="2853691"/>
          </a:xfrm>
          <a:prstGeom prst="rect">
            <a:avLst/>
          </a:prstGeom>
          <a:solidFill>
            <a:srgbClr val="007E00">
              <a:alpha val="79999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eaLnBrk="0" hangingPunct="0"/>
            <a:r>
              <a:rPr lang="ar-EG" altLang="zh-CN" sz="5000" b="1" dirty="0" smtClean="0">
                <a:solidFill>
                  <a:schemeClr val="bg1"/>
                </a:solidFill>
                <a:ea typeface="Microsoft YaHei" pitchFamily="34" charset="-122"/>
              </a:rPr>
              <a:t>برنامج الخرائط الذهنية</a:t>
            </a:r>
            <a:endParaRPr lang="ar-EG" altLang="zh-CN" sz="5000" b="1" dirty="0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614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81100" y="2145030"/>
            <a:ext cx="698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7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nimBg="1" autoUpdateAnimBg="0"/>
      <p:bldP spid="614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50" y="1527816"/>
            <a:ext cx="6562725" cy="656133"/>
            <a:chOff x="0" y="0"/>
            <a:chExt cx="6561756" cy="546060"/>
          </a:xfrm>
        </p:grpSpPr>
        <p:sp>
          <p:nvSpPr>
            <p:cNvPr id="718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 rtl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18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7187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تمكنك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لتكون أكثر فعالية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50" y="2575567"/>
            <a:ext cx="6562725" cy="656133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7183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l" rtl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84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يكون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الشكل ممتع للنظر والقراءة والتأمل والمذاكرة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50" y="3621414"/>
            <a:ext cx="6562725" cy="656131"/>
            <a:chOff x="0" y="0"/>
            <a:chExt cx="6561756" cy="546060"/>
          </a:xfrm>
        </p:grpSpPr>
        <p:sp>
          <p:nvSpPr>
            <p:cNvPr id="7178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 rtl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17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شكل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جذاب ومريح للعين وللعقل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290650" y="4669159"/>
            <a:ext cx="6562725" cy="656132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7176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l" rtl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77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75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تسمح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لك بمشاهدة الصورة الكاملة والتفاصيل في نفس الوقت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4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286000" y="228600"/>
            <a:ext cx="4572000" cy="72233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chemeClr val="tx2">
                    <a:lumMod val="50000"/>
                  </a:schemeClr>
                </a:solidFill>
              </a:rPr>
              <a:t>الاتفاقيات </a:t>
            </a: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6621810" y="1247657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الابتسامة طوال الوقت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973610" y="1247657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الحضور والانصراف</a:t>
            </a:r>
          </a:p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 في الوقت المحدد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611480" y="2361374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تقبل جميع </a:t>
            </a:r>
          </a:p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الآراء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بصدر رحب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1963280" y="2361374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التفاعل مع المجموعة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01150" y="3475091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المحمول مغلق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952950" y="3475091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تنفيذ جميع التمارين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6590820" y="4588808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المحافظة على الانظباط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1942620" y="4588808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تقبل قرارات المدرب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6580490" y="5702525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حسن الظن </a:t>
            </a:r>
            <a:endParaRPr lang="ar-EG" sz="2400" b="1" dirty="0" smtClean="0">
              <a:latin typeface="Verdana" panose="020B0604030504040204" pitchFamily="34" charset="0"/>
              <a:ea typeface="HY헤드라인M" pitchFamily="2" charset="-127"/>
            </a:endParaRPr>
          </a:p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والثقة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المتبادلة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1932290" y="5702525"/>
            <a:ext cx="2369790" cy="6689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الحب بين المجموعات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53" name="Picture 2" descr="F:\دينى\work\صور\kid-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40" y="914400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60" y="8382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40" y="2057400"/>
            <a:ext cx="122905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40" y="1981200"/>
            <a:ext cx="110716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F:\دينى\work\صور\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F:\دينى\work\صور\imagت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080" y="43053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دينى\work\صور\8484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40" y="42672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F:\دينى\work\صور\zan 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940" y="5391702"/>
            <a:ext cx="1143000" cy="116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94" y="5391702"/>
            <a:ext cx="1045652" cy="116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86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339977" y="76204"/>
            <a:ext cx="6346825" cy="639233"/>
          </a:xfrm>
        </p:spPr>
        <p:txBody>
          <a:bodyPr>
            <a:normAutofit fontScale="90000"/>
          </a:bodyPr>
          <a:lstStyle/>
          <a:p>
            <a:r>
              <a:rPr lang="ar-EG" sz="4000" b="1" dirty="0" smtClean="0"/>
              <a:t>محتويات البرنامج</a:t>
            </a:r>
            <a:endParaRPr lang="fr-FR" sz="4000" b="1" dirty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568581" y="685800"/>
            <a:ext cx="6346825" cy="5943600"/>
          </a:xfrm>
        </p:spPr>
        <p:txBody>
          <a:bodyPr/>
          <a:lstStyle/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تعريف الخريطة الذهنية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فوائد الخريطة الذهنية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عن مؤسس هذا العلم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أقسام الدماغ ووظائفه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نظرية سبيري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نظرية هيرمان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الذاكرة البشرية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قواعد عمل الدماغ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قوانين الخرائط الذهنية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تصميم الخرائط الذهنية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نماذج متعددة للخرائط الذهنية</a:t>
            </a:r>
          </a:p>
          <a:p>
            <a:pPr marL="0"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ar-EG" altLang="zh-CN" b="1" dirty="0" smtClean="0">
                <a:solidFill>
                  <a:srgbClr val="002060"/>
                </a:solidFill>
                <a:ea typeface="SimSun" pitchFamily="2" charset="-122"/>
              </a:rPr>
              <a:t>استخدامات متقدمة للخريطة الذهنية</a:t>
            </a:r>
            <a:endParaRPr lang="ar-EG" altLang="zh-CN" b="1" dirty="0">
              <a:solidFill>
                <a:srgbClr val="002060"/>
              </a:solidFill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1"/>
            <a:ext cx="2705100" cy="218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12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485775"/>
            <a:ext cx="4906962" cy="1143000"/>
          </a:xfrm>
        </p:spPr>
        <p:txBody>
          <a:bodyPr/>
          <a:lstStyle/>
          <a:p>
            <a:r>
              <a:rPr lang="ar-SA" dirty="0">
                <a:cs typeface="PT Bold Heading" pitchFamily="2" charset="-78"/>
              </a:rPr>
              <a:t>أسئلة قبل البدء</a:t>
            </a:r>
            <a:endParaRPr lang="en-US" dirty="0">
              <a:cs typeface="PT Bold Heading" pitchFamily="2" charset="-7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2" y="1989145"/>
            <a:ext cx="8893175" cy="4679951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b="1" dirty="0">
                <a:cs typeface="Traditional Arabic" pitchFamily="18" charset="-78"/>
              </a:rPr>
              <a:t>لماذا حضرت هذه الدورة ؟ الهدف من تواجدك معنا ؟</a:t>
            </a:r>
          </a:p>
          <a:p>
            <a:pPr algn="r" rtl="1">
              <a:buFont typeface="Wingdings" pitchFamily="2" charset="2"/>
              <a:buChar char="ü"/>
            </a:pPr>
            <a:endParaRPr lang="ar-SA" b="1" dirty="0">
              <a:cs typeface="Traditional Arabic" pitchFamily="18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b="1" dirty="0">
                <a:cs typeface="Traditional Arabic" pitchFamily="18" charset="-78"/>
              </a:rPr>
              <a:t>ما المشكلة التي تعاني منها في ذاكرتك ؟ هل هي :</a:t>
            </a:r>
          </a:p>
          <a:p>
            <a:pPr marL="0" indent="0" algn="r" rtl="1">
              <a:buNone/>
            </a:pPr>
            <a:r>
              <a:rPr lang="ar-EG" sz="2400" b="1" dirty="0">
                <a:cs typeface="Traditional Arabic" pitchFamily="18" charset="-78"/>
              </a:rPr>
              <a:t> </a:t>
            </a:r>
            <a:r>
              <a:rPr lang="ar-EG" sz="2400" b="1" dirty="0" smtClean="0">
                <a:cs typeface="Traditional Arabic" pitchFamily="18" charset="-78"/>
              </a:rPr>
              <a:t>    </a:t>
            </a:r>
            <a:r>
              <a:rPr lang="ar-SA" sz="2400" b="1" dirty="0" smtClean="0">
                <a:cs typeface="Traditional Arabic" pitchFamily="18" charset="-78"/>
              </a:rPr>
              <a:t>نسيان </a:t>
            </a:r>
            <a:r>
              <a:rPr lang="ar-SA" sz="2400" b="1" dirty="0">
                <a:cs typeface="Traditional Arabic" pitchFamily="18" charset="-78"/>
              </a:rPr>
              <a:t>المعلومة – ضعف الثقة بالذاكرة – عدم المراجعة –  عدم الرغبة بالتعلم .</a:t>
            </a:r>
          </a:p>
          <a:p>
            <a:pPr algn="r" rtl="1">
              <a:buFont typeface="Wingdings" pitchFamily="2" charset="2"/>
              <a:buChar char="ü"/>
            </a:pPr>
            <a:endParaRPr lang="ar-SA" sz="2400" b="1" dirty="0">
              <a:cs typeface="Traditional Arabic" pitchFamily="18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b="1" dirty="0">
                <a:cs typeface="Traditional Arabic" pitchFamily="18" charset="-78"/>
              </a:rPr>
              <a:t>هل حضرت  سابقاً دورة في الذاكرة والحفظ ؟  وكيف استفادتك منها ؟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b="1" dirty="0">
                <a:cs typeface="Traditional Arabic" pitchFamily="18" charset="-78"/>
              </a:rPr>
              <a:t>هل أنت على استعداد لتلقي المعلومات ؟</a:t>
            </a:r>
            <a:endParaRPr lang="en-US" b="1" dirty="0"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6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809625" y="1885951"/>
            <a:ext cx="7524750" cy="2817496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6148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914400" y="1714501"/>
            <a:ext cx="7315200" cy="2853691"/>
          </a:xfrm>
          <a:prstGeom prst="rect">
            <a:avLst/>
          </a:prstGeom>
          <a:solidFill>
            <a:srgbClr val="007E00">
              <a:alpha val="79999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ar-EG" altLang="zh-CN" sz="5000" b="1" dirty="0">
                <a:solidFill>
                  <a:schemeClr val="bg1"/>
                </a:solidFill>
                <a:ea typeface="Microsoft YaHei" pitchFamily="34" charset="-122"/>
              </a:rPr>
              <a:t>الخريطة الذهنية</a:t>
            </a:r>
          </a:p>
        </p:txBody>
      </p:sp>
      <p:sp>
        <p:nvSpPr>
          <p:cNvPr id="614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81100" y="2145030"/>
            <a:ext cx="698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3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nimBg="1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 bwMode="auto">
          <a:xfrm>
            <a:off x="6372203" y="762000"/>
            <a:ext cx="2535969" cy="604867"/>
          </a:xfrm>
          <a:prstGeom prst="flowChartAlternateProcess">
            <a:avLst/>
          </a:prstGeom>
          <a:gradFill>
            <a:gsLst>
              <a:gs pos="0">
                <a:srgbClr val="92D050"/>
              </a:gs>
              <a:gs pos="50000">
                <a:srgbClr val="33CC33">
                  <a:alpha val="86000"/>
                </a:srgbClr>
              </a:gs>
              <a:gs pos="100000">
                <a:srgbClr val="99FF33">
                  <a:alpha val="61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>
              <a:defRPr/>
            </a:pPr>
            <a:r>
              <a:rPr lang="en-US" sz="2800" b="1" dirty="0"/>
              <a:t>Mind map </a:t>
            </a:r>
            <a:endParaRPr lang="ar-EG" sz="2800" b="1" dirty="0"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3313" y="3255321"/>
            <a:ext cx="7097713" cy="2225000"/>
            <a:chOff x="0" y="0"/>
            <a:chExt cx="6561756" cy="546060"/>
          </a:xfrm>
        </p:grpSpPr>
        <p:sp>
          <p:nvSpPr>
            <p:cNvPr id="1741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 rtl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741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7417" name="Rectangle 13"/>
            <p:cNvSpPr>
              <a:spLocks noChangeArrowheads="1"/>
            </p:cNvSpPr>
            <p:nvPr/>
          </p:nvSpPr>
          <p:spPr bwMode="auto">
            <a:xfrm>
              <a:off x="65079" y="11476"/>
              <a:ext cx="6431598" cy="47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EG" altLang="zh-CN" sz="2400" b="1" dirty="0">
                  <a:solidFill>
                    <a:schemeClr val="bg1"/>
                  </a:solidFill>
                </a:rPr>
                <a:t>وسيلة تعبيرية عن الأفكار والمخططات بدلا من الاقتصار على الكلمات فقط حيث تستخدم الفروع والصور والألوان في التعبير عن الفكرة , تستخدم كطريقة من طرق استخدام الذاكرة وتعتمد على الذاكرة البصرية في رسم توضيحي سهل المراجعة والتذكر بقواعد </a:t>
              </a:r>
              <a:r>
                <a:rPr lang="ar-EG" altLang="zh-CN" sz="2400" b="1" dirty="0" smtClean="0">
                  <a:solidFill>
                    <a:schemeClr val="bg1"/>
                  </a:solidFill>
                </a:rPr>
                <a:t>         وتعليمات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ميسرة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34" y="609600"/>
            <a:ext cx="4883658" cy="227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244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Ahmed\Breaking Bad\1Wxqib0106103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838200"/>
            <a:ext cx="908685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85393" y="468877"/>
            <a:ext cx="323037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EG" sz="3200" b="1" dirty="0" smtClean="0"/>
              <a:t>صورة للخريطة الذهنية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xmlns="" val="405188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809625" y="1885951"/>
            <a:ext cx="7524750" cy="2817496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6148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914400" y="1714501"/>
            <a:ext cx="7315200" cy="2853691"/>
          </a:xfrm>
          <a:prstGeom prst="rect">
            <a:avLst/>
          </a:prstGeom>
          <a:solidFill>
            <a:srgbClr val="007E00">
              <a:alpha val="79999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eaLnBrk="0" hangingPunct="0"/>
            <a:r>
              <a:rPr lang="ar-EG" altLang="zh-CN" sz="5000" b="1" dirty="0">
                <a:solidFill>
                  <a:schemeClr val="bg1"/>
                </a:solidFill>
                <a:ea typeface="Microsoft YaHei" pitchFamily="34" charset="-122"/>
              </a:rPr>
              <a:t>فوائد الخريطة الذهنية</a:t>
            </a:r>
          </a:p>
        </p:txBody>
      </p:sp>
      <p:sp>
        <p:nvSpPr>
          <p:cNvPr id="614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81100" y="2145030"/>
            <a:ext cx="698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3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nimBg="1" autoUpdateAnimBg="0"/>
      <p:bldP spid="61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50" y="1527816"/>
            <a:ext cx="6562725" cy="656133"/>
            <a:chOff x="0" y="0"/>
            <a:chExt cx="6561756" cy="546060"/>
          </a:xfrm>
        </p:grpSpPr>
        <p:sp>
          <p:nvSpPr>
            <p:cNvPr id="718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 rtl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18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7187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إعطائك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نظرة شاملة للمواضيع الكبيرة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50" y="2575567"/>
            <a:ext cx="6562725" cy="656133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7183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l" rtl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84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تمكنك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من تخطط </a:t>
              </a:r>
              <a:r>
                <a:rPr lang="ar-EG" altLang="zh-CN" sz="2400" b="1" dirty="0" smtClean="0">
                  <a:solidFill>
                    <a:schemeClr val="bg1"/>
                  </a:solidFill>
                </a:rPr>
                <a:t>عمل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اختيارات من أين أتيت وإلى أين تذهب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50" y="3621414"/>
            <a:ext cx="6562725" cy="656131"/>
            <a:chOff x="0" y="0"/>
            <a:chExt cx="6561756" cy="546060"/>
          </a:xfrm>
        </p:grpSpPr>
        <p:sp>
          <p:nvSpPr>
            <p:cNvPr id="7178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 rtl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17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جمع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أكبر قدر من المعلومات والبيانات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290650" y="4669159"/>
            <a:ext cx="6562725" cy="656132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7176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l" rtl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77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75" name="Rectangle 13"/>
            <p:cNvSpPr>
              <a:spLocks noChangeArrowheads="1"/>
            </p:cNvSpPr>
            <p:nvPr/>
          </p:nvSpPr>
          <p:spPr bwMode="auto">
            <a:xfrm>
              <a:off x="65079" y="85339"/>
              <a:ext cx="6431598" cy="38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EG" altLang="zh-CN" sz="2400" b="1" dirty="0" smtClean="0">
                  <a:solidFill>
                    <a:schemeClr val="bg1"/>
                  </a:solidFill>
                </a:rPr>
                <a:t>تشجعك </a:t>
              </a:r>
              <a:r>
                <a:rPr lang="ar-EG" altLang="zh-CN" sz="2400" b="1" dirty="0">
                  <a:solidFill>
                    <a:schemeClr val="bg1"/>
                  </a:solidFill>
                </a:rPr>
                <a:t>على حل المشكلة بعرض طرق مختلفة وحلول متنوعة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34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عرض على الشاشة (3:4)‏</PresentationFormat>
  <Paragraphs>49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محتويات البرنامج</vt:lpstr>
      <vt:lpstr>أسئلة قبل البدء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2018-12-29T10:13:46Z</dcterms:created>
  <dcterms:modified xsi:type="dcterms:W3CDTF">2018-12-29T10:14:17Z</dcterms:modified>
</cp:coreProperties>
</file>