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3200" b="1" dirty="0" smtClean="0">
              <a:solidFill>
                <a:schemeClr val="bg1"/>
              </a:solidFill>
              <a:latin typeface="Times New Roman" pitchFamily="18" charset="0"/>
              <a:cs typeface="Arial"/>
            </a:rPr>
            <a:t>كن سباق مبادر</a:t>
          </a:r>
          <a:endParaRPr lang="ar-SA" sz="32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0"/>
          <a:r>
            <a:rPr lang="ar-EG" sz="2800" b="1" dirty="0" smtClean="0">
              <a:solidFill>
                <a:srgbClr val="000000"/>
              </a:solidFill>
              <a:latin typeface="Times New Roman" pitchFamily="18" charset="0"/>
              <a:cs typeface="Arial"/>
            </a:rPr>
            <a:t>ابدا والنهاية في ذهنك</a:t>
          </a:r>
          <a:endParaRPr lang="ar-SA" sz="28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ابدا بالاهم قبل المهم</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solidFill>
                <a:srgbClr val="000000"/>
              </a:solidFill>
              <a:latin typeface="Times New Roman" pitchFamily="18" charset="0"/>
              <a:cs typeface="Arial"/>
            </a:rPr>
            <a:t>تفكبر المنفعة للجميع</a:t>
          </a:r>
          <a:endParaRPr lang="ar-SA" sz="28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dirty="0" smtClean="0">
              <a:solidFill>
                <a:srgbClr val="000000"/>
              </a:solidFill>
              <a:latin typeface="Times New Roman" pitchFamily="18" charset="0"/>
              <a:cs typeface="Arial"/>
            </a:rPr>
            <a:t>حاول ان تفهم أولا ليسهل فهمك</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800" b="1" dirty="0" smtClean="0">
              <a:solidFill>
                <a:srgbClr val="000000"/>
              </a:solidFill>
              <a:latin typeface="Times New Roman" pitchFamily="18" charset="0"/>
              <a:cs typeface="Arial"/>
            </a:rPr>
            <a:t>التعاضد</a:t>
          </a:r>
          <a:endParaRPr lang="ar-SA" sz="28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AAAF8F6C-5957-4152-98E0-621F33D19000}">
      <dgm:prSet custT="1"/>
      <dgm:spPr>
        <a:blipFill rotWithShape="0">
          <a:blip xmlns:r="http://schemas.openxmlformats.org/officeDocument/2006/relationships" r:embed="rId2"/>
          <a:stretch>
            <a:fillRect/>
          </a:stretch>
        </a:blipFill>
      </dgm:spPr>
      <dgm:t>
        <a:bodyPr/>
        <a:lstStyle/>
        <a:p>
          <a:pPr rtl="1"/>
          <a:r>
            <a:rPr lang="ar-EG" sz="2800" b="1" dirty="0" smtClean="0">
              <a:solidFill>
                <a:srgbClr val="000000"/>
              </a:solidFill>
              <a:latin typeface="Times New Roman" pitchFamily="18" charset="0"/>
              <a:cs typeface="Arial"/>
            </a:rPr>
            <a:t>شحذ المنشار</a:t>
          </a:r>
          <a:endParaRPr lang="ar-SA" sz="2800" b="1" dirty="0">
            <a:solidFill>
              <a:schemeClr val="tx1"/>
            </a:solidFill>
          </a:endParaRPr>
        </a:p>
      </dgm:t>
    </dgm:pt>
    <dgm:pt modelId="{FEB91995-E900-4D13-B3E8-8198EC497BA2}" type="parTrans" cxnId="{B4FCB882-CE64-48E8-A5B7-EE5318F7FDD0}">
      <dgm:prSet/>
      <dgm:spPr/>
      <dgm:t>
        <a:bodyPr/>
        <a:lstStyle/>
        <a:p>
          <a:pPr rtl="1"/>
          <a:endParaRPr lang="ar-EG"/>
        </a:p>
      </dgm:t>
    </dgm:pt>
    <dgm:pt modelId="{7DC47EFA-F5F1-4BC4-B111-91CEDEC0B263}" type="sibTrans" cxnId="{B4FCB882-CE64-48E8-A5B7-EE5318F7FDD0}">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7">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7"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7">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7">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7">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7">
        <dgm:presLayoutVars>
          <dgm:bulletEnabled val="1"/>
        </dgm:presLayoutVars>
      </dgm:prSet>
      <dgm:spPr/>
      <dgm:t>
        <a:bodyPr/>
        <a:lstStyle/>
        <a:p>
          <a:pPr rtl="1"/>
          <a:endParaRPr lang="ar-EG"/>
        </a:p>
      </dgm:t>
    </dgm:pt>
    <dgm:pt modelId="{E618F29D-C5B5-41F0-8A39-D9B243716E5D}" type="pres">
      <dgm:prSet presAssocID="{AAAF8F6C-5957-4152-98E0-621F33D19000}" presName="nodeFollowingNodes" presStyleLbl="node1" presStyleIdx="6" presStyleCnt="7">
        <dgm:presLayoutVars>
          <dgm:bulletEnabled val="1"/>
        </dgm:presLayoutVars>
      </dgm:prSet>
      <dgm:spPr/>
      <dgm:t>
        <a:bodyPr/>
        <a:lstStyle/>
        <a:p>
          <a:pPr rtl="1"/>
          <a:endParaRPr lang="ar-EG"/>
        </a:p>
      </dgm:t>
    </dgm:pt>
  </dgm:ptLst>
  <dgm:cxnLst>
    <dgm:cxn modelId="{1823EF04-AD90-4287-80C1-09E598195E7A}" type="presOf" srcId="{A35EFABB-B9D2-4919-85F1-53BA01469B13}" destId="{96FEDD57-9110-45D1-99D7-D20EFCFD28B4}"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6905999D-F79E-45FB-9253-F75674281729}" srcId="{683FD8ED-3092-40E8-BB3C-F36A310A3877}" destId="{D29E24FC-05D5-4E97-98C7-54323AD0F0B5}" srcOrd="3" destOrd="0" parTransId="{7D0F9F06-850F-4690-AA3C-60913BB36118}" sibTransId="{75A502E1-7EE8-4F8E-9976-255DDCA81AE7}"/>
    <dgm:cxn modelId="{EB31C5F9-4983-4352-BB72-88BA2E39D4F3}" type="presOf" srcId="{D29E24FC-05D5-4E97-98C7-54323AD0F0B5}" destId="{EF6DE290-021F-4F3C-B173-582D126FA912}"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30D53B9B-B2F9-4BFD-ADE2-EC3B69090B87}" type="presOf" srcId="{AAAF8F6C-5957-4152-98E0-621F33D19000}" destId="{E618F29D-C5B5-41F0-8A39-D9B243716E5D}" srcOrd="0" destOrd="0" presId="urn:microsoft.com/office/officeart/2005/8/layout/cycle3"/>
    <dgm:cxn modelId="{3E00136C-29BB-414A-9097-D29166C7AE1A}" type="presOf" srcId="{4299C8C0-9EFE-4B56-B3A8-6441731A43E1}" destId="{E4FC657D-04EC-4527-ACE7-2542C82D4137}" srcOrd="0" destOrd="0" presId="urn:microsoft.com/office/officeart/2005/8/layout/cycle3"/>
    <dgm:cxn modelId="{1D437F20-55B2-4D72-B051-F19422A6D380}" srcId="{683FD8ED-3092-40E8-BB3C-F36A310A3877}" destId="{DFA6151B-E3BE-45AD-8DE6-A54B258ADD9D}" srcOrd="4" destOrd="0" parTransId="{1BBC5562-1E6F-45B6-9F9D-3FF24B412B49}" sibTransId="{8DB13E6E-4402-44D6-90BC-BE9723FDA249}"/>
    <dgm:cxn modelId="{4CF0A08E-C0F8-4A64-9092-BF9C938A8E59}" type="presOf" srcId="{E2F200B1-BFB1-4055-BB5F-BAE852DBF4F3}" destId="{823B69D6-EABD-44B8-B557-A4445BE9D858}"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6274E305-8DA3-4E3D-8E9A-BFB6D5F82083}" type="presOf" srcId="{683FD8ED-3092-40E8-BB3C-F36A310A3877}" destId="{63FC5469-9CCB-4523-AE5E-3D72808BB6D2}"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99A2294C-3317-43B1-81F0-7D132EAB37AC}" type="presOf" srcId="{7D156077-FC48-4E00-9279-C0DCC50C887C}" destId="{E23CECA5-6803-41F7-B47F-C091F357DDED}" srcOrd="0" destOrd="0" presId="urn:microsoft.com/office/officeart/2005/8/layout/cycle3"/>
    <dgm:cxn modelId="{73083DE6-5EEB-4D09-829D-3479B58BC961}" type="presOf" srcId="{DFA6151B-E3BE-45AD-8DE6-A54B258ADD9D}" destId="{18C3530A-74CE-43FB-BD83-8132FA5B36BB}" srcOrd="0" destOrd="0" presId="urn:microsoft.com/office/officeart/2005/8/layout/cycle3"/>
    <dgm:cxn modelId="{B4FCB882-CE64-48E8-A5B7-EE5318F7FDD0}" srcId="{683FD8ED-3092-40E8-BB3C-F36A310A3877}" destId="{AAAF8F6C-5957-4152-98E0-621F33D19000}" srcOrd="6" destOrd="0" parTransId="{FEB91995-E900-4D13-B3E8-8198EC497BA2}" sibTransId="{7DC47EFA-F5F1-4BC4-B111-91CEDEC0B263}"/>
    <dgm:cxn modelId="{16D1BE33-3671-4B41-828C-8232BE524AA0}" type="presOf" srcId="{F611D78A-9E2D-4971-9E73-7AC2581DFC51}" destId="{626E7E74-A943-41F9-92A5-6B86187D0915}" srcOrd="0" destOrd="0" presId="urn:microsoft.com/office/officeart/2005/8/layout/cycle3"/>
    <dgm:cxn modelId="{022CA4D6-EDE8-4376-A116-E3D0156DC568}" type="presParOf" srcId="{63FC5469-9CCB-4523-AE5E-3D72808BB6D2}" destId="{14351B7A-7FA0-4103-8B91-E9F1416A4BDE}" srcOrd="0" destOrd="0" presId="urn:microsoft.com/office/officeart/2005/8/layout/cycle3"/>
    <dgm:cxn modelId="{5365F8EE-31EF-42F9-8014-DAB311945EAC}" type="presParOf" srcId="{14351B7A-7FA0-4103-8B91-E9F1416A4BDE}" destId="{E23CECA5-6803-41F7-B47F-C091F357DDED}" srcOrd="0" destOrd="0" presId="urn:microsoft.com/office/officeart/2005/8/layout/cycle3"/>
    <dgm:cxn modelId="{52D78488-0D21-438A-A070-7A59C2E40600}" type="presParOf" srcId="{14351B7A-7FA0-4103-8B91-E9F1416A4BDE}" destId="{823B69D6-EABD-44B8-B557-A4445BE9D858}" srcOrd="1" destOrd="0" presId="urn:microsoft.com/office/officeart/2005/8/layout/cycle3"/>
    <dgm:cxn modelId="{C2EFEE66-D4B8-4C3E-8C9E-66AC0CF7DC54}" type="presParOf" srcId="{14351B7A-7FA0-4103-8B91-E9F1416A4BDE}" destId="{E4FC657D-04EC-4527-ACE7-2542C82D4137}" srcOrd="2" destOrd="0" presId="urn:microsoft.com/office/officeart/2005/8/layout/cycle3"/>
    <dgm:cxn modelId="{6919025B-F5C9-4B04-97A5-82CC4E162CEF}" type="presParOf" srcId="{14351B7A-7FA0-4103-8B91-E9F1416A4BDE}" destId="{626E7E74-A943-41F9-92A5-6B86187D0915}" srcOrd="3" destOrd="0" presId="urn:microsoft.com/office/officeart/2005/8/layout/cycle3"/>
    <dgm:cxn modelId="{51D47E35-10B2-4218-BEC7-53DBA18E6B7F}" type="presParOf" srcId="{14351B7A-7FA0-4103-8B91-E9F1416A4BDE}" destId="{EF6DE290-021F-4F3C-B173-582D126FA912}" srcOrd="4" destOrd="0" presId="urn:microsoft.com/office/officeart/2005/8/layout/cycle3"/>
    <dgm:cxn modelId="{D601A4BA-3185-4BE8-852D-37C9D8979F20}" type="presParOf" srcId="{14351B7A-7FA0-4103-8B91-E9F1416A4BDE}" destId="{18C3530A-74CE-43FB-BD83-8132FA5B36BB}" srcOrd="5" destOrd="0" presId="urn:microsoft.com/office/officeart/2005/8/layout/cycle3"/>
    <dgm:cxn modelId="{90A87ED0-EC2F-40DB-9770-0AF19D5C7069}" type="presParOf" srcId="{14351B7A-7FA0-4103-8B91-E9F1416A4BDE}" destId="{96FEDD57-9110-45D1-99D7-D20EFCFD28B4}" srcOrd="6" destOrd="0" presId="urn:microsoft.com/office/officeart/2005/8/layout/cycle3"/>
    <dgm:cxn modelId="{821E20C2-8596-4296-8E16-2CE3C3B7FB77}" type="presParOf" srcId="{14351B7A-7FA0-4103-8B91-E9F1416A4BDE}" destId="{E618F29D-C5B5-41F0-8A39-D9B243716E5D}" srcOrd="7"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504873" y="-42217"/>
          <a:ext cx="6457852" cy="6457852"/>
        </a:xfrm>
        <a:prstGeom prst="circularArrow">
          <a:avLst>
            <a:gd name="adj1" fmla="val 5544"/>
            <a:gd name="adj2" fmla="val 330680"/>
            <a:gd name="adj3" fmla="val 14509091"/>
            <a:gd name="adj4" fmla="val 16954056"/>
            <a:gd name="adj5" fmla="val 5757"/>
          </a:avLst>
        </a:prstGeom>
        <a:solidFill>
          <a:schemeClr val="accent1">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723777" y="1667"/>
          <a:ext cx="2020044" cy="1010022"/>
        </a:xfrm>
        <a:prstGeom prst="round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bg1"/>
              </a:solidFill>
              <a:latin typeface="Times New Roman" pitchFamily="18" charset="0"/>
              <a:cs typeface="Arial"/>
            </a:rPr>
            <a:t>كن سباق مبادر</a:t>
          </a:r>
          <a:endParaRPr lang="ar-SA" sz="3200" b="1" kern="1200" dirty="0">
            <a:solidFill>
              <a:schemeClr val="bg1"/>
            </a:solidFill>
          </a:endParaRPr>
        </a:p>
      </dsp:txBody>
      <dsp:txXfrm>
        <a:off x="2723777" y="1667"/>
        <a:ext cx="2020044" cy="1010022"/>
      </dsp:txXfrm>
    </dsp:sp>
    <dsp:sp modelId="{E4FC657D-04EC-4527-ACE7-2542C82D4137}">
      <dsp:nvSpPr>
        <dsp:cNvPr id="0" name=""/>
        <dsp:cNvSpPr/>
      </dsp:nvSpPr>
      <dsp:spPr>
        <a:xfrm>
          <a:off x="5007959" y="1450408"/>
          <a:ext cx="2020044" cy="101002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000000"/>
              </a:solidFill>
              <a:latin typeface="Times New Roman" pitchFamily="18" charset="0"/>
              <a:cs typeface="Arial"/>
            </a:rPr>
            <a:t>ابدا والنهاية في ذهنك</a:t>
          </a:r>
          <a:endParaRPr lang="ar-SA" sz="2800" b="1" kern="1200" dirty="0">
            <a:solidFill>
              <a:schemeClr val="tx1"/>
            </a:solidFill>
          </a:endParaRPr>
        </a:p>
      </dsp:txBody>
      <dsp:txXfrm>
        <a:off x="5007959" y="1450408"/>
        <a:ext cx="2020044" cy="1010022"/>
      </dsp:txXfrm>
    </dsp:sp>
    <dsp:sp modelId="{626E7E74-A943-41F9-92A5-6B86187D0915}">
      <dsp:nvSpPr>
        <dsp:cNvPr id="0" name=""/>
        <dsp:cNvSpPr/>
      </dsp:nvSpPr>
      <dsp:spPr>
        <a:xfrm>
          <a:off x="5408614" y="3368345"/>
          <a:ext cx="2020044" cy="101002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solidFill>
                <a:srgbClr val="000000"/>
              </a:solidFill>
              <a:latin typeface="Times New Roman" pitchFamily="18" charset="0"/>
              <a:cs typeface="Arial"/>
            </a:rPr>
            <a:t>ابدا بالاهم قبل المهم</a:t>
          </a:r>
          <a:endParaRPr lang="ar-SA" sz="2400" b="1" kern="1200" dirty="0">
            <a:solidFill>
              <a:schemeClr val="tx1"/>
            </a:solidFill>
          </a:endParaRPr>
        </a:p>
      </dsp:txBody>
      <dsp:txXfrm>
        <a:off x="5408614" y="3368345"/>
        <a:ext cx="2020044" cy="1010022"/>
      </dsp:txXfrm>
    </dsp:sp>
    <dsp:sp modelId="{EF6DE290-021F-4F3C-B173-582D126FA912}">
      <dsp:nvSpPr>
        <dsp:cNvPr id="0" name=""/>
        <dsp:cNvSpPr/>
      </dsp:nvSpPr>
      <dsp:spPr>
        <a:xfrm>
          <a:off x="3918642" y="5236710"/>
          <a:ext cx="2020044" cy="101002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rgbClr val="000000"/>
              </a:solidFill>
              <a:latin typeface="Times New Roman" pitchFamily="18" charset="0"/>
              <a:cs typeface="Arial"/>
            </a:rPr>
            <a:t>تفكبر المنفعة للجميع</a:t>
          </a:r>
          <a:endParaRPr lang="ar-SA" sz="2800" b="1" kern="1200" dirty="0">
            <a:solidFill>
              <a:schemeClr val="tx1"/>
            </a:solidFill>
          </a:endParaRPr>
        </a:p>
      </dsp:txBody>
      <dsp:txXfrm>
        <a:off x="3918642" y="5236710"/>
        <a:ext cx="2020044" cy="1010022"/>
      </dsp:txXfrm>
    </dsp:sp>
    <dsp:sp modelId="{18C3530A-74CE-43FB-BD83-8132FA5B36BB}">
      <dsp:nvSpPr>
        <dsp:cNvPr id="0" name=""/>
        <dsp:cNvSpPr/>
      </dsp:nvSpPr>
      <dsp:spPr>
        <a:xfrm>
          <a:off x="1528913" y="5236710"/>
          <a:ext cx="2020044" cy="1010022"/>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rgbClr val="000000"/>
              </a:solidFill>
              <a:latin typeface="Times New Roman" pitchFamily="18" charset="0"/>
              <a:cs typeface="Arial"/>
            </a:rPr>
            <a:t>حاول ان تفهم أولا ليسهل فهمك</a:t>
          </a:r>
          <a:endParaRPr lang="ar-SA" sz="2000" b="1" kern="1200" dirty="0">
            <a:solidFill>
              <a:schemeClr val="tx1"/>
            </a:solidFill>
          </a:endParaRPr>
        </a:p>
      </dsp:txBody>
      <dsp:txXfrm>
        <a:off x="1528913" y="5236710"/>
        <a:ext cx="2020044" cy="1010022"/>
      </dsp:txXfrm>
    </dsp:sp>
    <dsp:sp modelId="{96FEDD57-9110-45D1-99D7-D20EFCFD28B4}">
      <dsp:nvSpPr>
        <dsp:cNvPr id="0" name=""/>
        <dsp:cNvSpPr/>
      </dsp:nvSpPr>
      <dsp:spPr>
        <a:xfrm>
          <a:off x="38941" y="3368345"/>
          <a:ext cx="2020044" cy="101002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rgbClr val="000000"/>
              </a:solidFill>
              <a:latin typeface="Times New Roman" pitchFamily="18" charset="0"/>
              <a:cs typeface="Arial"/>
            </a:rPr>
            <a:t>التعاضد</a:t>
          </a:r>
          <a:endParaRPr lang="ar-SA" sz="2800" b="1" kern="1200" dirty="0">
            <a:solidFill>
              <a:schemeClr val="tx1"/>
            </a:solidFill>
          </a:endParaRPr>
        </a:p>
      </dsp:txBody>
      <dsp:txXfrm>
        <a:off x="38941" y="3368345"/>
        <a:ext cx="2020044" cy="1010022"/>
      </dsp:txXfrm>
    </dsp:sp>
    <dsp:sp modelId="{E618F29D-C5B5-41F0-8A39-D9B243716E5D}">
      <dsp:nvSpPr>
        <dsp:cNvPr id="0" name=""/>
        <dsp:cNvSpPr/>
      </dsp:nvSpPr>
      <dsp:spPr>
        <a:xfrm>
          <a:off x="570706" y="1038531"/>
          <a:ext cx="2020044" cy="101002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solidFill>
                <a:srgbClr val="000000"/>
              </a:solidFill>
              <a:latin typeface="Times New Roman" pitchFamily="18" charset="0"/>
              <a:cs typeface="Arial"/>
            </a:rPr>
            <a:t>شحذ المنشار</a:t>
          </a:r>
          <a:endParaRPr lang="ar-SA" sz="2800" b="1" kern="1200" dirty="0">
            <a:solidFill>
              <a:schemeClr val="tx1"/>
            </a:solidFill>
          </a:endParaRPr>
        </a:p>
      </dsp:txBody>
      <dsp:txXfrm>
        <a:off x="570706" y="1038531"/>
        <a:ext cx="2020044" cy="101002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F16BA18-D37C-475B-9B69-5A3E211E2C99}"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F16BA18-D37C-475B-9B69-5A3E211E2C99}"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F16BA18-D37C-475B-9B69-5A3E211E2C99}"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F16BA18-D37C-475B-9B69-5A3E211E2C99}"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16BA18-D37C-475B-9B69-5A3E211E2C99}"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F16BA18-D37C-475B-9B69-5A3E211E2C99}"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08F9D2D-96AD-46AE-B08B-13174E0124C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16BA18-D37C-475B-9B69-5A3E211E2C99}"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08F9D2D-96AD-46AE-B08B-13174E0124C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pic>
        <p:nvPicPr>
          <p:cNvPr id="1026" name="Picture 2" descr="F:\دينى\work\صور\9425325e85.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4900" y="990600"/>
            <a:ext cx="6972300" cy="482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46317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9144000" cy="6858000"/>
          </a:xfrm>
          <a:prstGeom prst="rect">
            <a:avLst/>
          </a:prstGeom>
        </p:spPr>
      </p:pic>
      <p:sp>
        <p:nvSpPr>
          <p:cNvPr id="2" name="Rounded Rectangle 1"/>
          <p:cNvSpPr/>
          <p:nvPr/>
        </p:nvSpPr>
        <p:spPr>
          <a:xfrm>
            <a:off x="1371600" y="533400"/>
            <a:ext cx="6248400" cy="22098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tx2">
                    <a:lumMod val="50000"/>
                  </a:schemeClr>
                </a:solidFill>
              </a:rPr>
              <a:t>هل تنبع تصرفاتي بناء على اختياري الشخصي حسب ما تمليه علي مبادئي أم بناء </a:t>
            </a:r>
            <a:endParaRPr lang="ar-EG" sz="3200" dirty="0" smtClean="0">
              <a:solidFill>
                <a:schemeClr val="tx2">
                  <a:lumMod val="50000"/>
                </a:schemeClr>
              </a:solidFill>
            </a:endParaRPr>
          </a:p>
          <a:p>
            <a:pPr algn="ctr" rtl="1"/>
            <a:r>
              <a:rPr lang="ar-EG" sz="3200" dirty="0" smtClean="0">
                <a:solidFill>
                  <a:schemeClr val="tx2">
                    <a:lumMod val="50000"/>
                  </a:schemeClr>
                </a:solidFill>
              </a:rPr>
              <a:t>على </a:t>
            </a:r>
            <a:r>
              <a:rPr lang="ar-EG" sz="3200" dirty="0">
                <a:solidFill>
                  <a:schemeClr val="tx2">
                    <a:lumMod val="50000"/>
                  </a:schemeClr>
                </a:solidFill>
              </a:rPr>
              <a:t>وضعي ومشاعري والظروف؟ </a:t>
            </a:r>
          </a:p>
        </p:txBody>
      </p:sp>
      <p:pic>
        <p:nvPicPr>
          <p:cNvPr id="1026" name="Picture 2" descr="F:\دينى\work\صور\question-mark3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971800"/>
            <a:ext cx="5638800" cy="33924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 xmlns:p14="http://schemas.microsoft.com/office/powerpoint/2010/main" val="19008628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1676400" y="2035076"/>
            <a:ext cx="6096000" cy="2308324"/>
          </a:xfrm>
          <a:prstGeom prst="rect">
            <a:avLst/>
          </a:prstGeom>
          <a:noFill/>
        </p:spPr>
        <p:txBody>
          <a:bodyPr wrap="square" rtlCol="1">
            <a:spAutoFit/>
          </a:bodyPr>
          <a:lstStyle/>
          <a:p>
            <a:pPr algn="ctr"/>
            <a:r>
              <a:rPr lang="ar-EG" sz="7200" dirty="0" smtClean="0">
                <a:solidFill>
                  <a:srgbClr val="002060"/>
                </a:solidFill>
              </a:rPr>
              <a:t>دورة العادات السبع </a:t>
            </a:r>
          </a:p>
          <a:p>
            <a:pPr algn="ctr"/>
            <a:r>
              <a:rPr lang="ar-EG" sz="7200" dirty="0" smtClean="0">
                <a:solidFill>
                  <a:srgbClr val="002060"/>
                </a:solidFill>
              </a:rPr>
              <a:t>(الشخصية الناحجة)</a:t>
            </a:r>
            <a:endParaRPr lang="ar-EG" sz="7200" dirty="0">
              <a:solidFill>
                <a:srgbClr val="002060"/>
              </a:solidFill>
            </a:endParaRPr>
          </a:p>
        </p:txBody>
      </p:sp>
    </p:spTree>
    <p:extLst>
      <p:ext uri="{BB962C8B-B14F-4D97-AF65-F5344CB8AC3E}">
        <p14:creationId xmlns="" xmlns:p14="http://schemas.microsoft.com/office/powerpoint/2010/main" val="40692854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tretch>
            <a:fillRect/>
          </a:stretch>
        </p:blipFill>
        <p:spPr>
          <a:xfrm>
            <a:off x="0" y="0"/>
            <a:ext cx="9144000" cy="6858000"/>
          </a:xfrm>
          <a:prstGeom prst="rect">
            <a:avLst/>
          </a:prstGeom>
        </p:spPr>
      </p:pic>
      <p:sp>
        <p:nvSpPr>
          <p:cNvPr id="8" name="Rounded Rectangle 7"/>
          <p:cNvSpPr/>
          <p:nvPr/>
        </p:nvSpPr>
        <p:spPr>
          <a:xfrm>
            <a:off x="2209800" y="304800"/>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10" name="AutoShape 7"/>
          <p:cNvSpPr>
            <a:spLocks noChangeArrowheads="1"/>
          </p:cNvSpPr>
          <p:nvPr/>
        </p:nvSpPr>
        <p:spPr bwMode="auto">
          <a:xfrm>
            <a:off x="2989610" y="1247657"/>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الإلتزام بوقت البرنامج وفترات </a:t>
            </a:r>
            <a:r>
              <a:rPr lang="ar-EG" sz="2400" b="1" dirty="0" smtClean="0">
                <a:latin typeface="Verdana" panose="020B0604030504040204" pitchFamily="34" charset="0"/>
                <a:ea typeface="HY헤드라인M" pitchFamily="2" charset="-127"/>
              </a:rPr>
              <a:t>الاستراحة</a:t>
            </a:r>
          </a:p>
          <a:p>
            <a:pPr algn="ctr" rtl="1"/>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دليل وعيك</a:t>
            </a:r>
            <a:endParaRPr lang="en-GB" sz="2400" b="1" dirty="0" smtClean="0">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2979280" y="2361374"/>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a:latin typeface="Verdana" panose="020B0604030504040204" pitchFamily="34" charset="0"/>
                <a:ea typeface="HY헤드라인M" pitchFamily="2" charset="-127"/>
              </a:rPr>
              <a:t>لاتدع </a:t>
            </a:r>
            <a:r>
              <a:rPr lang="ar-EG" sz="2400" b="1" smtClean="0">
                <a:latin typeface="Verdana" panose="020B0604030504040204" pitchFamily="34" charset="0"/>
                <a:ea typeface="HY헤드라인M" pitchFamily="2" charset="-127"/>
              </a:rPr>
              <a:t>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2968950" y="3475091"/>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2958620" y="4588808"/>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2948290" y="5702525"/>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تأقلمك مع المدرب و تنفيذ التمارين </a:t>
            </a:r>
            <a:r>
              <a:rPr lang="ar-EG" sz="2400" b="1" dirty="0" smtClean="0">
                <a:latin typeface="Verdana" panose="020B0604030504040204" pitchFamily="34" charset="0"/>
                <a:ea typeface="HY헤드라인M" pitchFamily="2" charset="-127"/>
              </a:rPr>
              <a:t>يسهل</a:t>
            </a:r>
          </a:p>
          <a:p>
            <a:pPr algn="ctr" rtl="1"/>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استيعاب المادة العلمية</a:t>
            </a:r>
            <a:endParaRPr lang="ar-SA" sz="2400" b="1" dirty="0">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38300" y="19812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18" name="Picture 8" descr="F:\دينى\work\صور\imagت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31242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0" name="Picture 3" descr="F:\دينى\work\صور\إدارة الوقت.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2880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1" name="Picture 9" descr="F:\دينى\work\صور\848484.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56220" y="53340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22" name="Picture 2" descr="F:\دينى\work\صور\kid-smail.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0" y="42672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85887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143000" y="2007275"/>
            <a:ext cx="7162800" cy="2323713"/>
          </a:xfrm>
          <a:prstGeom prst="rect">
            <a:avLst/>
          </a:prstGeom>
        </p:spPr>
        <p:txBody>
          <a:bodyPr wrap="square">
            <a:spAutoFit/>
          </a:bodyPr>
          <a:lstStyle/>
          <a:p>
            <a:pPr algn="ctr" rtl="1"/>
            <a:endParaRPr lang="ar-EG" dirty="0">
              <a:solidFill>
                <a:srgbClr val="0070C0"/>
              </a:solidFill>
            </a:endParaRPr>
          </a:p>
          <a:p>
            <a:pPr algn="ctr" rtl="1"/>
            <a:endParaRPr lang="ar-EG" dirty="0">
              <a:solidFill>
                <a:srgbClr val="0070C0"/>
              </a:solidFill>
            </a:endParaRPr>
          </a:p>
          <a:p>
            <a:pPr algn="ctr" rtl="1"/>
            <a:r>
              <a:rPr lang="ar-EG" sz="2500" b="1" dirty="0">
                <a:solidFill>
                  <a:srgbClr val="0070C0"/>
                </a:solidFill>
              </a:rPr>
              <a:t>لكى تصل الى قمة النجاح لا بد من وجود عادات تمارسها باستمرار</a:t>
            </a:r>
          </a:p>
          <a:p>
            <a:pPr algn="ctr" rtl="1"/>
            <a:endParaRPr lang="ar-EG" dirty="0">
              <a:solidFill>
                <a:srgbClr val="0070C0"/>
              </a:solidFill>
            </a:endParaRPr>
          </a:p>
          <a:p>
            <a:pPr algn="ctr" rtl="1"/>
            <a:r>
              <a:rPr lang="ar-EG" sz="6600" dirty="0">
                <a:solidFill>
                  <a:srgbClr val="0070C0"/>
                </a:solidFill>
              </a:rPr>
              <a:t>فما هي تلك العادات ؟</a:t>
            </a:r>
          </a:p>
        </p:txBody>
      </p:sp>
    </p:spTree>
    <p:extLst>
      <p:ext uri="{BB962C8B-B14F-4D97-AF65-F5344CB8AC3E}">
        <p14:creationId xmlns="" xmlns:p14="http://schemas.microsoft.com/office/powerpoint/2010/main" val="400068648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4" name="Diagram 3"/>
          <p:cNvGraphicFramePr/>
          <p:nvPr>
            <p:extLst>
              <p:ext uri="{D42A27DB-BD31-4B8C-83A1-F6EECF244321}">
                <p14:modId xmlns="" xmlns:p14="http://schemas.microsoft.com/office/powerpoint/2010/main" val="960012360"/>
              </p:ext>
            </p:extLst>
          </p:nvPr>
        </p:nvGraphicFramePr>
        <p:xfrm>
          <a:off x="685800" y="30480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6" name="Picture 4" descr="customer_service.jp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95600" y="2070101"/>
            <a:ext cx="2971800" cy="32639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spTree>
    <p:extLst>
      <p:ext uri="{BB962C8B-B14F-4D97-AF65-F5344CB8AC3E}">
        <p14:creationId xmlns="" xmlns:p14="http://schemas.microsoft.com/office/powerpoint/2010/main" val="39393057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stretch>
            <a:fillRect/>
          </a:stretch>
        </p:blipFill>
        <p:spPr>
          <a:xfrm>
            <a:off x="0" y="0"/>
            <a:ext cx="9144000" cy="6858000"/>
          </a:xfrm>
          <a:prstGeom prst="rect">
            <a:avLst/>
          </a:prstGeom>
        </p:spPr>
      </p:pic>
      <p:sp>
        <p:nvSpPr>
          <p:cNvPr id="9" name="Rounded Rectangle 8"/>
          <p:cNvSpPr/>
          <p:nvPr/>
        </p:nvSpPr>
        <p:spPr>
          <a:xfrm>
            <a:off x="2286000" y="152400"/>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اهداف الدورة</a:t>
            </a:r>
          </a:p>
        </p:txBody>
      </p:sp>
      <p:sp>
        <p:nvSpPr>
          <p:cNvPr id="25" name="圆角矩形 4"/>
          <p:cNvSpPr>
            <a:spLocks noChangeArrowheads="1"/>
          </p:cNvSpPr>
          <p:nvPr/>
        </p:nvSpPr>
        <p:spPr bwMode="auto">
          <a:xfrm>
            <a:off x="1981200" y="12302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تكون مبادرا وكيف تتحمل مسؤولية حياتك وتتخذ قراراتك</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696084" y="6858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7886700" y="12239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1828800" y="19668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التحكم في الصور الذهنية وكيفية انشاءها وطرق إدارة الوعي</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543684" y="16510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12"/>
          <p:cNvSpPr txBox="1">
            <a:spLocks noChangeArrowheads="1"/>
          </p:cNvSpPr>
          <p:nvPr/>
        </p:nvSpPr>
        <p:spPr bwMode="auto">
          <a:xfrm>
            <a:off x="7734300" y="2057400"/>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1676400" y="2673350"/>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طرق إكتساب المرونة وأثرها في العلاقات</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391284" y="22606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12"/>
          <p:cNvSpPr txBox="1">
            <a:spLocks noChangeArrowheads="1"/>
          </p:cNvSpPr>
          <p:nvPr/>
        </p:nvSpPr>
        <p:spPr bwMode="auto">
          <a:xfrm>
            <a:off x="7581900" y="2667000"/>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524000" y="3414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b="1" dirty="0">
                <a:solidFill>
                  <a:srgbClr val="000000"/>
                </a:solidFill>
              </a:rPr>
              <a:t>التعرف على كيفية كتابة رسالة الحياة ورسم الأهداف والوصول للطريق الصحيح</a:t>
            </a:r>
            <a:endParaRPr lang="zh-CN" altLang="en-US"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238884" y="2967085"/>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TextBox 12"/>
          <p:cNvSpPr txBox="1">
            <a:spLocks noChangeArrowheads="1"/>
          </p:cNvSpPr>
          <p:nvPr/>
        </p:nvSpPr>
        <p:spPr bwMode="auto">
          <a:xfrm>
            <a:off x="7429500" y="3408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
        <p:nvSpPr>
          <p:cNvPr id="40" name="圆角矩形 4"/>
          <p:cNvSpPr>
            <a:spLocks noChangeArrowheads="1"/>
          </p:cNvSpPr>
          <p:nvPr/>
        </p:nvSpPr>
        <p:spPr bwMode="auto">
          <a:xfrm>
            <a:off x="1371600" y="4176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إكتساب مهارة الاستماع التعاطفي وإدارة المشاعر</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1"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086484" y="3708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Box 12"/>
          <p:cNvSpPr txBox="1">
            <a:spLocks noChangeArrowheads="1"/>
          </p:cNvSpPr>
          <p:nvPr/>
        </p:nvSpPr>
        <p:spPr bwMode="auto">
          <a:xfrm>
            <a:off x="7277100" y="4170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5</a:t>
            </a:r>
          </a:p>
        </p:txBody>
      </p:sp>
      <p:sp>
        <p:nvSpPr>
          <p:cNvPr id="43" name="圆角矩形 4"/>
          <p:cNvSpPr>
            <a:spLocks noChangeArrowheads="1"/>
          </p:cNvSpPr>
          <p:nvPr/>
        </p:nvSpPr>
        <p:spPr bwMode="auto">
          <a:xfrm>
            <a:off x="1219200" y="4938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تحقق من أن خطواتك في الطريق الصحيح</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4"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6934084" y="4470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TextBox 12"/>
          <p:cNvSpPr txBox="1">
            <a:spLocks noChangeArrowheads="1"/>
          </p:cNvSpPr>
          <p:nvPr/>
        </p:nvSpPr>
        <p:spPr bwMode="auto">
          <a:xfrm>
            <a:off x="7124700" y="4932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6</a:t>
            </a:r>
          </a:p>
        </p:txBody>
      </p:sp>
      <p:sp>
        <p:nvSpPr>
          <p:cNvPr id="46" name="圆角矩形 4"/>
          <p:cNvSpPr>
            <a:spLocks noChangeArrowheads="1"/>
          </p:cNvSpPr>
          <p:nvPr/>
        </p:nvSpPr>
        <p:spPr bwMode="auto">
          <a:xfrm>
            <a:off x="1066800" y="5681663"/>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تجدد قوتك وقدراتك </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7"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6781684" y="5232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Box 12"/>
          <p:cNvSpPr txBox="1">
            <a:spLocks noChangeArrowheads="1"/>
          </p:cNvSpPr>
          <p:nvPr/>
        </p:nvSpPr>
        <p:spPr bwMode="auto">
          <a:xfrm>
            <a:off x="6972300" y="5675313"/>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7</a:t>
            </a:r>
          </a:p>
        </p:txBody>
      </p:sp>
    </p:spTree>
    <p:extLst>
      <p:ext uri="{BB962C8B-B14F-4D97-AF65-F5344CB8AC3E}">
        <p14:creationId xmlns="" xmlns:p14="http://schemas.microsoft.com/office/powerpoint/2010/main" val="22876854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ppt_w</p:attrName>
                                        </p:attrNameLst>
                                      </p:cBhvr>
                                      <p:tavLst>
                                        <p:tav tm="0">
                                          <p:val>
                                            <p:fltVal val="0"/>
                                          </p:val>
                                        </p:tav>
                                        <p:tav tm="100000">
                                          <p:val>
                                            <p:strVal val="#ppt_w"/>
                                          </p:val>
                                        </p:tav>
                                      </p:tavLst>
                                    </p:anim>
                                    <p:anim calcmode="lin" valueType="num">
                                      <p:cBhvr>
                                        <p:cTn id="86" dur="500" fill="hold"/>
                                        <p:tgtEl>
                                          <p:spTgt spid="42"/>
                                        </p:tgtEl>
                                        <p:attrNameLst>
                                          <p:attrName>ppt_h</p:attrName>
                                        </p:attrNameLst>
                                      </p:cBhvr>
                                      <p:tavLst>
                                        <p:tav tm="0">
                                          <p:val>
                                            <p:fltVal val="0"/>
                                          </p:val>
                                        </p:tav>
                                        <p:tav tm="100000">
                                          <p:val>
                                            <p:strVal val="#ppt_h"/>
                                          </p:val>
                                        </p:tav>
                                      </p:tavLst>
                                    </p:anim>
                                    <p:animEffect transition="in" filter="fade">
                                      <p:cBhvr>
                                        <p:cTn id="87" dur="500"/>
                                        <p:tgtEl>
                                          <p:spTgt spid="4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P spid="40" grpId="0" animBg="1"/>
      <p:bldP spid="42" grpId="0"/>
      <p:bldP spid="43" grpId="0" animBg="1"/>
      <p:bldP spid="45" grpId="0"/>
      <p:bldP spid="46"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cstate="print"/>
          <a:stretch>
            <a:fillRect/>
          </a:stretch>
        </p:blipFill>
        <p:spPr>
          <a:xfrm>
            <a:off x="0" y="0"/>
            <a:ext cx="9144000" cy="6858000"/>
          </a:xfrm>
          <a:prstGeom prst="rect">
            <a:avLst/>
          </a:prstGeom>
        </p:spPr>
      </p:pic>
      <p:sp>
        <p:nvSpPr>
          <p:cNvPr id="9" name="Rounded Rectangle 8"/>
          <p:cNvSpPr/>
          <p:nvPr/>
        </p:nvSpPr>
        <p:spPr>
          <a:xfrm>
            <a:off x="2286000" y="344466"/>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تصبح في نهاية الدورة قادرا على</a:t>
            </a:r>
            <a:endParaRPr lang="ar-EG" sz="3200" dirty="0">
              <a:solidFill>
                <a:schemeClr val="tx2">
                  <a:lumMod val="50000"/>
                </a:schemeClr>
              </a:solidFill>
            </a:endParaRPr>
          </a:p>
        </p:txBody>
      </p:sp>
      <p:sp>
        <p:nvSpPr>
          <p:cNvPr id="25" name="圆角矩形 4"/>
          <p:cNvSpPr>
            <a:spLocks noChangeArrowheads="1"/>
          </p:cNvSpPr>
          <p:nvPr/>
        </p:nvSpPr>
        <p:spPr bwMode="auto">
          <a:xfrm>
            <a:off x="2362316" y="12302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الشعور بالمسؤولية والمبادرة </a:t>
            </a:r>
          </a:p>
        </p:txBody>
      </p:sp>
      <p:pic>
        <p:nvPicPr>
          <p:cNvPr id="26"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19668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التركز </a:t>
            </a:r>
            <a:r>
              <a:rPr lang="ar-EG" sz="2200" b="1" dirty="0">
                <a:solidFill>
                  <a:srgbClr val="000000"/>
                </a:solidFill>
              </a:rPr>
              <a:t>على الأهداف والغايات </a:t>
            </a:r>
          </a:p>
        </p:txBody>
      </p:sp>
      <p:pic>
        <p:nvPicPr>
          <p:cNvPr id="29"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924800" y="16510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Box 12"/>
          <p:cNvSpPr txBox="1">
            <a:spLocks noChangeArrowheads="1"/>
          </p:cNvSpPr>
          <p:nvPr/>
        </p:nvSpPr>
        <p:spPr bwMode="auto">
          <a:xfrm>
            <a:off x="8115416" y="19605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1" name="圆角矩形 4"/>
          <p:cNvSpPr>
            <a:spLocks noChangeArrowheads="1"/>
          </p:cNvSpPr>
          <p:nvPr/>
        </p:nvSpPr>
        <p:spPr bwMode="auto">
          <a:xfrm>
            <a:off x="2057516" y="2673350"/>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تنظم </a:t>
            </a:r>
            <a:r>
              <a:rPr lang="ar-EG" sz="2200" b="1" dirty="0">
                <a:solidFill>
                  <a:srgbClr val="000000"/>
                </a:solidFill>
              </a:rPr>
              <a:t>وقتك </a:t>
            </a:r>
          </a:p>
        </p:txBody>
      </p:sp>
      <p:pic>
        <p:nvPicPr>
          <p:cNvPr id="32"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772400" y="22606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Box 12"/>
          <p:cNvSpPr txBox="1">
            <a:spLocks noChangeArrowheads="1"/>
          </p:cNvSpPr>
          <p:nvPr/>
        </p:nvSpPr>
        <p:spPr bwMode="auto">
          <a:xfrm>
            <a:off x="7963016" y="2667000"/>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4" name="圆角矩形 4"/>
          <p:cNvSpPr>
            <a:spLocks noChangeArrowheads="1"/>
          </p:cNvSpPr>
          <p:nvPr/>
        </p:nvSpPr>
        <p:spPr bwMode="auto">
          <a:xfrm>
            <a:off x="1905116" y="3414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اربح وربح </a:t>
            </a:r>
          </a:p>
        </p:txBody>
      </p:sp>
      <p:pic>
        <p:nvPicPr>
          <p:cNvPr id="35"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620000" y="2967085"/>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12"/>
          <p:cNvSpPr txBox="1">
            <a:spLocks noChangeArrowheads="1"/>
          </p:cNvSpPr>
          <p:nvPr/>
        </p:nvSpPr>
        <p:spPr bwMode="auto">
          <a:xfrm>
            <a:off x="7810616" y="3408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
        <p:nvSpPr>
          <p:cNvPr id="37" name="圆角矩形 4"/>
          <p:cNvSpPr>
            <a:spLocks noChangeArrowheads="1"/>
          </p:cNvSpPr>
          <p:nvPr/>
        </p:nvSpPr>
        <p:spPr bwMode="auto">
          <a:xfrm>
            <a:off x="1752716" y="4176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ممارسة </a:t>
            </a:r>
            <a:r>
              <a:rPr lang="ar-EG" sz="2200" b="1" dirty="0">
                <a:solidFill>
                  <a:srgbClr val="000000"/>
                </a:solidFill>
              </a:rPr>
              <a:t>مهارات التفاهم </a:t>
            </a:r>
          </a:p>
        </p:txBody>
      </p:sp>
      <p:pic>
        <p:nvPicPr>
          <p:cNvPr id="38"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467600" y="3708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TextBox 12"/>
          <p:cNvSpPr txBox="1">
            <a:spLocks noChangeArrowheads="1"/>
          </p:cNvSpPr>
          <p:nvPr/>
        </p:nvSpPr>
        <p:spPr bwMode="auto">
          <a:xfrm>
            <a:off x="7658216" y="4170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5</a:t>
            </a:r>
          </a:p>
        </p:txBody>
      </p:sp>
      <p:sp>
        <p:nvSpPr>
          <p:cNvPr id="40" name="圆角矩形 4"/>
          <p:cNvSpPr>
            <a:spLocks noChangeArrowheads="1"/>
          </p:cNvSpPr>
          <p:nvPr/>
        </p:nvSpPr>
        <p:spPr bwMode="auto">
          <a:xfrm>
            <a:off x="1600316" y="4938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ستكون </a:t>
            </a:r>
            <a:r>
              <a:rPr lang="ar-EG" sz="2200" b="1" dirty="0">
                <a:solidFill>
                  <a:srgbClr val="000000"/>
                </a:solidFill>
              </a:rPr>
              <a:t>بريق منسجم </a:t>
            </a:r>
          </a:p>
        </p:txBody>
      </p:sp>
      <p:pic>
        <p:nvPicPr>
          <p:cNvPr id="41"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315200" y="4470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Box 12"/>
          <p:cNvSpPr txBox="1">
            <a:spLocks noChangeArrowheads="1"/>
          </p:cNvSpPr>
          <p:nvPr/>
        </p:nvSpPr>
        <p:spPr bwMode="auto">
          <a:xfrm>
            <a:off x="7505816" y="4932315"/>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6</a:t>
            </a:r>
          </a:p>
        </p:txBody>
      </p:sp>
      <p:sp>
        <p:nvSpPr>
          <p:cNvPr id="43" name="圆角矩形 4"/>
          <p:cNvSpPr>
            <a:spLocks noChangeArrowheads="1"/>
          </p:cNvSpPr>
          <p:nvPr/>
        </p:nvSpPr>
        <p:spPr bwMode="auto">
          <a:xfrm>
            <a:off x="1447916" y="5681663"/>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تجديد </a:t>
            </a:r>
            <a:r>
              <a:rPr lang="ar-EG" sz="2200" b="1" dirty="0">
                <a:solidFill>
                  <a:srgbClr val="000000"/>
                </a:solidFill>
              </a:rPr>
              <a:t>طاقاتك </a:t>
            </a:r>
          </a:p>
        </p:txBody>
      </p:sp>
      <p:pic>
        <p:nvPicPr>
          <p:cNvPr id="44" name="Picture 2" descr="C:\Documents and Settings\鱼不愚\桌面\3dicon1_zcool.com.cn [转换].png"/>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 xmlns:a14="http://schemas.microsoft.com/office/drawing/2010/main" val="0"/>
              </a:ext>
            </a:extLst>
          </a:blip>
          <a:srcRect l="38753" r="35728" b="62553"/>
          <a:stretch>
            <a:fillRect/>
          </a:stretch>
        </p:blipFill>
        <p:spPr bwMode="auto">
          <a:xfrm>
            <a:off x="7162800" y="5232400"/>
            <a:ext cx="1143000"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TextBox 12"/>
          <p:cNvSpPr txBox="1">
            <a:spLocks noChangeArrowheads="1"/>
          </p:cNvSpPr>
          <p:nvPr/>
        </p:nvSpPr>
        <p:spPr bwMode="auto">
          <a:xfrm>
            <a:off x="7353416" y="5675313"/>
            <a:ext cx="76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7</a:t>
            </a:r>
          </a:p>
        </p:txBody>
      </p:sp>
    </p:spTree>
    <p:extLst>
      <p:ext uri="{BB962C8B-B14F-4D97-AF65-F5344CB8AC3E}">
        <p14:creationId xmlns="" xmlns:p14="http://schemas.microsoft.com/office/powerpoint/2010/main" val="27420869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500" fill="hold"/>
                                        <p:tgtEl>
                                          <p:spTgt spid="40"/>
                                        </p:tgtEl>
                                        <p:attrNameLst>
                                          <p:attrName>ppt_w</p:attrName>
                                        </p:attrNameLst>
                                      </p:cBhvr>
                                      <p:tavLst>
                                        <p:tav tm="0">
                                          <p:val>
                                            <p:fltVal val="0"/>
                                          </p:val>
                                        </p:tav>
                                        <p:tav tm="100000">
                                          <p:val>
                                            <p:strVal val="#ppt_w"/>
                                          </p:val>
                                        </p:tav>
                                      </p:tavLst>
                                    </p:anim>
                                    <p:anim calcmode="lin" valueType="num">
                                      <p:cBhvr>
                                        <p:cTn id="110" dur="500" fill="hold"/>
                                        <p:tgtEl>
                                          <p:spTgt spid="40"/>
                                        </p:tgtEl>
                                        <p:attrNameLst>
                                          <p:attrName>ppt_h</p:attrName>
                                        </p:attrNameLst>
                                      </p:cBhvr>
                                      <p:tavLst>
                                        <p:tav tm="0">
                                          <p:val>
                                            <p:fltVal val="0"/>
                                          </p:val>
                                        </p:tav>
                                        <p:tav tm="100000">
                                          <p:val>
                                            <p:strVal val="#ppt_h"/>
                                          </p:val>
                                        </p:tav>
                                      </p:tavLst>
                                    </p:anim>
                                    <p:animEffect transition="in" filter="fade">
                                      <p:cBhvr>
                                        <p:cTn id="111" dur="500"/>
                                        <p:tgtEl>
                                          <p:spTgt spid="40"/>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p:cTn id="127" dur="500" fill="hold"/>
                                        <p:tgtEl>
                                          <p:spTgt spid="43"/>
                                        </p:tgtEl>
                                        <p:attrNameLst>
                                          <p:attrName>ppt_w</p:attrName>
                                        </p:attrNameLst>
                                      </p:cBhvr>
                                      <p:tavLst>
                                        <p:tav tm="0">
                                          <p:val>
                                            <p:fltVal val="0"/>
                                          </p:val>
                                        </p:tav>
                                        <p:tav tm="100000">
                                          <p:val>
                                            <p:strVal val="#ppt_w"/>
                                          </p:val>
                                        </p:tav>
                                      </p:tavLst>
                                    </p:anim>
                                    <p:anim calcmode="lin" valueType="num">
                                      <p:cBhvr>
                                        <p:cTn id="128" dur="500" fill="hold"/>
                                        <p:tgtEl>
                                          <p:spTgt spid="43"/>
                                        </p:tgtEl>
                                        <p:attrNameLst>
                                          <p:attrName>ppt_h</p:attrName>
                                        </p:attrNameLst>
                                      </p:cBhvr>
                                      <p:tavLst>
                                        <p:tav tm="0">
                                          <p:val>
                                            <p:fltVal val="0"/>
                                          </p:val>
                                        </p:tav>
                                        <p:tav tm="100000">
                                          <p:val>
                                            <p:strVal val="#ppt_h"/>
                                          </p:val>
                                        </p:tav>
                                      </p:tavLst>
                                    </p:anim>
                                    <p:animEffect transition="in" filter="fade">
                                      <p:cBhvr>
                                        <p:cTn id="1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1" grpId="0" animBg="1"/>
      <p:bldP spid="33" grpId="0"/>
      <p:bldP spid="34" grpId="0" animBg="1"/>
      <p:bldP spid="36" grpId="0"/>
      <p:bldP spid="37" grpId="0" animBg="1"/>
      <p:bldP spid="39" grpId="0"/>
      <p:bldP spid="40" grpId="0" animBg="1"/>
      <p:bldP spid="42" grpId="0"/>
      <p:bldP spid="43"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2" name="Horizontal Scroll 1"/>
          <p:cNvSpPr/>
          <p:nvPr/>
        </p:nvSpPr>
        <p:spPr>
          <a:xfrm>
            <a:off x="13716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الأولى </a:t>
            </a:r>
            <a:endPar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كن سباق ،مبادر </a:t>
            </a:r>
          </a:p>
          <a:p>
            <a:pPr algn="ct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الرؤية الشخصية)</a:t>
            </a:r>
          </a:p>
        </p:txBody>
      </p:sp>
    </p:spTree>
    <p:extLst>
      <p:ext uri="{BB962C8B-B14F-4D97-AF65-F5344CB8AC3E}">
        <p14:creationId xmlns="" xmlns:p14="http://schemas.microsoft.com/office/powerpoint/2010/main" val="3140932116"/>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838200" y="926842"/>
            <a:ext cx="7467600" cy="4524315"/>
          </a:xfrm>
          <a:prstGeom prst="rect">
            <a:avLst/>
          </a:prstGeom>
        </p:spPr>
        <p:txBody>
          <a:bodyPr wrap="square">
            <a:spAutoFit/>
          </a:bodyPr>
          <a:lstStyle/>
          <a:p>
            <a:pPr algn="justLow" rtl="1"/>
            <a:r>
              <a:rPr lang="ar-EG" sz="3200" b="1" dirty="0">
                <a:solidFill>
                  <a:srgbClr val="0070C0"/>
                </a:solidFill>
              </a:rPr>
              <a:t>كل إنسان لديه القوة لاتخاذ قراراته الشخصية ، وعندما يستخدم الإنسان هذه القوة لاختيار ردة فعله بناء على مبادئه الشخصية يكون سباق ،(ان الله لايغير مابقوم حتى يغيروا مابأنفسهم)،والأنسان السباق يعمل على الأشياء التي يملك القدرة على التحكم بها </a:t>
            </a:r>
            <a:r>
              <a:rPr lang="ar-EG" sz="3200" b="1" dirty="0" smtClean="0">
                <a:solidFill>
                  <a:srgbClr val="0070C0"/>
                </a:solidFill>
              </a:rPr>
              <a:t/>
            </a:r>
            <a:br>
              <a:rPr lang="ar-EG" sz="3200" b="1" dirty="0" smtClean="0">
                <a:solidFill>
                  <a:srgbClr val="0070C0"/>
                </a:solidFill>
              </a:rPr>
            </a:br>
            <a:r>
              <a:rPr lang="ar-EG" sz="3200" b="1" dirty="0" smtClean="0">
                <a:solidFill>
                  <a:srgbClr val="0070C0"/>
                </a:solidFill>
              </a:rPr>
              <a:t>( </a:t>
            </a:r>
            <a:r>
              <a:rPr lang="ar-EG" sz="3200" b="1" dirty="0">
                <a:solidFill>
                  <a:srgbClr val="0070C0"/>
                </a:solidFill>
              </a:rPr>
              <a:t>دائرة التأثير )بدلاً من الانشغال بالأشياء التي لا يستطيع التحكم بها ( دائرة الاهتمامات )، وهو يستخدم هذه القوه بإيجابية للتأثير على الأحداث وتوسيع </a:t>
            </a:r>
            <a:r>
              <a:rPr lang="ar-EG" sz="3200" b="1" dirty="0" smtClean="0">
                <a:solidFill>
                  <a:srgbClr val="0070C0"/>
                </a:solidFill>
              </a:rPr>
              <a:t/>
            </a:r>
            <a:br>
              <a:rPr lang="ar-EG" sz="3200" b="1" dirty="0" smtClean="0">
                <a:solidFill>
                  <a:srgbClr val="0070C0"/>
                </a:solidFill>
              </a:rPr>
            </a:br>
            <a:r>
              <a:rPr lang="ar-EG" sz="3200" b="1" dirty="0" smtClean="0">
                <a:solidFill>
                  <a:srgbClr val="0070C0"/>
                </a:solidFill>
              </a:rPr>
              <a:t>دائرة </a:t>
            </a:r>
            <a:r>
              <a:rPr lang="ar-EG" sz="3200" b="1" dirty="0">
                <a:solidFill>
                  <a:srgbClr val="0070C0"/>
                </a:solidFill>
              </a:rPr>
              <a:t>التأثير</a:t>
            </a:r>
          </a:p>
        </p:txBody>
      </p:sp>
    </p:spTree>
    <p:extLst>
      <p:ext uri="{BB962C8B-B14F-4D97-AF65-F5344CB8AC3E}">
        <p14:creationId xmlns="" xmlns:p14="http://schemas.microsoft.com/office/powerpoint/2010/main" val="19573988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Words>
  <Application>Microsoft Office PowerPoint</Application>
  <PresentationFormat>عرض على الشاشة (3:4)‏</PresentationFormat>
  <Paragraphs>59</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2018-12-29T10:26:44Z</dcterms:created>
  <dcterms:modified xsi:type="dcterms:W3CDTF">2018-12-29T10:28:05Z</dcterms:modified>
</cp:coreProperties>
</file>