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ar-SA"/>
  <c:chart>
    <c:autoTitleDeleted val="1"/>
    <c:plotArea>
      <c:layout/>
      <c:doughnutChart>
        <c:varyColors val="1"/>
        <c:ser>
          <c:idx val="0"/>
          <c:order val="0"/>
          <c:tx>
            <c:strRef>
              <c:f>ورقة1!$B$1</c:f>
              <c:strCache>
                <c:ptCount val="1"/>
                <c:pt idx="0">
                  <c:v>الاتصال </c:v>
                </c:pt>
              </c:strCache>
            </c:strRef>
          </c:tx>
          <c:dPt>
            <c:idx val="0"/>
            <c:spPr>
              <a:solidFill>
                <a:srgbClr val="C00000"/>
              </a:solidFill>
            </c:spPr>
          </c:dPt>
          <c:dPt>
            <c:idx val="1"/>
            <c:spPr>
              <a:solidFill>
                <a:srgbClr val="002060"/>
              </a:solidFill>
            </c:spPr>
          </c:dPt>
          <c:cat>
            <c:strRef>
              <c:f>ورقة1!$A$2:$A$3</c:f>
              <c:strCache>
                <c:ptCount val="2"/>
                <c:pt idx="0">
                  <c:v>البراعة في الاتصال</c:v>
                </c:pt>
                <c:pt idx="1">
                  <c:v>المهارات العلمية أو المهنية </c:v>
                </c:pt>
              </c:strCache>
            </c:strRef>
          </c:cat>
          <c:val>
            <c:numRef>
              <c:f>ورقة1!$B$2:$B$3</c:f>
              <c:numCache>
                <c:formatCode>0%</c:formatCode>
                <c:ptCount val="2"/>
                <c:pt idx="0">
                  <c:v>0.70000000000000029</c:v>
                </c:pt>
                <c:pt idx="1">
                  <c:v>0.30000000000000016</c:v>
                </c:pt>
              </c:numCache>
            </c:numRef>
          </c:val>
        </c:ser>
        <c:firstSliceAng val="136"/>
        <c:holeSize val="50"/>
      </c:doughnutChart>
    </c:plotArea>
    <c:legend>
      <c:legendPos val="r"/>
      <c:legendEntry>
        <c:idx val="0"/>
        <c:txPr>
          <a:bodyPr/>
          <a:lstStyle/>
          <a:p>
            <a:pPr>
              <a:defRPr sz="2000" b="1" i="0" baseline="0">
                <a:solidFill>
                  <a:srgbClr val="C00000"/>
                </a:solidFill>
                <a:latin typeface="7 hours" pitchFamily="2" charset="0"/>
                <a:cs typeface="+mj-cs"/>
              </a:defRPr>
            </a:pPr>
            <a:endParaRPr lang="ar-SA"/>
          </a:p>
        </c:txPr>
      </c:legendEntry>
      <c:legendEntry>
        <c:idx val="1"/>
        <c:txPr>
          <a:bodyPr/>
          <a:lstStyle/>
          <a:p>
            <a:pPr>
              <a:defRPr sz="2000" b="1" i="0" baseline="0">
                <a:solidFill>
                  <a:srgbClr val="002060"/>
                </a:solidFill>
                <a:cs typeface="+mj-cs"/>
              </a:defRPr>
            </a:pPr>
            <a:endParaRPr lang="ar-SA"/>
          </a:p>
        </c:txPr>
      </c:legendEntry>
      <c:layout>
        <c:manualLayout>
          <c:xMode val="edge"/>
          <c:yMode val="edge"/>
          <c:x val="0.62900529691912843"/>
          <c:y val="8.2005903247987483E-2"/>
          <c:w val="0.32785760091591082"/>
          <c:h val="0.88939367097349564"/>
        </c:manualLayout>
      </c:layout>
      <c:spPr>
        <a:noFill/>
      </c:spPr>
      <c:txPr>
        <a:bodyPr/>
        <a:lstStyle/>
        <a:p>
          <a:pPr>
            <a:defRPr sz="2000" baseline="0">
              <a:solidFill>
                <a:srgbClr val="C00000"/>
              </a:solidFill>
            </a:defRPr>
          </a:pPr>
          <a:endParaRPr lang="ar-SA"/>
        </a:p>
      </c:txPr>
    </c:legend>
    <c:plotVisOnly val="1"/>
    <c:dispBlanksAs val="zero"/>
  </c:chart>
  <c:txPr>
    <a:bodyPr/>
    <a:lstStyle/>
    <a:p>
      <a:pPr>
        <a:defRPr sz="1800"/>
      </a:pPr>
      <a:endParaRPr lang="ar-SA"/>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ar-SA"/>
  <c:chart>
    <c:autoTitleDeleted val="1"/>
    <c:plotArea>
      <c:layout/>
      <c:doughnutChart>
        <c:varyColors val="1"/>
        <c:ser>
          <c:idx val="0"/>
          <c:order val="0"/>
          <c:tx>
            <c:strRef>
              <c:f>ورقة1!$B$1</c:f>
              <c:strCache>
                <c:ptCount val="1"/>
                <c:pt idx="0">
                  <c:v>الاتصال </c:v>
                </c:pt>
              </c:strCache>
            </c:strRef>
          </c:tx>
          <c:dPt>
            <c:idx val="0"/>
            <c:explosion val="5"/>
            <c:spPr>
              <a:solidFill>
                <a:srgbClr val="FFFF00"/>
              </a:solidFill>
            </c:spPr>
          </c:dPt>
          <c:dPt>
            <c:idx val="1"/>
            <c:spPr>
              <a:solidFill>
                <a:srgbClr val="92D050"/>
              </a:solidFill>
            </c:spPr>
          </c:dPt>
          <c:dPt>
            <c:idx val="2"/>
            <c:spPr>
              <a:solidFill>
                <a:srgbClr val="0070C0"/>
              </a:solidFill>
            </c:spPr>
          </c:dPt>
          <c:cat>
            <c:strRef>
              <c:f>ورقة1!$A$2:$A$4</c:f>
              <c:strCache>
                <c:ptCount val="3"/>
                <c:pt idx="0">
                  <c:v>نبرة الصوت 38 </c:v>
                </c:pt>
                <c:pt idx="1">
                  <c:v>الكلمات 7</c:v>
                </c:pt>
                <c:pt idx="2">
                  <c:v>لغة الجسد 55</c:v>
                </c:pt>
              </c:strCache>
            </c:strRef>
          </c:cat>
          <c:val>
            <c:numRef>
              <c:f>ورقة1!$B$2:$B$4</c:f>
              <c:numCache>
                <c:formatCode>0%</c:formatCode>
                <c:ptCount val="3"/>
                <c:pt idx="0">
                  <c:v>0.38000000000000017</c:v>
                </c:pt>
                <c:pt idx="1">
                  <c:v>7.0000000000000021E-2</c:v>
                </c:pt>
                <c:pt idx="2">
                  <c:v>0.55000000000000004</c:v>
                </c:pt>
              </c:numCache>
            </c:numRef>
          </c:val>
        </c:ser>
        <c:firstSliceAng val="0"/>
        <c:holeSize val="50"/>
      </c:doughnutChart>
    </c:plotArea>
    <c:legend>
      <c:legendPos val="b"/>
      <c:layout/>
    </c:legend>
    <c:plotVisOnly val="1"/>
    <c:dispBlanksAs val="zero"/>
  </c:chart>
  <c:txPr>
    <a:bodyPr/>
    <a:lstStyle/>
    <a:p>
      <a:pPr>
        <a:defRPr sz="2400" b="1">
          <a:latin typeface="ae_AlMateen" pitchFamily="18" charset="-78"/>
          <a:cs typeface="ae_AlMateen" pitchFamily="18" charset="-78"/>
        </a:defRPr>
      </a:pPr>
      <a:endParaRPr lang="ar-SA"/>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drawings/drawing1.xml><?xml version="1.0" encoding="utf-8"?>
<c:userShapes xmlns:c="http://schemas.openxmlformats.org/drawingml/2006/chart">
  <cdr:relSizeAnchor xmlns:cdr="http://schemas.openxmlformats.org/drawingml/2006/chartDrawing">
    <cdr:from>
      <cdr:x>0.4549</cdr:x>
      <cdr:y>0.37027</cdr:y>
    </cdr:from>
    <cdr:to>
      <cdr:x>0.61795</cdr:x>
      <cdr:y>0.52894</cdr:y>
    </cdr:to>
    <cdr:sp macro="" textlink="">
      <cdr:nvSpPr>
        <cdr:cNvPr id="2" name="مربع نص 1"/>
        <cdr:cNvSpPr txBox="1"/>
      </cdr:nvSpPr>
      <cdr:spPr>
        <a:xfrm xmlns:a="http://schemas.openxmlformats.org/drawingml/2006/main">
          <a:off x="2008893" y="986504"/>
          <a:ext cx="720080" cy="42275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a:r>
            <a:rPr lang="en-US" sz="1800" b="1" dirty="0" smtClean="0">
              <a:solidFill>
                <a:schemeClr val="bg1"/>
              </a:solidFill>
            </a:rPr>
            <a:t>30%</a:t>
          </a:r>
          <a:endParaRPr lang="ar-SA" sz="1800" b="1"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1B2CAD6-BB3E-4CFA-8EF0-B1CE23557E3A}" type="datetimeFigureOut">
              <a:rPr lang="ar-SA" smtClean="0"/>
              <a:t>22/02/1440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1B2CAD6-BB3E-4CFA-8EF0-B1CE23557E3A}" type="datetimeFigureOut">
              <a:rPr lang="ar-SA" smtClean="0"/>
              <a:t>22/02/1440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1B2CAD6-BB3E-4CFA-8EF0-B1CE23557E3A}" type="datetimeFigureOut">
              <a:rPr lang="ar-SA" smtClean="0"/>
              <a:t>22/02/1440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1B2CAD6-BB3E-4CFA-8EF0-B1CE23557E3A}" type="datetimeFigureOut">
              <a:rPr lang="ar-SA" smtClean="0"/>
              <a:t>22/02/1440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1B2CAD6-BB3E-4CFA-8EF0-B1CE23557E3A}" type="datetimeFigureOut">
              <a:rPr lang="ar-SA" smtClean="0"/>
              <a:t>22/02/1440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1B2CAD6-BB3E-4CFA-8EF0-B1CE23557E3A}" type="datetimeFigureOut">
              <a:rPr lang="ar-SA" smtClean="0"/>
              <a:t>22/02/1440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1B2CAD6-BB3E-4CFA-8EF0-B1CE23557E3A}" type="datetimeFigureOut">
              <a:rPr lang="ar-SA" smtClean="0"/>
              <a:t>22/02/1440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1B2CAD6-BB3E-4CFA-8EF0-B1CE23557E3A}" type="datetimeFigureOut">
              <a:rPr lang="ar-SA" smtClean="0"/>
              <a:t>22/02/1440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B2CAD6-BB3E-4CFA-8EF0-B1CE23557E3A}" type="datetimeFigureOut">
              <a:rPr lang="ar-SA" smtClean="0"/>
              <a:t>22/02/1440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1B2CAD6-BB3E-4CFA-8EF0-B1CE23557E3A}" type="datetimeFigureOut">
              <a:rPr lang="ar-SA" smtClean="0"/>
              <a:t>22/02/1440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1B2CAD6-BB3E-4CFA-8EF0-B1CE23557E3A}" type="datetimeFigureOut">
              <a:rPr lang="ar-SA" smtClean="0"/>
              <a:t>22/02/1440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213C1F8-8100-4F98-8CE9-29B5D288CE4A}"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B2CAD6-BB3E-4CFA-8EF0-B1CE23557E3A}" type="datetimeFigureOut">
              <a:rPr lang="ar-SA" smtClean="0"/>
              <a:t>22/02/1440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213C1F8-8100-4F98-8CE9-29B5D288CE4A}"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251520" y="908720"/>
            <a:ext cx="8229600" cy="1152128"/>
          </a:xfrm>
        </p:spPr>
        <p:txBody>
          <a:bodyPr>
            <a:noAutofit/>
          </a:bodyPr>
          <a:lstStyle/>
          <a:p>
            <a:pPr algn="ctr"/>
            <a:r>
              <a:rPr lang="ar-SA" sz="4400" dirty="0" smtClean="0">
                <a:solidFill>
                  <a:srgbClr val="0070C0"/>
                </a:solidFill>
                <a:cs typeface="AL-Hosam" pitchFamily="2" charset="-78"/>
              </a:rPr>
              <a:t>مهارات تنمية الموارد المالية للجمعيات الخيرية </a:t>
            </a:r>
            <a:endParaRPr lang="ar-SA" sz="4400" dirty="0">
              <a:solidFill>
                <a:srgbClr val="0070C0"/>
              </a:solidFill>
              <a:cs typeface="AL-Hosam" pitchFamily="2" charset="-78"/>
            </a:endParaRPr>
          </a:p>
        </p:txBody>
      </p:sp>
      <p:pic>
        <p:nvPicPr>
          <p:cNvPr id="5" name="عنصر نائب للمحتوى 2"/>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278026" y="209036"/>
            <a:ext cx="1125622" cy="771692"/>
          </a:xfrm>
        </p:spPr>
      </p:pic>
      <p:sp>
        <p:nvSpPr>
          <p:cNvPr id="6" name="عنوان 1"/>
          <p:cNvSpPr txBox="1">
            <a:spLocks/>
          </p:cNvSpPr>
          <p:nvPr/>
        </p:nvSpPr>
        <p:spPr>
          <a:xfrm>
            <a:off x="748640" y="4802769"/>
            <a:ext cx="7571184" cy="1152128"/>
          </a:xfrm>
          <a:prstGeom prst="rect">
            <a:avLst/>
          </a:prstGeom>
        </p:spPr>
        <p:txBody>
          <a:bodyPr vert="horz" lIns="91440" tIns="45720" rIns="91440" bIns="45720" rtlCol="0" anchor="ctr">
            <a:norm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sz="4400" dirty="0">
              <a:solidFill>
                <a:srgbClr val="FF0000"/>
              </a:solidFill>
              <a:cs typeface="AL-Sarem Bold" pitchFamily="2" charset="-78"/>
            </a:endParaRPr>
          </a:p>
        </p:txBody>
      </p:sp>
      <p:pic>
        <p:nvPicPr>
          <p:cNvPr id="7" name="صورة 6"/>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8229600" y="304800"/>
            <a:ext cx="720080" cy="755741"/>
          </a:xfrm>
          <a:prstGeom prst="rect">
            <a:avLst/>
          </a:prstGeom>
        </p:spPr>
      </p:pic>
      <p:pic>
        <p:nvPicPr>
          <p:cNvPr id="8" name="صورة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65512" y="2113796"/>
            <a:ext cx="3650704" cy="2755364"/>
          </a:xfrm>
          <a:prstGeom prst="rect">
            <a:avLst/>
          </a:prstGeom>
        </p:spPr>
      </p:pic>
      <p:sp>
        <p:nvSpPr>
          <p:cNvPr id="9" name="Rectangle 9"/>
          <p:cNvSpPr>
            <a:spLocks noChangeArrowheads="1"/>
          </p:cNvSpPr>
          <p:nvPr/>
        </p:nvSpPr>
        <p:spPr bwMode="auto">
          <a:xfrm>
            <a:off x="539552" y="4941168"/>
            <a:ext cx="6643687" cy="1714500"/>
          </a:xfrm>
          <a:prstGeom prst="rect">
            <a:avLst/>
          </a:prstGeom>
          <a:solidFill>
            <a:srgbClr val="A5FFFD"/>
          </a:solidFill>
          <a:ln w="9525">
            <a:solidFill>
              <a:schemeClr val="tx1"/>
            </a:solidFill>
            <a:miter lim="800000"/>
            <a:headEnd/>
            <a:tailEnd/>
          </a:ln>
        </p:spPr>
        <p:txBody>
          <a:bodyPr wrap="none" anchor="ctr"/>
          <a:lstStyle/>
          <a:p>
            <a:pPr algn="ctr" eaLnBrk="0" hangingPunct="0">
              <a:defRPr/>
            </a:pPr>
            <a:r>
              <a:rPr lang="ar-SA" sz="3200" dirty="0" smtClean="0"/>
              <a:t>منصة همم </a:t>
            </a:r>
          </a:p>
          <a:p>
            <a:pPr algn="ctr" eaLnBrk="0" hangingPunct="0">
              <a:defRPr/>
            </a:pPr>
            <a:r>
              <a:rPr lang="en-US" sz="3200" dirty="0" smtClean="0"/>
              <a:t>www.heemam.com</a:t>
            </a:r>
            <a:endParaRPr lang="en-GB" sz="3200" dirty="0">
              <a:cs typeface="+mn-cs"/>
            </a:endParaRPr>
          </a:p>
        </p:txBody>
      </p:sp>
    </p:spTree>
    <p:extLst>
      <p:ext uri="{BB962C8B-B14F-4D97-AF65-F5344CB8AC3E}">
        <p14:creationId xmlns:p14="http://schemas.microsoft.com/office/powerpoint/2010/main" xmlns="" val="3288218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000" b="1" dirty="0" smtClean="0">
                <a:solidFill>
                  <a:srgbClr val="002060"/>
                </a:solidFill>
                <a:cs typeface="SKR HEAD1" pitchFamily="2" charset="-78"/>
              </a:rPr>
              <a:t>التغيير حتمي لابد منه .</a:t>
            </a:r>
            <a:endParaRPr lang="ar-SA" sz="4000" b="1" dirty="0">
              <a:solidFill>
                <a:srgbClr val="002060"/>
              </a:solidFill>
              <a:cs typeface="SKR HEAD1" pitchFamily="2" charset="-78"/>
            </a:endParaRPr>
          </a:p>
        </p:txBody>
      </p:sp>
      <p:sp>
        <p:nvSpPr>
          <p:cNvPr id="4" name="عنوان 1"/>
          <p:cNvSpPr txBox="1">
            <a:spLocks/>
          </p:cNvSpPr>
          <p:nvPr/>
        </p:nvSpPr>
        <p:spPr>
          <a:xfrm>
            <a:off x="683568" y="1844824"/>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002060"/>
                </a:solidFill>
                <a:cs typeface="SKR HEAD1" pitchFamily="2" charset="-78"/>
              </a:rPr>
              <a:t>التغيير صفة مستمرة لا يوجد ثبات .</a:t>
            </a:r>
            <a:endParaRPr lang="ar-SA" sz="4000" b="1" dirty="0">
              <a:solidFill>
                <a:srgbClr val="002060"/>
              </a:solidFill>
              <a:cs typeface="SKR HEAD1" pitchFamily="2" charset="-78"/>
            </a:endParaRPr>
          </a:p>
        </p:txBody>
      </p:sp>
      <p:sp>
        <p:nvSpPr>
          <p:cNvPr id="5" name="عنوان 1"/>
          <p:cNvSpPr txBox="1">
            <a:spLocks/>
          </p:cNvSpPr>
          <p:nvPr/>
        </p:nvSpPr>
        <p:spPr>
          <a:xfrm>
            <a:off x="677741" y="3645024"/>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002060"/>
                </a:solidFill>
                <a:cs typeface="SKR HEAD1" pitchFamily="2" charset="-78"/>
              </a:rPr>
              <a:t>قد دلنا الله عليه </a:t>
            </a:r>
            <a:endParaRPr lang="ar-SA" sz="4000" b="1" dirty="0">
              <a:solidFill>
                <a:srgbClr val="002060"/>
              </a:solidFill>
              <a:cs typeface="SKR HEAD1" pitchFamily="2" charset="-78"/>
            </a:endParaRPr>
          </a:p>
        </p:txBody>
      </p:sp>
    </p:spTree>
    <p:extLst>
      <p:ext uri="{BB962C8B-B14F-4D97-AF65-F5344CB8AC3E}">
        <p14:creationId xmlns:p14="http://schemas.microsoft.com/office/powerpoint/2010/main" xmlns="" val="252095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2888" y="260648"/>
            <a:ext cx="7871520" cy="1008112"/>
          </a:xfrm>
          <a:solidFill>
            <a:srgbClr val="FFFF00"/>
          </a:solidFill>
        </p:spPr>
        <p:txBody>
          <a:bodyPr>
            <a:normAutofit fontScale="90000"/>
          </a:bodyPr>
          <a:lstStyle/>
          <a:p>
            <a:pPr algn="ctr"/>
            <a:r>
              <a:rPr lang="ar-SA" dirty="0" smtClean="0">
                <a:solidFill>
                  <a:srgbClr val="FF0000"/>
                </a:solidFill>
                <a:latin typeface="Hacen Casablanca" pitchFamily="2" charset="-78"/>
                <a:cs typeface="AL-Hosam" pitchFamily="2" charset="-78"/>
              </a:rPr>
              <a:t/>
            </a:r>
            <a:br>
              <a:rPr lang="ar-SA" dirty="0" smtClean="0">
                <a:solidFill>
                  <a:srgbClr val="FF0000"/>
                </a:solidFill>
                <a:latin typeface="Hacen Casablanca" pitchFamily="2" charset="-78"/>
                <a:cs typeface="AL-Hosam" pitchFamily="2" charset="-78"/>
              </a:rPr>
            </a:br>
            <a:r>
              <a:rPr lang="ar-SA" dirty="0" smtClean="0">
                <a:solidFill>
                  <a:srgbClr val="FF0000"/>
                </a:solidFill>
                <a:latin typeface="Hacen Casablanca" pitchFamily="2" charset="-78"/>
                <a:cs typeface="AL-Hosam" pitchFamily="2" charset="-78"/>
              </a:rPr>
              <a:t>كيف تساعدك هذه الدورة على التغير؟</a:t>
            </a:r>
            <a:br>
              <a:rPr lang="ar-SA" dirty="0" smtClean="0">
                <a:solidFill>
                  <a:srgbClr val="FF0000"/>
                </a:solidFill>
                <a:latin typeface="Hacen Casablanca" pitchFamily="2" charset="-78"/>
                <a:cs typeface="AL-Hosam" pitchFamily="2" charset="-78"/>
              </a:rPr>
            </a:br>
            <a:endParaRPr lang="ar-SA" dirty="0">
              <a:solidFill>
                <a:srgbClr val="FF0000"/>
              </a:solidFill>
              <a:latin typeface="Hacen Casablanca" pitchFamily="2" charset="-78"/>
              <a:cs typeface="AL-Hosam" pitchFamily="2" charset="-78"/>
            </a:endParaRPr>
          </a:p>
        </p:txBody>
      </p:sp>
      <p:sp>
        <p:nvSpPr>
          <p:cNvPr id="6" name="عنصر نائب للمحتوى 5"/>
          <p:cNvSpPr>
            <a:spLocks noGrp="1"/>
          </p:cNvSpPr>
          <p:nvPr>
            <p:ph idx="1"/>
          </p:nvPr>
        </p:nvSpPr>
        <p:spPr>
          <a:xfrm>
            <a:off x="2771800" y="2420888"/>
            <a:ext cx="5482952" cy="504056"/>
          </a:xfrm>
        </p:spPr>
        <p:txBody>
          <a:bodyPr>
            <a:noAutofit/>
          </a:bodyPr>
          <a:lstStyle/>
          <a:p>
            <a:pPr>
              <a:buClrTx/>
            </a:pPr>
            <a:r>
              <a:rPr lang="ar-SA" sz="3200" dirty="0" smtClean="0">
                <a:latin typeface="Hacen Casablanca" pitchFamily="2" charset="-78"/>
                <a:cs typeface="Hacen Casablanca" pitchFamily="2" charset="-78"/>
              </a:rPr>
              <a:t>معرفة من أين تبدء، وماذا تغير. لماذا نتغير. وكيف تحافظ على روح إيجابية تجاه كل مرحلة من مراحل التغير</a:t>
            </a:r>
          </a:p>
          <a:p>
            <a:pPr marL="114300" indent="0">
              <a:buClrTx/>
              <a:buNone/>
            </a:pPr>
            <a:endParaRPr lang="ar-SA" sz="3200" dirty="0" smtClean="0">
              <a:latin typeface="Hacen Casablanca" pitchFamily="2" charset="-78"/>
              <a:cs typeface="Hacen Casablanca" pitchFamily="2" charset="-78"/>
            </a:endParaRPr>
          </a:p>
          <a:p>
            <a:pPr>
              <a:buClrTx/>
            </a:pPr>
            <a:endParaRPr lang="ar-SA" sz="3200" dirty="0">
              <a:latin typeface="Hacen Casablanca" pitchFamily="2" charset="-78"/>
              <a:cs typeface="Hacen Casablanca" pitchFamily="2" charset="-78"/>
            </a:endParaRPr>
          </a:p>
        </p:txBody>
      </p:sp>
      <p:sp>
        <p:nvSpPr>
          <p:cNvPr id="5" name="عنوان 1"/>
          <p:cNvSpPr txBox="1">
            <a:spLocks/>
          </p:cNvSpPr>
          <p:nvPr/>
        </p:nvSpPr>
        <p:spPr>
          <a:xfrm>
            <a:off x="683568" y="1660240"/>
            <a:ext cx="8229600" cy="391480"/>
          </a:xfrm>
          <a:prstGeom prst="rect">
            <a:avLst/>
          </a:prstGeom>
        </p:spPr>
        <p:txBody>
          <a:bodyPr vert="horz" lIns="91440" tIns="45720" rIns="91440" bIns="45720" rtlCol="1" anchor="ctr">
            <a:normAutofit fontScale="5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ar-SA" dirty="0" smtClean="0">
              <a:latin typeface="Hacen Casablanca" pitchFamily="2" charset="-78"/>
              <a:cs typeface="Hacen Casablanca" pitchFamily="2" charset="-78"/>
            </a:endParaRPr>
          </a:p>
        </p:txBody>
      </p:sp>
      <p:sp>
        <p:nvSpPr>
          <p:cNvPr id="8" name="عنصر نائب للمحتوى 5"/>
          <p:cNvSpPr txBox="1">
            <a:spLocks/>
          </p:cNvSpPr>
          <p:nvPr/>
        </p:nvSpPr>
        <p:spPr>
          <a:xfrm>
            <a:off x="609600" y="1781201"/>
            <a:ext cx="7787208" cy="504056"/>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ar-SA" sz="3200" dirty="0" smtClean="0">
                <a:solidFill>
                  <a:srgbClr val="002060"/>
                </a:solidFill>
                <a:latin typeface="Hacen Casablanca" pitchFamily="2" charset="-78"/>
                <a:cs typeface="Hacen Casablanca" pitchFamily="2" charset="-78"/>
              </a:rPr>
              <a:t>  تهدف الدورٍة الى :</a:t>
            </a:r>
          </a:p>
        </p:txBody>
      </p:sp>
      <p:pic>
        <p:nvPicPr>
          <p:cNvPr id="3" name="صورة 2"/>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9600" y="1196752"/>
            <a:ext cx="2092633" cy="3096344"/>
          </a:xfrm>
          <a:prstGeom prst="rect">
            <a:avLst/>
          </a:prstGeom>
        </p:spPr>
      </p:pic>
      <p:sp>
        <p:nvSpPr>
          <p:cNvPr id="7" name="عنصر نائب للمحتوى 5"/>
          <p:cNvSpPr txBox="1">
            <a:spLocks/>
          </p:cNvSpPr>
          <p:nvPr/>
        </p:nvSpPr>
        <p:spPr>
          <a:xfrm>
            <a:off x="2948614" y="4005064"/>
            <a:ext cx="5482952" cy="504056"/>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ar-SA" sz="3200" dirty="0" smtClean="0">
                <a:latin typeface="Hacen Casablanca" pitchFamily="2" charset="-78"/>
                <a:cs typeface="Hacen Casablanca" pitchFamily="2" charset="-78"/>
              </a:rPr>
              <a:t>هل انت قادر على ،الانجاز ،والتغيير والتحدي، والتميز!</a:t>
            </a:r>
          </a:p>
          <a:p>
            <a:pPr marL="114300" indent="0">
              <a:buClrTx/>
              <a:buNone/>
            </a:pPr>
            <a:endParaRPr lang="ar-SA" sz="3200" dirty="0" smtClean="0">
              <a:latin typeface="Hacen Casablanca" pitchFamily="2" charset="-78"/>
              <a:cs typeface="Hacen Casablanca" pitchFamily="2" charset="-78"/>
            </a:endParaRPr>
          </a:p>
          <a:p>
            <a:pPr marL="114300" indent="0">
              <a:buClrTx/>
              <a:buNone/>
            </a:pPr>
            <a:r>
              <a:rPr lang="ar-SA" sz="3200" dirty="0" smtClean="0">
                <a:solidFill>
                  <a:srgbClr val="00B050"/>
                </a:solidFill>
                <a:latin typeface="Hacen Casablanca" pitchFamily="2" charset="-78"/>
                <a:cs typeface="Hacen Casablanca" pitchFamily="2" charset="-78"/>
              </a:rPr>
              <a:t>من المسئول عن التغير في هذه الدورة!</a:t>
            </a:r>
          </a:p>
          <a:p>
            <a:pPr marL="114300" indent="0">
              <a:buClrTx/>
              <a:buNone/>
            </a:pPr>
            <a:endParaRPr lang="ar-SA" sz="3200" dirty="0">
              <a:latin typeface="Hacen Casablanca" pitchFamily="2" charset="-78"/>
              <a:cs typeface="Hacen Casablanca" pitchFamily="2" charset="-78"/>
            </a:endParaRPr>
          </a:p>
        </p:txBody>
      </p:sp>
      <p:pic>
        <p:nvPicPr>
          <p:cNvPr id="4" name="صورة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4365104"/>
            <a:ext cx="3802642" cy="1656184"/>
          </a:xfrm>
          <a:prstGeom prst="rect">
            <a:avLst/>
          </a:prstGeom>
        </p:spPr>
      </p:pic>
      <p:sp>
        <p:nvSpPr>
          <p:cNvPr id="9" name="مستطيل 8"/>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
        <p:nvSpPr>
          <p:cNvPr id="11" name="مربع نص 10"/>
          <p:cNvSpPr txBox="1"/>
          <p:nvPr/>
        </p:nvSpPr>
        <p:spPr>
          <a:xfrm>
            <a:off x="323528" y="6237312"/>
            <a:ext cx="3479115" cy="461665"/>
          </a:xfrm>
          <a:prstGeom prst="rect">
            <a:avLst/>
          </a:prstGeom>
          <a:noFill/>
        </p:spPr>
        <p:txBody>
          <a:bodyPr wrap="square" rtlCol="1">
            <a:spAutoFit/>
          </a:bodyPr>
          <a:lstStyle/>
          <a:p>
            <a:pPr algn="ctr"/>
            <a:r>
              <a:rPr lang="ar-SA" sz="2400" dirty="0" smtClean="0">
                <a:solidFill>
                  <a:srgbClr val="FF0000"/>
                </a:solidFill>
                <a:cs typeface="AGA Battouta Regular" pitchFamily="2" charset="-78"/>
              </a:rPr>
              <a:t>قصة الطالب الجامعي </a:t>
            </a:r>
            <a:endParaRPr lang="ar-SA" sz="2400" dirty="0">
              <a:solidFill>
                <a:srgbClr val="FF0000"/>
              </a:solidFill>
              <a:cs typeface="AGA Battouta Regular" pitchFamily="2" charset="-78"/>
            </a:endParaRPr>
          </a:p>
        </p:txBody>
      </p:sp>
    </p:spTree>
    <p:extLst>
      <p:ext uri="{BB962C8B-B14F-4D97-AF65-F5344CB8AC3E}">
        <p14:creationId xmlns:p14="http://schemas.microsoft.com/office/powerpoint/2010/main" xmlns="" val="479919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70C0"/>
                </a:solidFill>
                <a:latin typeface="ae_AlMateen" pitchFamily="18" charset="-78"/>
                <a:cs typeface="ae_AlMateen" pitchFamily="18" charset="-78"/>
              </a:rPr>
              <a:t>ما الذي سيغير حياتك ؟</a:t>
            </a:r>
            <a:endParaRPr lang="ar-SA" dirty="0">
              <a:solidFill>
                <a:srgbClr val="0070C0"/>
              </a:solidFill>
              <a:latin typeface="ae_AlMateen" pitchFamily="18" charset="-78"/>
              <a:cs typeface="ae_AlMateen" pitchFamily="18" charset="-78"/>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11760" y="1700808"/>
            <a:ext cx="3909412" cy="2880320"/>
          </a:xfrm>
        </p:spPr>
      </p:pic>
      <p:sp>
        <p:nvSpPr>
          <p:cNvPr id="5" name="مستطيل 4"/>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Tree>
    <p:extLst>
      <p:ext uri="{BB962C8B-B14F-4D97-AF65-F5344CB8AC3E}">
        <p14:creationId xmlns:p14="http://schemas.microsoft.com/office/powerpoint/2010/main" xmlns="" val="127600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1772816"/>
            <a:ext cx="3024336" cy="3085698"/>
          </a:xfrm>
        </p:spPr>
      </p:pic>
      <p:sp>
        <p:nvSpPr>
          <p:cNvPr id="2" name="عنوان 1"/>
          <p:cNvSpPr>
            <a:spLocks noGrp="1"/>
          </p:cNvSpPr>
          <p:nvPr>
            <p:ph type="title"/>
          </p:nvPr>
        </p:nvSpPr>
        <p:spPr>
          <a:solidFill>
            <a:srgbClr val="00B050"/>
          </a:solidFill>
        </p:spPr>
        <p:txBody>
          <a:bodyPr/>
          <a:lstStyle/>
          <a:p>
            <a:pPr algn="ctr"/>
            <a:r>
              <a:rPr lang="ar-SA" dirty="0" smtClean="0">
                <a:solidFill>
                  <a:schemeClr val="bg1"/>
                </a:solidFill>
                <a:cs typeface="AL-Hosam" pitchFamily="2" charset="-78"/>
              </a:rPr>
              <a:t>تغيير وتعديل السلوك ؟</a:t>
            </a:r>
            <a:endParaRPr lang="ar-SA" dirty="0">
              <a:solidFill>
                <a:schemeClr val="bg1"/>
              </a:solidFill>
              <a:cs typeface="AL-Hosam" pitchFamily="2" charset="-78"/>
            </a:endParaRPr>
          </a:p>
        </p:txBody>
      </p:sp>
      <p:sp>
        <p:nvSpPr>
          <p:cNvPr id="6" name="عنوان 1"/>
          <p:cNvSpPr txBox="1">
            <a:spLocks/>
          </p:cNvSpPr>
          <p:nvPr/>
        </p:nvSpPr>
        <p:spPr>
          <a:xfrm>
            <a:off x="4932040" y="1772816"/>
            <a:ext cx="3384376" cy="1296144"/>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smtClean="0">
                <a:solidFill>
                  <a:srgbClr val="002060"/>
                </a:solidFill>
              </a:rPr>
              <a:t>20%</a:t>
            </a:r>
          </a:p>
          <a:p>
            <a:pPr algn="ctr"/>
            <a:r>
              <a:rPr lang="ar-SA" sz="2400" dirty="0" smtClean="0">
                <a:solidFill>
                  <a:srgbClr val="002060"/>
                </a:solidFill>
                <a:latin typeface="ae_AlMateen" pitchFamily="18" charset="-78"/>
                <a:cs typeface="ae_AlMateen" pitchFamily="18" charset="-78"/>
              </a:rPr>
              <a:t>الشخصية والقدرات</a:t>
            </a:r>
            <a:endParaRPr lang="ar-SA" sz="1600" dirty="0">
              <a:solidFill>
                <a:srgbClr val="7030A0"/>
              </a:solidFill>
            </a:endParaRPr>
          </a:p>
        </p:txBody>
      </p:sp>
      <p:sp>
        <p:nvSpPr>
          <p:cNvPr id="7" name="عنوان 1"/>
          <p:cNvSpPr txBox="1">
            <a:spLocks/>
          </p:cNvSpPr>
          <p:nvPr/>
        </p:nvSpPr>
        <p:spPr>
          <a:xfrm>
            <a:off x="4483019" y="3573016"/>
            <a:ext cx="3984104" cy="406702"/>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dirty="0">
              <a:solidFill>
                <a:srgbClr val="7030A0"/>
              </a:solidFill>
            </a:endParaRPr>
          </a:p>
        </p:txBody>
      </p:sp>
      <p:cxnSp>
        <p:nvCxnSpPr>
          <p:cNvPr id="9" name="رابط كسهم مستقيم 8"/>
          <p:cNvCxnSpPr/>
          <p:nvPr/>
        </p:nvCxnSpPr>
        <p:spPr>
          <a:xfrm flipH="1">
            <a:off x="3203848" y="2420888"/>
            <a:ext cx="1728192" cy="0"/>
          </a:xfrm>
          <a:prstGeom prst="straightConnector1">
            <a:avLst/>
          </a:prstGeom>
          <a:ln>
            <a:solidFill>
              <a:schemeClr val="accent5">
                <a:lumMod val="50000"/>
              </a:schemeClr>
            </a:solidFill>
            <a:tailEnd type="arrow"/>
          </a:ln>
        </p:spPr>
        <p:style>
          <a:lnRef idx="3">
            <a:schemeClr val="dk1"/>
          </a:lnRef>
          <a:fillRef idx="0">
            <a:schemeClr val="dk1"/>
          </a:fillRef>
          <a:effectRef idx="2">
            <a:schemeClr val="dk1"/>
          </a:effectRef>
          <a:fontRef idx="minor">
            <a:schemeClr val="tx1"/>
          </a:fontRef>
        </p:style>
      </p:cxnSp>
      <p:sp>
        <p:nvSpPr>
          <p:cNvPr id="11" name="عنوان 1"/>
          <p:cNvSpPr txBox="1">
            <a:spLocks/>
          </p:cNvSpPr>
          <p:nvPr/>
        </p:nvSpPr>
        <p:spPr>
          <a:xfrm>
            <a:off x="4932040" y="3330755"/>
            <a:ext cx="3384376" cy="1296144"/>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defPPr>
              <a:defRPr lang="ar-SA"/>
            </a:defPPr>
            <a:lvl1pPr algn="ctr">
              <a:spcBef>
                <a:spcPct val="0"/>
              </a:spcBef>
              <a:buNone/>
              <a:defRPr sz="4000" b="1" cap="none" spc="-100" baseline="0">
                <a:ln>
                  <a:noFill/>
                </a:ln>
                <a:solidFill>
                  <a:schemeClr val="bg1"/>
                </a:solidFill>
                <a:effectLst/>
                <a:latin typeface="+mj-lt"/>
                <a:ea typeface="+mj-ea"/>
                <a:cs typeface="+mj-cs"/>
              </a:defRPr>
            </a:lvl1pPr>
          </a:lstStyle>
          <a:p>
            <a:r>
              <a:rPr lang="en-US" dirty="0">
                <a:solidFill>
                  <a:srgbClr val="002060"/>
                </a:solidFill>
              </a:rPr>
              <a:t>80%</a:t>
            </a:r>
          </a:p>
          <a:p>
            <a:r>
              <a:rPr lang="ar-SA" sz="2400" dirty="0">
                <a:solidFill>
                  <a:srgbClr val="002060"/>
                </a:solidFill>
                <a:latin typeface="ae_AlMateen" pitchFamily="18" charset="-78"/>
                <a:cs typeface="ae_AlMateen" pitchFamily="18" charset="-78"/>
              </a:rPr>
              <a:t>السلوك والأخلاق</a:t>
            </a:r>
          </a:p>
        </p:txBody>
      </p:sp>
      <p:cxnSp>
        <p:nvCxnSpPr>
          <p:cNvPr id="12" name="رابط كسهم مستقيم 11"/>
          <p:cNvCxnSpPr/>
          <p:nvPr/>
        </p:nvCxnSpPr>
        <p:spPr>
          <a:xfrm flipH="1">
            <a:off x="3203848" y="3979718"/>
            <a:ext cx="1728192" cy="0"/>
          </a:xfrm>
          <a:prstGeom prst="straightConnector1">
            <a:avLst/>
          </a:prstGeom>
          <a:ln>
            <a:solidFill>
              <a:schemeClr val="accent5">
                <a:lumMod val="50000"/>
              </a:schemeClr>
            </a:solidFill>
            <a:tailEnd type="arrow"/>
          </a:ln>
        </p:spPr>
        <p:style>
          <a:lnRef idx="3">
            <a:schemeClr val="dk1"/>
          </a:lnRef>
          <a:fillRef idx="0">
            <a:schemeClr val="dk1"/>
          </a:fillRef>
          <a:effectRef idx="2">
            <a:schemeClr val="dk1"/>
          </a:effectRef>
          <a:fontRef idx="minor">
            <a:schemeClr val="tx1"/>
          </a:fontRef>
        </p:style>
      </p:cxnSp>
      <p:sp>
        <p:nvSpPr>
          <p:cNvPr id="13" name="مستطيل 12"/>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4" name="صورة 13"/>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
        <p:nvSpPr>
          <p:cNvPr id="15" name="عنوان 1"/>
          <p:cNvSpPr txBox="1">
            <a:spLocks/>
          </p:cNvSpPr>
          <p:nvPr/>
        </p:nvSpPr>
        <p:spPr>
          <a:xfrm>
            <a:off x="5951577" y="4869160"/>
            <a:ext cx="2436847" cy="1656184"/>
          </a:xfrm>
          <a:prstGeom prst="rect">
            <a:avLst/>
          </a:prstGeom>
          <a:solidFill>
            <a:srgbClr val="00206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a:solidFill>
                  <a:schemeClr val="bg1"/>
                </a:solidFill>
                <a:cs typeface="AL-Hosam" pitchFamily="2" charset="-78"/>
              </a:rPr>
              <a:t>التجربة هي </a:t>
            </a:r>
            <a:r>
              <a:rPr lang="ar-SA" sz="2800" dirty="0" smtClean="0">
                <a:solidFill>
                  <a:schemeClr val="bg1"/>
                </a:solidFill>
                <a:cs typeface="AL-Hosam" pitchFamily="2" charset="-78"/>
              </a:rPr>
              <a:t>السبيل الاول للتغير والتعديل </a:t>
            </a:r>
            <a:r>
              <a:rPr lang="ar-SA" sz="2800" dirty="0">
                <a:solidFill>
                  <a:schemeClr val="bg1"/>
                </a:solidFill>
                <a:cs typeface="AL-Hosam" pitchFamily="2" charset="-78"/>
              </a:rPr>
              <a:t>والتطوير</a:t>
            </a:r>
            <a:r>
              <a:rPr lang="ar-SA" dirty="0" smtClean="0">
                <a:solidFill>
                  <a:schemeClr val="bg1"/>
                </a:solidFill>
              </a:rPr>
              <a:t>؟</a:t>
            </a:r>
            <a:endParaRPr lang="ar-SA" dirty="0">
              <a:solidFill>
                <a:schemeClr val="bg1"/>
              </a:solidFill>
            </a:endParaRPr>
          </a:p>
        </p:txBody>
      </p:sp>
      <p:sp>
        <p:nvSpPr>
          <p:cNvPr id="16" name="عنوان 1"/>
          <p:cNvSpPr txBox="1">
            <a:spLocks/>
          </p:cNvSpPr>
          <p:nvPr/>
        </p:nvSpPr>
        <p:spPr>
          <a:xfrm>
            <a:off x="539552" y="4914149"/>
            <a:ext cx="2436847" cy="1656184"/>
          </a:xfrm>
          <a:prstGeom prst="rect">
            <a:avLst/>
          </a:prstGeom>
          <a:solidFill>
            <a:srgbClr val="00206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Hosam" pitchFamily="2" charset="-78"/>
              </a:rPr>
              <a:t>قد تتعين في وظيفة بسبب قدراتك ،ولكنك قد تفصل بسسب سلوكك</a:t>
            </a:r>
            <a:endParaRPr lang="ar-SA" dirty="0">
              <a:solidFill>
                <a:schemeClr val="bg1"/>
              </a:solidFill>
            </a:endParaRPr>
          </a:p>
        </p:txBody>
      </p:sp>
    </p:spTree>
    <p:extLst>
      <p:ext uri="{BB962C8B-B14F-4D97-AF65-F5344CB8AC3E}">
        <p14:creationId xmlns:p14="http://schemas.microsoft.com/office/powerpoint/2010/main" xmlns="" val="27526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88641"/>
            <a:ext cx="7543800" cy="1152128"/>
          </a:xfrm>
          <a:noFill/>
        </p:spPr>
        <p:txBody>
          <a:bodyPr/>
          <a:lstStyle/>
          <a:p>
            <a:pPr algn="r"/>
            <a:r>
              <a:rPr lang="ar-SA" dirty="0">
                <a:solidFill>
                  <a:srgbClr val="7030A0"/>
                </a:solidFill>
                <a:latin typeface="Mariam Linotype" pitchFamily="2" charset="-78"/>
                <a:cs typeface="Mariam Linotype" pitchFamily="2" charset="-78"/>
              </a:rPr>
              <a:t>الصورة</a:t>
            </a:r>
            <a:r>
              <a:rPr lang="ar-SA" dirty="0" smtClean="0">
                <a:solidFill>
                  <a:srgbClr val="7030A0"/>
                </a:solidFill>
              </a:rPr>
              <a:t> </a:t>
            </a:r>
            <a:r>
              <a:rPr lang="ar-SA" dirty="0" smtClean="0">
                <a:solidFill>
                  <a:srgbClr val="7030A0"/>
                </a:solidFill>
                <a:latin typeface="Mariam Linotype" pitchFamily="2" charset="-78"/>
                <a:cs typeface="Mariam Linotype" pitchFamily="2" charset="-78"/>
              </a:rPr>
              <a:t>الذهنية </a:t>
            </a:r>
            <a:endParaRPr lang="ar-SA" dirty="0">
              <a:solidFill>
                <a:srgbClr val="7030A0"/>
              </a:solidFill>
              <a:latin typeface="Mariam Linotype" pitchFamily="2" charset="-78"/>
              <a:cs typeface="Mariam Linotype" pitchFamily="2" charset="-78"/>
            </a:endParaRPr>
          </a:p>
        </p:txBody>
      </p:sp>
      <p:sp>
        <p:nvSpPr>
          <p:cNvPr id="3" name="عنوان فرعي 2"/>
          <p:cNvSpPr>
            <a:spLocks noGrp="1"/>
          </p:cNvSpPr>
          <p:nvPr>
            <p:ph type="subTitle" idx="1"/>
          </p:nvPr>
        </p:nvSpPr>
        <p:spPr>
          <a:xfrm>
            <a:off x="2874972" y="1412776"/>
            <a:ext cx="5225420" cy="1440160"/>
          </a:xfrm>
        </p:spPr>
        <p:txBody>
          <a:bodyPr>
            <a:noAutofit/>
          </a:bodyPr>
          <a:lstStyle/>
          <a:p>
            <a:pPr algn="just"/>
            <a:r>
              <a:rPr lang="ar-SA" sz="2400" b="1" dirty="0" smtClean="0">
                <a:solidFill>
                  <a:schemeClr val="tx2"/>
                </a:solidFill>
                <a:latin typeface="DingDongs" pitchFamily="2" charset="0"/>
                <a:cs typeface="AL-Sarem Bold" pitchFamily="2" charset="-78"/>
              </a:rPr>
              <a:t>هي الطريقة التي يستطيع بها الانسان أن يدرك ويفهم ويفسر العالم من حوله ،اوهي الفكرة التي يكونها الشخص عما يدور حوله ،وسواء اكانت سليمة او خاطئة ،فإنها تشكل المصادر لتوجهاتنا وسلوكياتنا ،وبالتالي علاقتنا بالأخرين .</a:t>
            </a:r>
            <a:endParaRPr lang="ar-SA" sz="2400" b="1" dirty="0">
              <a:solidFill>
                <a:schemeClr val="tx2"/>
              </a:solidFill>
              <a:latin typeface="DingDongs" pitchFamily="2" charset="0"/>
              <a:cs typeface="AL-Sarem Bold" pitchFamily="2" charset="-78"/>
            </a:endParaRPr>
          </a:p>
        </p:txBody>
      </p:sp>
      <p:grpSp>
        <p:nvGrpSpPr>
          <p:cNvPr id="4" name="مجموعة 12"/>
          <p:cNvGrpSpPr/>
          <p:nvPr/>
        </p:nvGrpSpPr>
        <p:grpSpPr>
          <a:xfrm>
            <a:off x="692088" y="4012259"/>
            <a:ext cx="7543800" cy="1648989"/>
            <a:chOff x="692088" y="4012259"/>
            <a:chExt cx="7543800" cy="1648989"/>
          </a:xfrm>
        </p:grpSpPr>
        <p:sp>
          <p:nvSpPr>
            <p:cNvPr id="5" name="شكل بيضاوي 4"/>
            <p:cNvSpPr/>
            <p:nvPr/>
          </p:nvSpPr>
          <p:spPr>
            <a:xfrm>
              <a:off x="6228184" y="4077072"/>
              <a:ext cx="1224136" cy="1512168"/>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6" name="شكل بيضاوي 5"/>
            <p:cNvSpPr/>
            <p:nvPr/>
          </p:nvSpPr>
          <p:spPr>
            <a:xfrm>
              <a:off x="3851920" y="4149080"/>
              <a:ext cx="1224136" cy="1512168"/>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8" name="مستطيل 7"/>
            <p:cNvSpPr/>
            <p:nvPr/>
          </p:nvSpPr>
          <p:spPr>
            <a:xfrm>
              <a:off x="899592" y="4221088"/>
              <a:ext cx="1740396" cy="1152128"/>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9" name="سهم للأسفل 8"/>
            <p:cNvSpPr/>
            <p:nvPr/>
          </p:nvSpPr>
          <p:spPr>
            <a:xfrm rot="5400000">
              <a:off x="5387129" y="4270055"/>
              <a:ext cx="529981" cy="1008112"/>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0" name="سهم للأسفل 9"/>
            <p:cNvSpPr/>
            <p:nvPr/>
          </p:nvSpPr>
          <p:spPr>
            <a:xfrm rot="5400000">
              <a:off x="2977150" y="4349258"/>
              <a:ext cx="529981" cy="1008112"/>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2" name="عنوان 1"/>
            <p:cNvSpPr txBox="1">
              <a:spLocks/>
            </p:cNvSpPr>
            <p:nvPr/>
          </p:nvSpPr>
          <p:spPr>
            <a:xfrm>
              <a:off x="692088" y="4012259"/>
              <a:ext cx="7543800" cy="1152128"/>
            </a:xfrm>
            <a:prstGeom prst="rect">
              <a:avLst/>
            </a:prstGeom>
          </p:spPr>
          <p:txBody>
            <a:bodyPr vert="horz" lIns="91440" tIns="45720" rIns="91440" bIns="45720" rtlCol="0" anchor="b">
              <a:noAutofit/>
            </a:bodyPr>
            <a:lstStyle>
              <a:lvl1pPr algn="l" defTabSz="914400" rtl="1"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r"/>
              <a:r>
                <a:rPr lang="ar-SA" sz="3200" dirty="0" smtClean="0">
                  <a:solidFill>
                    <a:srgbClr val="FFFF00"/>
                  </a:solidFill>
                  <a:latin typeface="Mariam Linotype" pitchFamily="2" charset="-78"/>
                  <a:cs typeface="Mariam Linotype" pitchFamily="2" charset="-78"/>
                </a:rPr>
                <a:t>                                    افكار                                                                   عادات                                                       معتقدات وسلوك </a:t>
              </a:r>
              <a:endParaRPr lang="ar-SA" sz="3200" dirty="0">
                <a:solidFill>
                  <a:srgbClr val="FFFF00"/>
                </a:solidFill>
                <a:latin typeface="Mariam Linotype" pitchFamily="2" charset="-78"/>
                <a:cs typeface="Mariam Linotype" pitchFamily="2" charset="-78"/>
              </a:endParaRPr>
            </a:p>
          </p:txBody>
        </p:sp>
      </p:grpSp>
      <p:sp>
        <p:nvSpPr>
          <p:cNvPr id="14" name="عنوان 1"/>
          <p:cNvSpPr txBox="1">
            <a:spLocks/>
          </p:cNvSpPr>
          <p:nvPr/>
        </p:nvSpPr>
        <p:spPr>
          <a:xfrm>
            <a:off x="880120" y="3148163"/>
            <a:ext cx="7543800" cy="928909"/>
          </a:xfrm>
          <a:prstGeom prst="rect">
            <a:avLst/>
          </a:prstGeom>
        </p:spPr>
        <p:txBody>
          <a:bodyPr vert="horz" lIns="91440" tIns="45720" rIns="91440" bIns="45720" rtlCol="0" anchor="b">
            <a:noAutofit/>
          </a:bodyPr>
          <a:lstStyle>
            <a:lvl1pPr algn="l" defTabSz="914400" rtl="1"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r"/>
            <a:r>
              <a:rPr lang="ar-SA" sz="4000" dirty="0" smtClean="0">
                <a:solidFill>
                  <a:srgbClr val="FF0000"/>
                </a:solidFill>
                <a:latin typeface="Mariam Linotype" pitchFamily="2" charset="-78"/>
                <a:cs typeface="AGA Dimnah Regular" pitchFamily="2" charset="-78"/>
              </a:rPr>
              <a:t>كيف نكون الصورة الذهنية ؟</a:t>
            </a:r>
            <a:endParaRPr lang="ar-SA" sz="4000" dirty="0">
              <a:solidFill>
                <a:srgbClr val="FF0000"/>
              </a:solidFill>
              <a:latin typeface="Mariam Linotype" pitchFamily="2" charset="-78"/>
              <a:cs typeface="AGA Dimnah Regular" pitchFamily="2" charset="-78"/>
            </a:endParaRPr>
          </a:p>
        </p:txBody>
      </p:sp>
      <p:sp>
        <p:nvSpPr>
          <p:cNvPr id="15" name="مستطيل 14"/>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6" name="صورة 15"/>
          <p:cNvPicPr>
            <a:picLocks noChangeAspect="1"/>
          </p:cNvPicPr>
          <p:nvPr/>
        </p:nvPicPr>
        <p:blipFill>
          <a:blip r:embed="rId2" cstate="print">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pic>
        <p:nvPicPr>
          <p:cNvPr id="17" name="Picture 12" descr="المرآة"/>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372244" y="280837"/>
            <a:ext cx="2267744" cy="38682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866269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cs typeface="AGA Dimnah Regular" pitchFamily="2" charset="-78"/>
              </a:rPr>
              <a:t>كيفية اكتساب عادة </a:t>
            </a:r>
            <a:endParaRPr lang="ar-SA" dirty="0">
              <a:solidFill>
                <a:srgbClr val="FF0000"/>
              </a:solidFill>
              <a:cs typeface="AGA Dimnah Regular" pitchFamily="2" charset="-78"/>
            </a:endParaRPr>
          </a:p>
        </p:txBody>
      </p:sp>
      <p:pic>
        <p:nvPicPr>
          <p:cNvPr id="3" name="عنصر نائب للمحتوى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1412776"/>
            <a:ext cx="2752921" cy="2556284"/>
          </a:xfrm>
        </p:spPr>
      </p:pic>
      <p:sp>
        <p:nvSpPr>
          <p:cNvPr id="7" name="مستطيل 6"/>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
        <p:nvSpPr>
          <p:cNvPr id="4" name="مستطيل 3"/>
          <p:cNvSpPr/>
          <p:nvPr/>
        </p:nvSpPr>
        <p:spPr>
          <a:xfrm>
            <a:off x="3275856" y="1484784"/>
            <a:ext cx="4608512" cy="584775"/>
          </a:xfrm>
          <a:prstGeom prst="rect">
            <a:avLst/>
          </a:prstGeom>
        </p:spPr>
        <p:txBody>
          <a:bodyPr wrap="square">
            <a:spAutoFit/>
          </a:bodyPr>
          <a:lstStyle/>
          <a:p>
            <a:pPr marL="514350" indent="-514350">
              <a:buFont typeface="+mj-lt"/>
              <a:buAutoNum type="arabicPeriod"/>
            </a:pPr>
            <a:r>
              <a:rPr lang="ar-SA" sz="3200" dirty="0">
                <a:solidFill>
                  <a:srgbClr val="002060"/>
                </a:solidFill>
                <a:cs typeface="AGA Dimnah Regular" pitchFamily="2" charset="-78"/>
              </a:rPr>
              <a:t>تصرف وكأنك اكتسبت العادة </a:t>
            </a:r>
            <a:r>
              <a:rPr lang="ar-SA" sz="3200" dirty="0" smtClean="0">
                <a:solidFill>
                  <a:srgbClr val="002060"/>
                </a:solidFill>
                <a:cs typeface="AGA Dimnah Regular" pitchFamily="2" charset="-78"/>
              </a:rPr>
              <a:t>..</a:t>
            </a:r>
            <a:endParaRPr lang="ar-SA" sz="3200" dirty="0">
              <a:solidFill>
                <a:srgbClr val="002060"/>
              </a:solidFill>
            </a:endParaRPr>
          </a:p>
        </p:txBody>
      </p:sp>
      <p:sp>
        <p:nvSpPr>
          <p:cNvPr id="5" name="مستطيل 4"/>
          <p:cNvSpPr/>
          <p:nvPr/>
        </p:nvSpPr>
        <p:spPr>
          <a:xfrm>
            <a:off x="3174232" y="2348880"/>
            <a:ext cx="4814138" cy="523220"/>
          </a:xfrm>
          <a:prstGeom prst="rect">
            <a:avLst/>
          </a:prstGeom>
        </p:spPr>
        <p:txBody>
          <a:bodyPr wrap="none">
            <a:spAutoFit/>
          </a:bodyPr>
          <a:lstStyle/>
          <a:p>
            <a:r>
              <a:rPr lang="ar-SA" sz="2800" dirty="0" smtClean="0">
                <a:solidFill>
                  <a:srgbClr val="002060"/>
                </a:solidFill>
                <a:cs typeface="AGA Dimnah Regular" pitchFamily="2" charset="-78"/>
              </a:rPr>
              <a:t>2. التكرار </a:t>
            </a:r>
            <a:r>
              <a:rPr lang="ar-SA" sz="2800" dirty="0">
                <a:solidFill>
                  <a:srgbClr val="002060"/>
                </a:solidFill>
                <a:cs typeface="AGA Dimnah Regular" pitchFamily="2" charset="-78"/>
              </a:rPr>
              <a:t>هو العامل المباشر في اكتساب </a:t>
            </a:r>
            <a:r>
              <a:rPr lang="ar-SA" sz="2800" dirty="0" smtClean="0">
                <a:solidFill>
                  <a:srgbClr val="002060"/>
                </a:solidFill>
                <a:cs typeface="AGA Dimnah Regular" pitchFamily="2" charset="-78"/>
              </a:rPr>
              <a:t>عادة. </a:t>
            </a:r>
            <a:endParaRPr lang="ar-SA" sz="2800" dirty="0">
              <a:solidFill>
                <a:srgbClr val="002060"/>
              </a:solidFill>
            </a:endParaRPr>
          </a:p>
        </p:txBody>
      </p:sp>
      <p:sp>
        <p:nvSpPr>
          <p:cNvPr id="9" name="مستطيل 8"/>
          <p:cNvSpPr/>
          <p:nvPr/>
        </p:nvSpPr>
        <p:spPr>
          <a:xfrm>
            <a:off x="3419872" y="3444310"/>
            <a:ext cx="4720898" cy="523220"/>
          </a:xfrm>
          <a:prstGeom prst="rect">
            <a:avLst/>
          </a:prstGeom>
        </p:spPr>
        <p:txBody>
          <a:bodyPr wrap="square">
            <a:spAutoFit/>
          </a:bodyPr>
          <a:lstStyle/>
          <a:p>
            <a:r>
              <a:rPr lang="ar-SA" sz="2800" dirty="0" smtClean="0">
                <a:solidFill>
                  <a:srgbClr val="560A4D"/>
                </a:solidFill>
                <a:cs typeface="AGA Dimnah Regular" pitchFamily="2" charset="-78"/>
              </a:rPr>
              <a:t>مارس العادة شكليا ،وسوف تكتسبها جوهريا</a:t>
            </a:r>
            <a:endParaRPr lang="ar-SA" sz="2800" dirty="0">
              <a:solidFill>
                <a:srgbClr val="560A4D"/>
              </a:solidFill>
            </a:endParaRPr>
          </a:p>
        </p:txBody>
      </p:sp>
      <p:sp>
        <p:nvSpPr>
          <p:cNvPr id="10" name="عنوان 1"/>
          <p:cNvSpPr txBox="1">
            <a:spLocks/>
          </p:cNvSpPr>
          <p:nvPr/>
        </p:nvSpPr>
        <p:spPr>
          <a:xfrm>
            <a:off x="351051" y="4797152"/>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7030A0"/>
                </a:solidFill>
                <a:cs typeface="AGA Dimnah Regular" pitchFamily="2" charset="-78"/>
              </a:rPr>
              <a:t>العادة وليدة التكرار</a:t>
            </a:r>
            <a:endParaRPr lang="ar-SA" dirty="0">
              <a:solidFill>
                <a:srgbClr val="7030A0"/>
              </a:solidFill>
              <a:cs typeface="AGA Dimnah Regular" pitchFamily="2" charset="-78"/>
            </a:endParaRPr>
          </a:p>
        </p:txBody>
      </p:sp>
      <p:sp>
        <p:nvSpPr>
          <p:cNvPr id="6" name="مربع نص 5"/>
          <p:cNvSpPr txBox="1"/>
          <p:nvPr/>
        </p:nvSpPr>
        <p:spPr>
          <a:xfrm>
            <a:off x="395536" y="4365104"/>
            <a:ext cx="2332691" cy="646331"/>
          </a:xfrm>
          <a:prstGeom prst="rect">
            <a:avLst/>
          </a:prstGeom>
          <a:noFill/>
        </p:spPr>
        <p:txBody>
          <a:bodyPr wrap="none" rtlCol="1">
            <a:spAutoFit/>
          </a:bodyPr>
          <a:lstStyle/>
          <a:p>
            <a:r>
              <a:rPr lang="ar-SA" sz="3600" dirty="0" smtClean="0">
                <a:solidFill>
                  <a:srgbClr val="FF0000"/>
                </a:solidFill>
                <a:cs typeface="SKR HEAD1" pitchFamily="2" charset="-78"/>
              </a:rPr>
              <a:t>لماذا سميت عادة ؟</a:t>
            </a:r>
            <a:endParaRPr lang="ar-SA" sz="3600" dirty="0">
              <a:solidFill>
                <a:srgbClr val="FF0000"/>
              </a:solidFill>
              <a:cs typeface="SKR HEAD1" pitchFamily="2" charset="-78"/>
            </a:endParaRPr>
          </a:p>
        </p:txBody>
      </p:sp>
      <p:sp>
        <p:nvSpPr>
          <p:cNvPr id="13" name="نجمة ذات 5 نقاط 12"/>
          <p:cNvSpPr/>
          <p:nvPr/>
        </p:nvSpPr>
        <p:spPr>
          <a:xfrm>
            <a:off x="6516216" y="4437112"/>
            <a:ext cx="1008112" cy="5743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89038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chemeClr val="accent2">
                    <a:lumMod val="50000"/>
                  </a:schemeClr>
                </a:solidFill>
                <a:cs typeface="AGA Dimnah Regular" pitchFamily="2" charset="-78"/>
              </a:rPr>
              <a:t>عوامل اكتساب العادة </a:t>
            </a:r>
            <a:r>
              <a:rPr lang="en-US" dirty="0" smtClean="0">
                <a:solidFill>
                  <a:schemeClr val="accent2">
                    <a:lumMod val="50000"/>
                  </a:schemeClr>
                </a:solidFill>
                <a:cs typeface="AGA Dimnah Regular" pitchFamily="2" charset="-78"/>
              </a:rPr>
              <a:t>KSA</a:t>
            </a:r>
            <a:endParaRPr lang="ar-SA" dirty="0">
              <a:solidFill>
                <a:schemeClr val="accent2">
                  <a:lumMod val="50000"/>
                </a:schemeClr>
              </a:solidFill>
              <a:cs typeface="AGA Dimnah Regular" pitchFamily="2" charset="-78"/>
            </a:endParaRPr>
          </a:p>
        </p:txBody>
      </p:sp>
      <p:grpSp>
        <p:nvGrpSpPr>
          <p:cNvPr id="3" name="مجموعة 14"/>
          <p:cNvGrpSpPr/>
          <p:nvPr/>
        </p:nvGrpSpPr>
        <p:grpSpPr>
          <a:xfrm>
            <a:off x="3635896" y="1569824"/>
            <a:ext cx="4320480" cy="4214830"/>
            <a:chOff x="2123728" y="1978749"/>
            <a:chExt cx="4320480" cy="4214830"/>
          </a:xfrm>
        </p:grpSpPr>
        <p:sp>
          <p:nvSpPr>
            <p:cNvPr id="10" name="شكل بيضاوي 9"/>
            <p:cNvSpPr/>
            <p:nvPr/>
          </p:nvSpPr>
          <p:spPr>
            <a:xfrm>
              <a:off x="2987824" y="1978749"/>
              <a:ext cx="2541459" cy="2818403"/>
            </a:xfrm>
            <a:prstGeom prst="ellipse">
              <a:avLst/>
            </a:prstGeom>
            <a:solidFill>
              <a:srgbClr val="92D05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SA" dirty="0" smtClean="0"/>
                <a:t>      </a:t>
              </a:r>
              <a:r>
                <a:rPr lang="ar-SA" b="1" dirty="0" smtClean="0">
                  <a:solidFill>
                    <a:schemeClr val="tx1"/>
                  </a:solidFill>
                </a:rPr>
                <a:t>المعرفة </a:t>
              </a:r>
            </a:p>
            <a:p>
              <a:r>
                <a:rPr lang="ar-SA" b="1" dirty="0" smtClean="0">
                  <a:solidFill>
                    <a:schemeClr val="tx1"/>
                  </a:solidFill>
                </a:rPr>
                <a:t>ماذا نفعل ؟ولماذا؟</a:t>
              </a:r>
            </a:p>
            <a:p>
              <a:endParaRPr lang="ar-SA" dirty="0"/>
            </a:p>
            <a:p>
              <a:endParaRPr lang="ar-SA" dirty="0" smtClean="0"/>
            </a:p>
            <a:p>
              <a:endParaRPr lang="ar-SA" dirty="0"/>
            </a:p>
            <a:p>
              <a:endParaRPr lang="ar-SA" dirty="0"/>
            </a:p>
          </p:txBody>
        </p:sp>
        <p:sp>
          <p:nvSpPr>
            <p:cNvPr id="13" name="شكل بيضاوي 12"/>
            <p:cNvSpPr/>
            <p:nvPr/>
          </p:nvSpPr>
          <p:spPr>
            <a:xfrm>
              <a:off x="3953577" y="3375176"/>
              <a:ext cx="2490631" cy="2818403"/>
            </a:xfrm>
            <a:prstGeom prst="ellipse">
              <a:avLst/>
            </a:prstGeom>
            <a:solidFill>
              <a:srgbClr val="7030A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SA" b="1" dirty="0" smtClean="0">
                  <a:solidFill>
                    <a:schemeClr val="tx1"/>
                  </a:solidFill>
                </a:rPr>
                <a:t>الرغبة </a:t>
              </a:r>
            </a:p>
            <a:p>
              <a:r>
                <a:rPr lang="ar-SA" b="1" dirty="0" smtClean="0">
                  <a:solidFill>
                    <a:schemeClr val="tx1"/>
                  </a:solidFill>
                </a:rPr>
                <a:t>ماذا تريد؟</a:t>
              </a:r>
              <a:endParaRPr lang="ar-SA" b="1" dirty="0">
                <a:solidFill>
                  <a:schemeClr val="tx1"/>
                </a:solidFill>
              </a:endParaRPr>
            </a:p>
          </p:txBody>
        </p:sp>
        <p:sp>
          <p:nvSpPr>
            <p:cNvPr id="14" name="شكل بيضاوي 13"/>
            <p:cNvSpPr/>
            <p:nvPr/>
          </p:nvSpPr>
          <p:spPr>
            <a:xfrm>
              <a:off x="2123728" y="3375176"/>
              <a:ext cx="2609232" cy="2818403"/>
            </a:xfrm>
            <a:prstGeom prst="ellipse">
              <a:avLst/>
            </a:prstGeom>
            <a:solidFill>
              <a:schemeClr val="accent3">
                <a:alpha val="31000"/>
              </a:scheme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b="1" dirty="0" smtClean="0">
                <a:solidFill>
                  <a:schemeClr val="tx1"/>
                </a:solidFill>
              </a:endParaRPr>
            </a:p>
            <a:p>
              <a:r>
                <a:rPr lang="ar-SA" dirty="0" smtClean="0"/>
                <a:t>           </a:t>
              </a:r>
              <a:r>
                <a:rPr lang="ar-SA" b="1" dirty="0" smtClean="0">
                  <a:solidFill>
                    <a:schemeClr val="tx1"/>
                  </a:solidFill>
                </a:rPr>
                <a:t>المهارات </a:t>
              </a:r>
            </a:p>
            <a:p>
              <a:r>
                <a:rPr lang="ar-SA" sz="1600" b="1" dirty="0" smtClean="0">
                  <a:solidFill>
                    <a:schemeClr val="tx1"/>
                  </a:solidFill>
                </a:rPr>
                <a:t>      كيف نقوم بها ؟</a:t>
              </a:r>
              <a:endParaRPr lang="ar-SA" sz="1600" b="1" dirty="0">
                <a:solidFill>
                  <a:schemeClr val="tx1"/>
                </a:solidFill>
              </a:endParaRPr>
            </a:p>
          </p:txBody>
        </p:sp>
        <p:sp>
          <p:nvSpPr>
            <p:cNvPr id="5" name="مستطيل 4"/>
            <p:cNvSpPr/>
            <p:nvPr/>
          </p:nvSpPr>
          <p:spPr>
            <a:xfrm>
              <a:off x="3707904" y="4407495"/>
              <a:ext cx="1228476" cy="461665"/>
            </a:xfrm>
            <a:prstGeom prst="rect">
              <a:avLst/>
            </a:prstGeom>
            <a:noFill/>
          </p:spPr>
          <p:txBody>
            <a:bodyPr wrap="square" lIns="91440" tIns="45720" rIns="91440" bIns="45720">
              <a:spAutoFit/>
            </a:bodyPr>
            <a:lstStyle/>
            <a:p>
              <a:pPr algn="ctr"/>
              <a:r>
                <a:rPr lang="ar-SA"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العادات </a:t>
              </a:r>
              <a:endParaRPr lang="ar-SA" sz="4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6" name="مستطيل 15"/>
          <p:cNvSpPr/>
          <p:nvPr/>
        </p:nvSpPr>
        <p:spPr>
          <a:xfrm>
            <a:off x="6876256" y="476672"/>
            <a:ext cx="8050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7" name="مجموعة 2"/>
          <p:cNvGrpSpPr/>
          <p:nvPr/>
        </p:nvGrpSpPr>
        <p:grpSpPr>
          <a:xfrm>
            <a:off x="-108520" y="1992469"/>
            <a:ext cx="3744415" cy="3668779"/>
            <a:chOff x="107504" y="2708128"/>
            <a:chExt cx="3744415" cy="3668779"/>
          </a:xfrm>
        </p:grpSpPr>
        <p:sp>
          <p:nvSpPr>
            <p:cNvPr id="11" name="عنوان 1"/>
            <p:cNvSpPr txBox="1">
              <a:spLocks/>
            </p:cNvSpPr>
            <p:nvPr/>
          </p:nvSpPr>
          <p:spPr>
            <a:xfrm>
              <a:off x="1259632" y="2708128"/>
              <a:ext cx="1716767" cy="401881"/>
            </a:xfrm>
            <a:prstGeom prst="rect">
              <a:avLst/>
            </a:prstGeom>
            <a:solidFill>
              <a:srgbClr val="0A5629"/>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Gemah-Alhoda" pitchFamily="2" charset="-78"/>
                </a:rPr>
                <a:t>المعرفة </a:t>
              </a:r>
              <a:endParaRPr lang="ar-SA" sz="4800" dirty="0">
                <a:solidFill>
                  <a:schemeClr val="bg1"/>
                </a:solidFill>
                <a:cs typeface="AL-Gemah-Alhoda" pitchFamily="2" charset="-78"/>
              </a:endParaRPr>
            </a:p>
          </p:txBody>
        </p:sp>
        <p:sp>
          <p:nvSpPr>
            <p:cNvPr id="12" name="عنوان 1"/>
            <p:cNvSpPr txBox="1">
              <a:spLocks/>
            </p:cNvSpPr>
            <p:nvPr/>
          </p:nvSpPr>
          <p:spPr>
            <a:xfrm>
              <a:off x="1271057" y="3991017"/>
              <a:ext cx="1716767" cy="401881"/>
            </a:xfrm>
            <a:prstGeom prst="rect">
              <a:avLst/>
            </a:prstGeom>
            <a:solidFill>
              <a:srgbClr val="560A4D"/>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Gemah-Alhoda" pitchFamily="2" charset="-78"/>
                </a:rPr>
                <a:t>الرغبة </a:t>
              </a:r>
              <a:endParaRPr lang="ar-SA" sz="4800" dirty="0">
                <a:solidFill>
                  <a:schemeClr val="bg1"/>
                </a:solidFill>
                <a:cs typeface="AL-Gemah-Alhoda" pitchFamily="2" charset="-78"/>
              </a:endParaRPr>
            </a:p>
          </p:txBody>
        </p:sp>
        <p:sp>
          <p:nvSpPr>
            <p:cNvPr id="17" name="عنوان 1"/>
            <p:cNvSpPr txBox="1">
              <a:spLocks/>
            </p:cNvSpPr>
            <p:nvPr/>
          </p:nvSpPr>
          <p:spPr>
            <a:xfrm>
              <a:off x="1283887" y="5085184"/>
              <a:ext cx="1716767" cy="401881"/>
            </a:xfrm>
            <a:prstGeom prst="rect">
              <a:avLst/>
            </a:prstGeom>
            <a:solidFill>
              <a:srgbClr val="30362A"/>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Gemah-Alhoda" pitchFamily="2" charset="-78"/>
                </a:rPr>
                <a:t>المهارات</a:t>
              </a:r>
              <a:endParaRPr lang="ar-SA" sz="4800" dirty="0">
                <a:solidFill>
                  <a:schemeClr val="bg1"/>
                </a:solidFill>
                <a:cs typeface="AL-Gemah-Alhoda" pitchFamily="2" charset="-78"/>
              </a:endParaRPr>
            </a:p>
          </p:txBody>
        </p:sp>
        <p:sp>
          <p:nvSpPr>
            <p:cNvPr id="18" name="عنوان 1"/>
            <p:cNvSpPr txBox="1">
              <a:spLocks/>
            </p:cNvSpPr>
            <p:nvPr/>
          </p:nvSpPr>
          <p:spPr>
            <a:xfrm>
              <a:off x="107504" y="3284984"/>
              <a:ext cx="3744415" cy="40188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تصور ذهني نظري حول ما يتعين عليك القيام به ولماذا عليك القيام به </a:t>
              </a:r>
              <a:endParaRPr lang="ar-SA" sz="3600" b="1" dirty="0">
                <a:solidFill>
                  <a:schemeClr val="bg1"/>
                </a:solidFill>
                <a:cs typeface="+mn-cs"/>
              </a:endParaRPr>
            </a:p>
          </p:txBody>
        </p:sp>
        <p:sp>
          <p:nvSpPr>
            <p:cNvPr id="20" name="عنوان 1"/>
            <p:cNvSpPr txBox="1">
              <a:spLocks/>
            </p:cNvSpPr>
            <p:nvPr/>
          </p:nvSpPr>
          <p:spPr>
            <a:xfrm>
              <a:off x="107504" y="4506436"/>
              <a:ext cx="3528392" cy="57874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sz="1800" b="1" dirty="0">
                <a:solidFill>
                  <a:schemeClr val="tx1"/>
                </a:solidFill>
                <a:cs typeface="+mn-cs"/>
              </a:endParaRPr>
            </a:p>
          </p:txBody>
        </p:sp>
        <p:sp>
          <p:nvSpPr>
            <p:cNvPr id="21" name="عنوان 1"/>
            <p:cNvSpPr txBox="1">
              <a:spLocks/>
            </p:cNvSpPr>
            <p:nvPr/>
          </p:nvSpPr>
          <p:spPr>
            <a:xfrm>
              <a:off x="323527" y="5454369"/>
              <a:ext cx="3528392" cy="92253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sz="1800" b="1" dirty="0">
                <a:solidFill>
                  <a:schemeClr val="tx1"/>
                </a:solidFill>
                <a:cs typeface="+mn-cs"/>
              </a:endParaRPr>
            </a:p>
          </p:txBody>
        </p:sp>
      </p:grpSp>
      <p:sp>
        <p:nvSpPr>
          <p:cNvPr id="4" name="مستطيل 3"/>
          <p:cNvSpPr/>
          <p:nvPr/>
        </p:nvSpPr>
        <p:spPr>
          <a:xfrm>
            <a:off x="1245491" y="5015313"/>
            <a:ext cx="1497525" cy="369332"/>
          </a:xfrm>
          <a:prstGeom prst="rect">
            <a:avLst/>
          </a:prstGeom>
        </p:spPr>
        <p:txBody>
          <a:bodyPr wrap="none">
            <a:spAutoFit/>
          </a:bodyPr>
          <a:lstStyle/>
          <a:p>
            <a:pPr algn="ctr"/>
            <a:r>
              <a:rPr lang="ar-SA" b="1" dirty="0"/>
              <a:t>كيفية القيام بالأمر</a:t>
            </a:r>
          </a:p>
        </p:txBody>
      </p:sp>
      <p:sp>
        <p:nvSpPr>
          <p:cNvPr id="6" name="مستطيل 5"/>
          <p:cNvSpPr/>
          <p:nvPr/>
        </p:nvSpPr>
        <p:spPr>
          <a:xfrm>
            <a:off x="182979" y="3775717"/>
            <a:ext cx="3004348" cy="369332"/>
          </a:xfrm>
          <a:prstGeom prst="rect">
            <a:avLst/>
          </a:prstGeom>
        </p:spPr>
        <p:txBody>
          <a:bodyPr wrap="none">
            <a:spAutoFit/>
          </a:bodyPr>
          <a:lstStyle/>
          <a:p>
            <a:pPr algn="ctr"/>
            <a:r>
              <a:rPr lang="ar-SA" b="1" dirty="0"/>
              <a:t>الدافع أي الحاجة الى  القيام بهذا الامر</a:t>
            </a:r>
          </a:p>
        </p:txBody>
      </p:sp>
    </p:spTree>
    <p:extLst>
      <p:ext uri="{BB962C8B-B14F-4D97-AF65-F5344CB8AC3E}">
        <p14:creationId xmlns:p14="http://schemas.microsoft.com/office/powerpoint/2010/main" xmlns="" val="427591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rot="20865789">
            <a:off x="2298340" y="3465309"/>
            <a:ext cx="3888432" cy="138499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wrap="square" rtlCol="1">
            <a:spAutoFit/>
          </a:bodyPr>
          <a:lstStyle/>
          <a:p>
            <a:r>
              <a:rPr lang="ar-SA" sz="2800" b="1" dirty="0" smtClean="0">
                <a:latin typeface="Monotype Koufi" pitchFamily="2" charset="-78"/>
                <a:ea typeface="Monotype Koufi" pitchFamily="2" charset="-78"/>
                <a:cs typeface="Monotype Koufi" pitchFamily="2" charset="-78"/>
              </a:rPr>
              <a:t>إذا لم تغير ما تفعله دائماً..</a:t>
            </a:r>
          </a:p>
          <a:p>
            <a:r>
              <a:rPr lang="ar-SA" sz="2800" b="1" dirty="0" smtClean="0">
                <a:latin typeface="Monotype Koufi" pitchFamily="2" charset="-78"/>
                <a:ea typeface="Monotype Koufi" pitchFamily="2" charset="-78"/>
                <a:cs typeface="Monotype Koufi" pitchFamily="2" charset="-78"/>
              </a:rPr>
              <a:t>فلن تتغير النتائج التي تحصل عليها عادة .</a:t>
            </a:r>
            <a:endParaRPr lang="ar-SA" sz="2800" b="1" dirty="0">
              <a:latin typeface="Monotype Koufi" pitchFamily="2" charset="-78"/>
              <a:ea typeface="Monotype Koufi" pitchFamily="2" charset="-78"/>
              <a:cs typeface="Monotype Koufi" pitchFamily="2" charset="-78"/>
            </a:endParaRPr>
          </a:p>
        </p:txBody>
      </p:sp>
      <p:pic>
        <p:nvPicPr>
          <p:cNvPr id="6" name="صورة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9872" y="908720"/>
            <a:ext cx="1455420" cy="2011680"/>
          </a:xfrm>
          <a:prstGeom prst="rect">
            <a:avLst/>
          </a:prstGeom>
        </p:spPr>
      </p:pic>
    </p:spTree>
    <p:extLst>
      <p:ext uri="{BB962C8B-B14F-4D97-AF65-F5344CB8AC3E}">
        <p14:creationId xmlns:p14="http://schemas.microsoft.com/office/powerpoint/2010/main" xmlns="" val="3561350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400" dirty="0" smtClean="0">
                <a:solidFill>
                  <a:srgbClr val="92D050"/>
                </a:solidFill>
                <a:latin typeface="Hacen Beirut" pitchFamily="2" charset="-78"/>
                <a:cs typeface="Hacen Beirut" pitchFamily="2" charset="-78"/>
              </a:rPr>
              <a:t>النموذج السداسي للتغيير</a:t>
            </a:r>
            <a:endParaRPr lang="ar-SA" sz="4400" dirty="0">
              <a:solidFill>
                <a:srgbClr val="92D050"/>
              </a:solidFill>
              <a:latin typeface="Hacen Beirut" pitchFamily="2" charset="-78"/>
              <a:cs typeface="Hacen Beirut" pitchFamily="2" charset="-78"/>
            </a:endParaRPr>
          </a:p>
        </p:txBody>
      </p:sp>
      <p:sp>
        <p:nvSpPr>
          <p:cNvPr id="4" name="مستطيل 3"/>
          <p:cNvSpPr/>
          <p:nvPr/>
        </p:nvSpPr>
        <p:spPr>
          <a:xfrm>
            <a:off x="6876256" y="332656"/>
            <a:ext cx="8050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شكل بيضاوي 6"/>
          <p:cNvSpPr/>
          <p:nvPr/>
        </p:nvSpPr>
        <p:spPr>
          <a:xfrm>
            <a:off x="3566841" y="2132856"/>
            <a:ext cx="1344755" cy="12657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شكل بيضاوي 5"/>
          <p:cNvSpPr/>
          <p:nvPr/>
        </p:nvSpPr>
        <p:spPr>
          <a:xfrm>
            <a:off x="5747525" y="2132856"/>
            <a:ext cx="1344755" cy="1265718"/>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شكل بيضاوي 7"/>
          <p:cNvSpPr/>
          <p:nvPr/>
        </p:nvSpPr>
        <p:spPr>
          <a:xfrm>
            <a:off x="3566841" y="4149080"/>
            <a:ext cx="1344755" cy="1265718"/>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b="100000"/>
            </a:path>
            <a:tileRect t="-100000" r="-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1331640" y="4221088"/>
            <a:ext cx="1344755" cy="1265718"/>
          </a:xfrm>
          <a:prstGeom prst="ellipse">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81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شكل بيضاوي 9"/>
          <p:cNvSpPr/>
          <p:nvPr/>
        </p:nvSpPr>
        <p:spPr>
          <a:xfrm>
            <a:off x="1386157" y="2132856"/>
            <a:ext cx="1344755" cy="1265718"/>
          </a:xfrm>
          <a:prstGeom prst="ellipse">
            <a:avLst/>
          </a:prstGeom>
          <a:gradFill flip="none" rotWithShape="1">
            <a:gsLst>
              <a:gs pos="0">
                <a:srgbClr val="0A5629">
                  <a:tint val="66000"/>
                  <a:satMod val="160000"/>
                </a:srgbClr>
              </a:gs>
              <a:gs pos="50000">
                <a:srgbClr val="0A5629">
                  <a:tint val="44500"/>
                  <a:satMod val="160000"/>
                </a:srgbClr>
              </a:gs>
              <a:gs pos="100000">
                <a:srgbClr val="0A5629">
                  <a:tint val="23500"/>
                  <a:satMod val="160000"/>
                </a:srgbClr>
              </a:gs>
            </a:gsLst>
            <a:lin ang="27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شكل بيضاوي 10"/>
          <p:cNvSpPr/>
          <p:nvPr/>
        </p:nvSpPr>
        <p:spPr>
          <a:xfrm>
            <a:off x="5652120" y="4149080"/>
            <a:ext cx="1344755" cy="1265718"/>
          </a:xfrm>
          <a:prstGeom prst="ellipse">
            <a:avLst/>
          </a:prstGeom>
          <a:solidFill>
            <a:srgbClr val="00B050">
              <a:tint val="66000"/>
              <a:satMod val="160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2" name="سهم إلى اليسار 11"/>
          <p:cNvSpPr/>
          <p:nvPr/>
        </p:nvSpPr>
        <p:spPr>
          <a:xfrm>
            <a:off x="5076056" y="2538535"/>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3" name="سهم إلى اليسار 12"/>
          <p:cNvSpPr/>
          <p:nvPr/>
        </p:nvSpPr>
        <p:spPr>
          <a:xfrm>
            <a:off x="2874701" y="2538535"/>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4" name="سهم إلى اليسار 13"/>
          <p:cNvSpPr/>
          <p:nvPr/>
        </p:nvSpPr>
        <p:spPr>
          <a:xfrm rot="16200000">
            <a:off x="1751751" y="3633087"/>
            <a:ext cx="486815" cy="54517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5" name="سهم إلى اليسار 14"/>
          <p:cNvSpPr/>
          <p:nvPr/>
        </p:nvSpPr>
        <p:spPr>
          <a:xfrm rot="10800000">
            <a:off x="2894463" y="4581128"/>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6" name="سهم إلى اليسار 15"/>
          <p:cNvSpPr/>
          <p:nvPr/>
        </p:nvSpPr>
        <p:spPr>
          <a:xfrm rot="10800000">
            <a:off x="5038803" y="4581128"/>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3" name="مربع نص 2"/>
          <p:cNvSpPr txBox="1"/>
          <p:nvPr/>
        </p:nvSpPr>
        <p:spPr>
          <a:xfrm>
            <a:off x="6012160" y="2538535"/>
            <a:ext cx="864096"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لاحظ</a:t>
            </a:r>
            <a:endParaRPr lang="ar-SA" sz="2800" dirty="0">
              <a:solidFill>
                <a:schemeClr val="bg1"/>
              </a:solidFill>
              <a:latin typeface="Hacen Beirut" pitchFamily="2" charset="-78"/>
              <a:cs typeface="Hacen Beirut" pitchFamily="2" charset="-78"/>
            </a:endParaRPr>
          </a:p>
        </p:txBody>
      </p:sp>
      <p:sp>
        <p:nvSpPr>
          <p:cNvPr id="5" name="مربع نص 4"/>
          <p:cNvSpPr txBox="1"/>
          <p:nvPr/>
        </p:nvSpPr>
        <p:spPr>
          <a:xfrm>
            <a:off x="3851920" y="2538535"/>
            <a:ext cx="792088"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قــرر</a:t>
            </a:r>
            <a:endParaRPr lang="ar-SA" sz="2800" dirty="0">
              <a:solidFill>
                <a:schemeClr val="bg1"/>
              </a:solidFill>
              <a:latin typeface="Hacen Beirut" pitchFamily="2" charset="-78"/>
              <a:cs typeface="Hacen Beirut" pitchFamily="2" charset="-78"/>
            </a:endParaRPr>
          </a:p>
        </p:txBody>
      </p:sp>
      <p:sp>
        <p:nvSpPr>
          <p:cNvPr id="17" name="مربع نص 16"/>
          <p:cNvSpPr txBox="1"/>
          <p:nvPr/>
        </p:nvSpPr>
        <p:spPr>
          <a:xfrm>
            <a:off x="1650565" y="2545740"/>
            <a:ext cx="833203"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تعلم </a:t>
            </a:r>
            <a:endParaRPr lang="ar-SA" sz="2800" dirty="0">
              <a:solidFill>
                <a:schemeClr val="bg1"/>
              </a:solidFill>
              <a:latin typeface="Hacen Beirut" pitchFamily="2" charset="-78"/>
              <a:cs typeface="Hacen Beirut" pitchFamily="2" charset="-78"/>
            </a:endParaRPr>
          </a:p>
        </p:txBody>
      </p:sp>
      <p:sp>
        <p:nvSpPr>
          <p:cNvPr id="19" name="مربع نص 18"/>
          <p:cNvSpPr txBox="1"/>
          <p:nvPr/>
        </p:nvSpPr>
        <p:spPr>
          <a:xfrm>
            <a:off x="1211022" y="4581128"/>
            <a:ext cx="1344754"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استوعب </a:t>
            </a:r>
            <a:endParaRPr lang="ar-SA" sz="2800" dirty="0">
              <a:solidFill>
                <a:schemeClr val="bg1"/>
              </a:solidFill>
              <a:latin typeface="Hacen Beirut" pitchFamily="2" charset="-78"/>
              <a:cs typeface="Hacen Beirut" pitchFamily="2" charset="-78"/>
            </a:endParaRPr>
          </a:p>
        </p:txBody>
      </p:sp>
      <p:sp>
        <p:nvSpPr>
          <p:cNvPr id="20" name="مربع نص 19"/>
          <p:cNvSpPr txBox="1"/>
          <p:nvPr/>
        </p:nvSpPr>
        <p:spPr>
          <a:xfrm>
            <a:off x="3566841" y="4592337"/>
            <a:ext cx="1222886"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مــارس </a:t>
            </a:r>
            <a:endParaRPr lang="ar-SA" sz="2800" dirty="0">
              <a:solidFill>
                <a:schemeClr val="bg1"/>
              </a:solidFill>
              <a:latin typeface="Hacen Beirut" pitchFamily="2" charset="-78"/>
              <a:cs typeface="Hacen Beirut" pitchFamily="2" charset="-78"/>
            </a:endParaRPr>
          </a:p>
        </p:txBody>
      </p:sp>
      <p:sp>
        <p:nvSpPr>
          <p:cNvPr id="21" name="مربع نص 20"/>
          <p:cNvSpPr txBox="1"/>
          <p:nvPr/>
        </p:nvSpPr>
        <p:spPr>
          <a:xfrm>
            <a:off x="5747525" y="4561964"/>
            <a:ext cx="1128731"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واظب </a:t>
            </a:r>
            <a:endParaRPr lang="ar-SA" sz="2800" dirty="0">
              <a:solidFill>
                <a:schemeClr val="bg1"/>
              </a:solidFill>
              <a:latin typeface="Hacen Beirut" pitchFamily="2" charset="-78"/>
              <a:cs typeface="Hacen Beirut" pitchFamily="2" charset="-78"/>
            </a:endParaRPr>
          </a:p>
        </p:txBody>
      </p:sp>
    </p:spTree>
    <p:extLst>
      <p:ext uri="{BB962C8B-B14F-4D97-AF65-F5344CB8AC3E}">
        <p14:creationId xmlns:p14="http://schemas.microsoft.com/office/powerpoint/2010/main" xmlns="" val="370908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8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 </a:t>
            </a:r>
            <a:r>
              <a:rPr lang="ar-SA" dirty="0" smtClean="0">
                <a:solidFill>
                  <a:srgbClr val="00B050"/>
                </a:solidFill>
                <a:latin typeface="Hacen Casablanca" pitchFamily="2" charset="-78"/>
                <a:cs typeface="Hacen Casablanca" pitchFamily="2" charset="-78"/>
              </a:rPr>
              <a:t>التعلم من خلال التعليم </a:t>
            </a:r>
            <a:endParaRPr lang="ar-SA" dirty="0">
              <a:solidFill>
                <a:srgbClr val="00B050"/>
              </a:solidFill>
              <a:latin typeface="Hacen Casablanca" pitchFamily="2" charset="-78"/>
              <a:cs typeface="Hacen Casablanca" pitchFamily="2" charset="-78"/>
            </a:endParaRPr>
          </a:p>
        </p:txBody>
      </p:sp>
      <p:pic>
        <p:nvPicPr>
          <p:cNvPr id="8" name="صورة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1924070"/>
            <a:ext cx="1714500" cy="1714500"/>
          </a:xfrm>
          <a:prstGeom prst="rect">
            <a:avLst/>
          </a:prstGeom>
        </p:spPr>
      </p:pic>
      <p:pic>
        <p:nvPicPr>
          <p:cNvPr id="9" name="صورة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22861" y="2035809"/>
            <a:ext cx="1828800" cy="1584960"/>
          </a:xfrm>
          <a:prstGeom prst="rect">
            <a:avLst/>
          </a:prstGeom>
        </p:spPr>
      </p:pic>
      <p:pic>
        <p:nvPicPr>
          <p:cNvPr id="10" name="صورة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72200" y="1866920"/>
            <a:ext cx="1714500" cy="1706880"/>
          </a:xfrm>
          <a:prstGeom prst="rect">
            <a:avLst/>
          </a:prstGeom>
        </p:spPr>
      </p:pic>
      <p:sp>
        <p:nvSpPr>
          <p:cNvPr id="11" name="عنوان 1"/>
          <p:cNvSpPr txBox="1">
            <a:spLocks/>
          </p:cNvSpPr>
          <p:nvPr/>
        </p:nvSpPr>
        <p:spPr>
          <a:xfrm>
            <a:off x="5926460" y="3638570"/>
            <a:ext cx="2605980" cy="92253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الشخص الاول يتبادل المعرفة مع شخص أخر</a:t>
            </a:r>
            <a:endParaRPr lang="ar-SA" sz="1800" b="1" dirty="0">
              <a:solidFill>
                <a:schemeClr val="tx1"/>
              </a:solidFill>
              <a:cs typeface="+mn-cs"/>
            </a:endParaRPr>
          </a:p>
        </p:txBody>
      </p:sp>
      <p:sp>
        <p:nvSpPr>
          <p:cNvPr id="12" name="عنوان 1"/>
          <p:cNvSpPr txBox="1">
            <a:spLocks/>
          </p:cNvSpPr>
          <p:nvPr/>
        </p:nvSpPr>
        <p:spPr>
          <a:xfrm>
            <a:off x="2656942" y="3636321"/>
            <a:ext cx="3528392" cy="92253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الشخص الثاني ينقل المعرفة الى شخص ثالث مستخدماً الخطوات التالية :افهم ، حلل ، طبق</a:t>
            </a:r>
            <a:endParaRPr lang="ar-SA" sz="1800" b="1" dirty="0">
              <a:solidFill>
                <a:schemeClr val="tx1"/>
              </a:solidFill>
              <a:cs typeface="+mn-cs"/>
            </a:endParaRPr>
          </a:p>
        </p:txBody>
      </p:sp>
      <p:sp>
        <p:nvSpPr>
          <p:cNvPr id="13" name="عنوان 1"/>
          <p:cNvSpPr txBox="1">
            <a:spLocks/>
          </p:cNvSpPr>
          <p:nvPr/>
        </p:nvSpPr>
        <p:spPr>
          <a:xfrm>
            <a:off x="-210065" y="3459528"/>
            <a:ext cx="3528392" cy="1276124"/>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الشخص الثالث يتلقى معرفة </a:t>
            </a:r>
          </a:p>
          <a:p>
            <a:pPr algn="ctr"/>
            <a:r>
              <a:rPr lang="ar-SA" sz="1800" b="1" dirty="0" smtClean="0">
                <a:solidFill>
                  <a:schemeClr val="tx1"/>
                </a:solidFill>
                <a:cs typeface="+mn-cs"/>
              </a:rPr>
              <a:t>ذات قيمة مضافة </a:t>
            </a:r>
            <a:endParaRPr lang="ar-SA" sz="1800" b="1" dirty="0">
              <a:solidFill>
                <a:schemeClr val="tx1"/>
              </a:solidFill>
              <a:cs typeface="+mn-cs"/>
            </a:endParaRPr>
          </a:p>
        </p:txBody>
      </p:sp>
      <p:sp>
        <p:nvSpPr>
          <p:cNvPr id="3" name="شارة رتبة 2"/>
          <p:cNvSpPr/>
          <p:nvPr/>
        </p:nvSpPr>
        <p:spPr>
          <a:xfrm flipH="1">
            <a:off x="5760132" y="4561108"/>
            <a:ext cx="180020" cy="40404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4" name="شارة رتبة 13"/>
          <p:cNvSpPr/>
          <p:nvPr/>
        </p:nvSpPr>
        <p:spPr>
          <a:xfrm flipH="1">
            <a:off x="5760132" y="5229200"/>
            <a:ext cx="180020" cy="40404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5" name="شارة رتبة 14"/>
          <p:cNvSpPr/>
          <p:nvPr/>
        </p:nvSpPr>
        <p:spPr>
          <a:xfrm flipH="1">
            <a:off x="5796136" y="5949280"/>
            <a:ext cx="180020" cy="40404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6" name="عنوان 1"/>
          <p:cNvSpPr txBox="1">
            <a:spLocks/>
          </p:cNvSpPr>
          <p:nvPr/>
        </p:nvSpPr>
        <p:spPr>
          <a:xfrm>
            <a:off x="1691680" y="4343982"/>
            <a:ext cx="3901736" cy="83829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2400" dirty="0" smtClean="0">
                <a:solidFill>
                  <a:srgbClr val="C00000"/>
                </a:solidFill>
                <a:cs typeface="ACS  Zomorrod" pitchFamily="2" charset="-78"/>
              </a:rPr>
              <a:t>افهم : </a:t>
            </a:r>
            <a:r>
              <a:rPr lang="ar-SA" sz="2400" dirty="0" smtClean="0">
                <a:solidFill>
                  <a:schemeClr val="tx1"/>
                </a:solidFill>
              </a:rPr>
              <a:t>افهم المحتوى الأساسي أو الفكرة.</a:t>
            </a:r>
            <a:endParaRPr lang="ar-SA" sz="2400" dirty="0">
              <a:solidFill>
                <a:schemeClr val="tx1"/>
              </a:solidFill>
              <a:cs typeface="ACS  Zomorrod" pitchFamily="2" charset="-78"/>
            </a:endParaRPr>
          </a:p>
        </p:txBody>
      </p:sp>
      <p:sp>
        <p:nvSpPr>
          <p:cNvPr id="17" name="عنوان 1"/>
          <p:cNvSpPr txBox="1">
            <a:spLocks/>
          </p:cNvSpPr>
          <p:nvPr/>
        </p:nvSpPr>
        <p:spPr>
          <a:xfrm>
            <a:off x="395536" y="4915527"/>
            <a:ext cx="5112568" cy="83829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2400" dirty="0" smtClean="0">
                <a:solidFill>
                  <a:srgbClr val="C00000"/>
                </a:solidFill>
                <a:cs typeface="ACS  Zomorrod" pitchFamily="2" charset="-78"/>
              </a:rPr>
              <a:t>حـلل : </a:t>
            </a:r>
            <a:r>
              <a:rPr lang="ar-SA" sz="2400" dirty="0" smtClean="0">
                <a:solidFill>
                  <a:schemeClr val="tx1"/>
                </a:solidFill>
              </a:rPr>
              <a:t>حلل ما فهمته وأضف خبرة ومعرفة  شخصية .</a:t>
            </a:r>
            <a:endParaRPr lang="ar-SA" sz="2400" dirty="0">
              <a:solidFill>
                <a:schemeClr val="tx1"/>
              </a:solidFill>
              <a:cs typeface="ACS  Zomorrod" pitchFamily="2" charset="-78"/>
            </a:endParaRPr>
          </a:p>
        </p:txBody>
      </p:sp>
      <p:sp>
        <p:nvSpPr>
          <p:cNvPr id="18" name="عنوان 1"/>
          <p:cNvSpPr txBox="1">
            <a:spLocks/>
          </p:cNvSpPr>
          <p:nvPr/>
        </p:nvSpPr>
        <p:spPr>
          <a:xfrm>
            <a:off x="467544" y="5535458"/>
            <a:ext cx="5112568" cy="83829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2400" dirty="0" smtClean="0">
                <a:solidFill>
                  <a:srgbClr val="C00000"/>
                </a:solidFill>
                <a:cs typeface="ACS  Zomorrod" pitchFamily="2" charset="-78"/>
              </a:rPr>
              <a:t>طبق : </a:t>
            </a:r>
            <a:r>
              <a:rPr lang="ar-SA" sz="2400" dirty="0" smtClean="0">
                <a:solidFill>
                  <a:schemeClr val="tx1"/>
                </a:solidFill>
              </a:rPr>
              <a:t>اعمل وفقاً لما تعلمته ، وانقل ما تعلمته للأخرين .</a:t>
            </a:r>
            <a:endParaRPr lang="ar-SA" sz="2400" dirty="0">
              <a:solidFill>
                <a:schemeClr val="tx1"/>
              </a:solidFill>
              <a:cs typeface="ACS  Zomorrod" pitchFamily="2" charset="-78"/>
            </a:endParaRPr>
          </a:p>
        </p:txBody>
      </p:sp>
    </p:spTree>
    <p:extLst>
      <p:ext uri="{BB962C8B-B14F-4D97-AF65-F5344CB8AC3E}">
        <p14:creationId xmlns:p14="http://schemas.microsoft.com/office/powerpoint/2010/main" xmlns="" val="3969480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539552" y="4941168"/>
            <a:ext cx="6643687" cy="1714500"/>
          </a:xfrm>
          <a:prstGeom prst="rect">
            <a:avLst/>
          </a:prstGeom>
          <a:solidFill>
            <a:srgbClr val="A5FFFD"/>
          </a:solidFill>
          <a:ln w="9525">
            <a:solidFill>
              <a:schemeClr val="tx1"/>
            </a:solidFill>
            <a:miter lim="800000"/>
            <a:headEnd/>
            <a:tailEnd/>
          </a:ln>
        </p:spPr>
        <p:txBody>
          <a:bodyPr wrap="none" anchor="ctr"/>
          <a:lstStyle/>
          <a:p>
            <a:pPr algn="ctr" eaLnBrk="0" hangingPunct="0">
              <a:defRPr/>
            </a:pPr>
            <a:r>
              <a:rPr lang="ar-SA" sz="3200" dirty="0" smtClean="0"/>
              <a:t>منصة همم </a:t>
            </a:r>
          </a:p>
          <a:p>
            <a:pPr algn="ctr" eaLnBrk="0" hangingPunct="0">
              <a:defRPr/>
            </a:pPr>
            <a:r>
              <a:rPr lang="en-US" sz="3200" dirty="0" smtClean="0"/>
              <a:t>www.heemam.com</a:t>
            </a:r>
            <a:endParaRPr lang="en-GB" sz="3200" dirty="0">
              <a:cs typeface="+mn-cs"/>
            </a:endParaRPr>
          </a:p>
        </p:txBody>
      </p:sp>
      <p:pic>
        <p:nvPicPr>
          <p:cNvPr id="5" name="Picture 4" descr="334-welcome[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069" y="312563"/>
            <a:ext cx="2743200"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hand003"/>
          <p:cNvPicPr>
            <a:picLocks noChangeAspect="1" noChangeArrowheads="1"/>
          </p:cNvPicPr>
          <p:nvPr/>
        </p:nvPicPr>
        <p:blipFill>
          <a:blip r:embed="rId3" cstate="print">
            <a:clrChange>
              <a:clrFrom>
                <a:srgbClr val="1A070D"/>
              </a:clrFrom>
              <a:clrTo>
                <a:srgbClr val="1A070D">
                  <a:alpha val="0"/>
                </a:srgbClr>
              </a:clrTo>
            </a:clrChange>
            <a:extLst>
              <a:ext uri="{28A0092B-C50C-407E-A947-70E740481C1C}">
                <a14:useLocalDpi xmlns:a14="http://schemas.microsoft.com/office/drawing/2010/main" xmlns="" val="0"/>
              </a:ext>
            </a:extLst>
          </a:blip>
          <a:srcRect l="18282" t="46475" r="17123" b="1219"/>
          <a:stretch>
            <a:fillRect/>
          </a:stretch>
        </p:blipFill>
        <p:spPr bwMode="auto">
          <a:xfrm rot="224581">
            <a:off x="531256" y="1384126"/>
            <a:ext cx="4929188" cy="211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5"/>
          <p:cNvSpPr>
            <a:spLocks noChangeArrowheads="1"/>
          </p:cNvSpPr>
          <p:nvPr/>
        </p:nvSpPr>
        <p:spPr bwMode="auto">
          <a:xfrm>
            <a:off x="864631" y="3813001"/>
            <a:ext cx="64087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kumimoji="1" lang="ar-SA" sz="3200" b="1" dirty="0" smtClean="0">
                <a:solidFill>
                  <a:srgbClr val="009900"/>
                </a:solidFill>
                <a:latin typeface="Constantia" pitchFamily="18" charset="0"/>
              </a:rPr>
              <a:t>يسعدني ان التقي بكم في هذه الدورة لأتعرف على رجال الخير والاحسان في جازان الخير</a:t>
            </a:r>
            <a:endParaRPr kumimoji="1" lang="ar-SA" sz="3200" b="1" dirty="0">
              <a:solidFill>
                <a:srgbClr val="009900"/>
              </a:solidFill>
              <a:latin typeface="Constantia" pitchFamily="18" charset="0"/>
            </a:endParaRPr>
          </a:p>
        </p:txBody>
      </p:sp>
    </p:spTree>
    <p:extLst>
      <p:ext uri="{BB962C8B-B14F-4D97-AF65-F5344CB8AC3E}">
        <p14:creationId xmlns:p14="http://schemas.microsoft.com/office/powerpoint/2010/main" xmlns="" val="6716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915816" y="836613"/>
            <a:ext cx="4248472" cy="576262"/>
          </a:xfrm>
          <a:prstGeom prst="rect">
            <a:avLst/>
          </a:prstGeom>
          <a:solidFill>
            <a:schemeClr val="accent1"/>
          </a:solidFill>
          <a:ln w="9525">
            <a:solidFill>
              <a:schemeClr val="tx1"/>
            </a:solidFill>
            <a:miter lim="800000"/>
            <a:headEnd/>
            <a:tailEnd/>
          </a:ln>
        </p:spPr>
        <p:txBody>
          <a:bodyPr wrap="none" anchor="ctr"/>
          <a:lstStyle/>
          <a:p>
            <a:pPr algn="ctr"/>
            <a:r>
              <a:rPr lang="ar-SA" sz="3600" dirty="0" smtClean="0">
                <a:solidFill>
                  <a:srgbClr val="7030A0"/>
                </a:solidFill>
                <a:cs typeface="AL-Gemah-Almajd" pitchFamily="2" charset="-78"/>
              </a:rPr>
              <a:t>مارس العادات لتكتسبها فعلا</a:t>
            </a:r>
            <a:endParaRPr lang="ar-SA" sz="3600" dirty="0">
              <a:solidFill>
                <a:srgbClr val="7030A0"/>
              </a:solidFill>
              <a:cs typeface="AL-Gemah-Almajd" pitchFamily="2" charset="-78"/>
            </a:endParaRPr>
          </a:p>
        </p:txBody>
      </p:sp>
      <p:sp>
        <p:nvSpPr>
          <p:cNvPr id="6" name="Rectangle 1"/>
          <p:cNvSpPr>
            <a:spLocks noChangeArrowheads="1"/>
          </p:cNvSpPr>
          <p:nvPr/>
        </p:nvSpPr>
        <p:spPr bwMode="auto">
          <a:xfrm>
            <a:off x="395536" y="1536720"/>
            <a:ext cx="7816354"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tabLst>
                <a:tab pos="7448550" algn="l"/>
              </a:tabLst>
            </a:pPr>
            <a:r>
              <a:rPr lang="ar-SA" sz="3200" b="1" dirty="0">
                <a:cs typeface="AL-Mohanad" pitchFamily="2" charset="-78"/>
              </a:rPr>
              <a:t>يبين البحث في مجال علم النفس التعليمي أننا </a:t>
            </a:r>
            <a:r>
              <a:rPr lang="ar-SA" sz="3200" b="1" dirty="0" smtClean="0">
                <a:cs typeface="AL-Mohanad" pitchFamily="2" charset="-78"/>
              </a:rPr>
              <a:t>نتذكر ونستوعب :</a:t>
            </a:r>
            <a:endParaRPr lang="en-US" sz="3200" b="1" dirty="0">
              <a:cs typeface="AL-Mohanad" pitchFamily="2" charset="-78"/>
            </a:endParaRPr>
          </a:p>
          <a:p>
            <a:pPr eaLnBrk="0" hangingPunct="0"/>
            <a:r>
              <a:rPr lang="ar-SA" sz="2800" b="1" dirty="0">
                <a:cs typeface="AL-Mohanad" pitchFamily="2" charset="-78"/>
              </a:rPr>
              <a:t>10 في المائة مما نقرأ</a:t>
            </a:r>
            <a:endParaRPr lang="en-US" sz="2800" b="1" dirty="0">
              <a:cs typeface="AL-Mohanad" pitchFamily="2" charset="-78"/>
            </a:endParaRPr>
          </a:p>
          <a:p>
            <a:pPr eaLnBrk="0" hangingPunct="0"/>
            <a:r>
              <a:rPr lang="ar-SA" sz="2800" b="1" dirty="0">
                <a:cs typeface="AL-Mohanad" pitchFamily="2" charset="-78"/>
              </a:rPr>
              <a:t>20 في المائة مما نسمع</a:t>
            </a:r>
            <a:endParaRPr lang="en-US" sz="2800" b="1" dirty="0">
              <a:cs typeface="AL-Mohanad" pitchFamily="2" charset="-78"/>
            </a:endParaRPr>
          </a:p>
          <a:p>
            <a:pPr eaLnBrk="0" hangingPunct="0"/>
            <a:r>
              <a:rPr lang="ar-SA" sz="2800" b="1" dirty="0">
                <a:cs typeface="AL-Mohanad" pitchFamily="2" charset="-78"/>
              </a:rPr>
              <a:t>30 في المائة مما نرى</a:t>
            </a:r>
            <a:endParaRPr lang="en-US" sz="2800" b="1" dirty="0">
              <a:cs typeface="AL-Mohanad" pitchFamily="2" charset="-78"/>
            </a:endParaRPr>
          </a:p>
          <a:p>
            <a:pPr eaLnBrk="0" hangingPunct="0"/>
            <a:r>
              <a:rPr lang="ar-SA" sz="2800" b="1" dirty="0">
                <a:cs typeface="AL-Mohanad" pitchFamily="2" charset="-78"/>
              </a:rPr>
              <a:t>50 في المائة مما نرى ونسمع معا</a:t>
            </a:r>
            <a:endParaRPr lang="en-US" sz="2800" b="1" dirty="0">
              <a:cs typeface="AL-Mohanad" pitchFamily="2" charset="-78"/>
            </a:endParaRPr>
          </a:p>
          <a:p>
            <a:pPr eaLnBrk="0" hangingPunct="0"/>
            <a:r>
              <a:rPr lang="ar-SA" sz="2800" b="1" dirty="0">
                <a:cs typeface="AL-Mohanad" pitchFamily="2" charset="-78"/>
              </a:rPr>
              <a:t>80 في المائة مما  نفكر ونقول</a:t>
            </a:r>
            <a:endParaRPr lang="en-US" sz="2800" b="1" dirty="0">
              <a:cs typeface="AL-Mohanad" pitchFamily="2" charset="-78"/>
            </a:endParaRPr>
          </a:p>
          <a:p>
            <a:pPr eaLnBrk="0" hangingPunct="0"/>
            <a:r>
              <a:rPr lang="ar-SA" sz="2800" b="1" dirty="0">
                <a:cs typeface="AL-Mohanad" pitchFamily="2" charset="-78"/>
              </a:rPr>
              <a:t>90 في المائة من أقوالنا المصحوبة بالأفعال.</a:t>
            </a:r>
            <a:endParaRPr lang="en-US" sz="2800" b="1" dirty="0">
              <a:cs typeface="AL-Mohanad" pitchFamily="2" charset="-78"/>
            </a:endParaRPr>
          </a:p>
          <a:p>
            <a:pPr eaLnBrk="0" hangingPunct="0"/>
            <a:r>
              <a:rPr lang="ar-SA" sz="3200" b="1" dirty="0">
                <a:solidFill>
                  <a:srgbClr val="FF0000"/>
                </a:solidFill>
                <a:cs typeface="AL-Mohanad" pitchFamily="2" charset="-78"/>
              </a:rPr>
              <a:t>أذكر أسلوبا تعليميا كمثال على كل حاله من الواردة أعلاه</a:t>
            </a:r>
          </a:p>
          <a:p>
            <a:pPr rtl="0" eaLnBrk="0" hangingPunct="0"/>
            <a:r>
              <a:rPr lang="ar-SA" sz="2800" b="1" dirty="0" smtClean="0">
                <a:cs typeface="AL-Mohanad" pitchFamily="2" charset="-78"/>
              </a:rPr>
              <a:t>.....................................................................................................................</a:t>
            </a:r>
            <a:r>
              <a:rPr lang="ar-SA" sz="2800" b="1" dirty="0">
                <a:cs typeface="AL-Mohanad" pitchFamily="2" charset="-78"/>
              </a:rPr>
              <a:t> ................................................</a:t>
            </a:r>
            <a:r>
              <a:rPr lang="ar-SA" sz="2800" b="1" dirty="0" smtClean="0">
                <a:cs typeface="AL-Mohanad" pitchFamily="2" charset="-78"/>
              </a:rPr>
              <a:t>.................................................</a:t>
            </a:r>
            <a:r>
              <a:rPr lang="en-US" sz="2800" b="1" dirty="0" smtClean="0">
                <a:cs typeface="AL-Mohanad" pitchFamily="2" charset="-78"/>
              </a:rPr>
              <a:t> </a:t>
            </a:r>
            <a:endParaRPr lang="en-US" sz="2800" b="1" dirty="0">
              <a:cs typeface="AL-Mohanad" pitchFamily="2" charset="-78"/>
            </a:endParaRPr>
          </a:p>
        </p:txBody>
      </p:sp>
    </p:spTree>
    <p:extLst>
      <p:ext uri="{BB962C8B-B14F-4D97-AF65-F5344CB8AC3E}">
        <p14:creationId xmlns:p14="http://schemas.microsoft.com/office/powerpoint/2010/main" xmlns="" val="3013205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400" dirty="0" smtClean="0">
                <a:solidFill>
                  <a:srgbClr val="002060"/>
                </a:solidFill>
                <a:cs typeface="SKR HEAD1" pitchFamily="2" charset="-78"/>
              </a:rPr>
              <a:t>دورة التغيير </a:t>
            </a:r>
            <a:endParaRPr lang="ar-SA" sz="4400" dirty="0">
              <a:solidFill>
                <a:srgbClr val="002060"/>
              </a:solidFill>
              <a:cs typeface="SKR HEAD1" pitchFamily="2" charset="-78"/>
            </a:endParaRPr>
          </a:p>
        </p:txBody>
      </p:sp>
      <p:sp>
        <p:nvSpPr>
          <p:cNvPr id="5" name="مربع نص 4"/>
          <p:cNvSpPr txBox="1"/>
          <p:nvPr/>
        </p:nvSpPr>
        <p:spPr>
          <a:xfrm>
            <a:off x="5040950" y="2060848"/>
            <a:ext cx="2952328" cy="830997"/>
          </a:xfrm>
          <a:prstGeom prst="rect">
            <a:avLst/>
          </a:prstGeom>
          <a:solidFill>
            <a:srgbClr val="00B050"/>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الرفض</a:t>
            </a:r>
            <a:r>
              <a:rPr lang="ar-SA" sz="4400" dirty="0" smtClean="0">
                <a:cs typeface="SKR HEAD1" pitchFamily="2" charset="-78"/>
              </a:rPr>
              <a:t> </a:t>
            </a:r>
            <a:endParaRPr lang="ar-SA" sz="4400" dirty="0">
              <a:cs typeface="SKR HEAD1" pitchFamily="2" charset="-78"/>
            </a:endParaRPr>
          </a:p>
        </p:txBody>
      </p:sp>
      <p:sp>
        <p:nvSpPr>
          <p:cNvPr id="6" name="مربع نص 5"/>
          <p:cNvSpPr txBox="1"/>
          <p:nvPr/>
        </p:nvSpPr>
        <p:spPr>
          <a:xfrm>
            <a:off x="5040950" y="3102059"/>
            <a:ext cx="2987434" cy="830997"/>
          </a:xfrm>
          <a:prstGeom prst="rect">
            <a:avLst/>
          </a:prstGeom>
          <a:solidFill>
            <a:srgbClr val="C00000"/>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المقاومة </a:t>
            </a:r>
            <a:endParaRPr lang="ar-SA" sz="4400" dirty="0">
              <a:cs typeface="SKR HEAD1" pitchFamily="2" charset="-78"/>
            </a:endParaRPr>
          </a:p>
        </p:txBody>
      </p:sp>
      <p:sp>
        <p:nvSpPr>
          <p:cNvPr id="7" name="مربع نص 6"/>
          <p:cNvSpPr txBox="1"/>
          <p:nvPr/>
        </p:nvSpPr>
        <p:spPr>
          <a:xfrm>
            <a:off x="5040950" y="4077072"/>
            <a:ext cx="2987434" cy="830997"/>
          </a:xfrm>
          <a:prstGeom prst="rect">
            <a:avLst/>
          </a:prstGeom>
          <a:solidFill>
            <a:srgbClr val="7030A0"/>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الاستكشاف </a:t>
            </a:r>
            <a:endParaRPr lang="ar-SA" sz="4400" dirty="0">
              <a:cs typeface="SKR HEAD1" pitchFamily="2" charset="-78"/>
            </a:endParaRPr>
          </a:p>
        </p:txBody>
      </p:sp>
      <p:sp>
        <p:nvSpPr>
          <p:cNvPr id="8" name="مربع نص 7"/>
          <p:cNvSpPr txBox="1"/>
          <p:nvPr/>
        </p:nvSpPr>
        <p:spPr>
          <a:xfrm>
            <a:off x="5040950" y="5229200"/>
            <a:ext cx="2977233" cy="830997"/>
          </a:xfrm>
          <a:prstGeom prst="rect">
            <a:avLst/>
          </a:prstGeom>
          <a:solidFill>
            <a:srgbClr val="30362A"/>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الالتزام </a:t>
            </a:r>
            <a:endParaRPr lang="ar-SA" sz="4400" dirty="0">
              <a:cs typeface="SKR HEAD1" pitchFamily="2" charset="-78"/>
            </a:endParaRPr>
          </a:p>
        </p:txBody>
      </p:sp>
      <p:pic>
        <p:nvPicPr>
          <p:cNvPr id="4098" name="Picture 2" descr="C:\Users\xiD4\Desktop\عام\الاعمال\مجلد جديد ‫(2)‬\صور خدمة العملاء\images (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204864"/>
            <a:ext cx="3131815"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645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7620000" cy="1143000"/>
          </a:xfrm>
          <a:solidFill>
            <a:srgbClr val="00B0F0"/>
          </a:solidFill>
        </p:spPr>
        <p:txBody>
          <a:bodyPr/>
          <a:lstStyle/>
          <a:p>
            <a:r>
              <a:rPr lang="ar-SA" dirty="0" smtClean="0">
                <a:solidFill>
                  <a:srgbClr val="FFFF00"/>
                </a:solidFill>
                <a:cs typeface="AL-Hosam" pitchFamily="2" charset="-78"/>
              </a:rPr>
              <a:t>ما هي العادات التي يجب ان نكتسبها ؟</a:t>
            </a:r>
            <a:endParaRPr lang="ar-SA" dirty="0">
              <a:solidFill>
                <a:srgbClr val="FFFF00"/>
              </a:solidFill>
              <a:cs typeface="AL-Hosam" pitchFamily="2" charset="-78"/>
            </a:endParaRPr>
          </a:p>
        </p:txBody>
      </p:sp>
      <p:sp>
        <p:nvSpPr>
          <p:cNvPr id="4" name="عنوان 1"/>
          <p:cNvSpPr txBox="1">
            <a:spLocks/>
          </p:cNvSpPr>
          <p:nvPr/>
        </p:nvSpPr>
        <p:spPr>
          <a:xfrm>
            <a:off x="467544" y="4518248"/>
            <a:ext cx="7620000" cy="1143000"/>
          </a:xfrm>
          <a:prstGeom prst="rect">
            <a:avLst/>
          </a:prstGeom>
          <a:solidFill>
            <a:srgbClr val="00B0F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4400" dirty="0" smtClean="0">
                <a:solidFill>
                  <a:srgbClr val="FFFF00"/>
                </a:solidFill>
                <a:cs typeface="AL-Hosam" pitchFamily="2" charset="-78"/>
              </a:rPr>
              <a:t>ما هي العادات التي يجب ان نتخلص منها؟</a:t>
            </a:r>
            <a:endParaRPr lang="ar-SA" sz="4400" dirty="0">
              <a:solidFill>
                <a:srgbClr val="FFFF00"/>
              </a:solidFill>
              <a:cs typeface="AL-Hosam" pitchFamily="2" charset="-78"/>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9792" y="1844824"/>
            <a:ext cx="2664688" cy="2673424"/>
          </a:xfrm>
          <a:prstGeom prst="rect">
            <a:avLst/>
          </a:prstGeom>
        </p:spPr>
      </p:pic>
      <p:sp>
        <p:nvSpPr>
          <p:cNvPr id="3" name="مربع نص 2"/>
          <p:cNvSpPr txBox="1"/>
          <p:nvPr/>
        </p:nvSpPr>
        <p:spPr>
          <a:xfrm>
            <a:off x="1547664" y="116632"/>
            <a:ext cx="4968552" cy="461665"/>
          </a:xfrm>
          <a:prstGeom prst="rect">
            <a:avLst/>
          </a:prstGeom>
          <a:noFill/>
        </p:spPr>
        <p:txBody>
          <a:bodyPr wrap="square" rtlCol="1">
            <a:spAutoFit/>
          </a:bodyPr>
          <a:lstStyle/>
          <a:p>
            <a:pPr algn="ctr"/>
            <a:r>
              <a:rPr lang="ar-SA" sz="2400" b="1" dirty="0" smtClean="0">
                <a:solidFill>
                  <a:srgbClr val="FF0000"/>
                </a:solidFill>
              </a:rPr>
              <a:t>ورشة عمل </a:t>
            </a:r>
            <a:endParaRPr lang="ar-SA" sz="2400" b="1" dirty="0">
              <a:solidFill>
                <a:srgbClr val="FF0000"/>
              </a:solidFill>
            </a:endParaRPr>
          </a:p>
        </p:txBody>
      </p:sp>
    </p:spTree>
    <p:extLst>
      <p:ext uri="{BB962C8B-B14F-4D97-AF65-F5344CB8AC3E}">
        <p14:creationId xmlns:p14="http://schemas.microsoft.com/office/powerpoint/2010/main" xmlns="" val="294987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cs typeface="SKR HEAD1" pitchFamily="2" charset="-78"/>
              </a:rPr>
              <a:t>نشاط </a:t>
            </a:r>
            <a:endParaRPr lang="ar-SA" dirty="0">
              <a:cs typeface="SKR HEAD1"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3080137967"/>
              </p:ext>
            </p:extLst>
          </p:nvPr>
        </p:nvGraphicFramePr>
        <p:xfrm>
          <a:off x="251520" y="3284984"/>
          <a:ext cx="7620000" cy="2254247"/>
        </p:xfrm>
        <a:graphic>
          <a:graphicData uri="http://schemas.openxmlformats.org/drawingml/2006/table">
            <a:tbl>
              <a:tblPr rtl="1" firstRow="1" bandRow="1">
                <a:tableStyleId>{5C22544A-7EE6-4342-B048-85BDC9FD1C3A}</a:tableStyleId>
              </a:tblPr>
              <a:tblGrid>
                <a:gridCol w="2540000"/>
                <a:gridCol w="2540000"/>
                <a:gridCol w="2540000"/>
              </a:tblGrid>
              <a:tr h="792088">
                <a:tc>
                  <a:txBody>
                    <a:bodyPr/>
                    <a:lstStyle/>
                    <a:p>
                      <a:pPr algn="ctr" rtl="1"/>
                      <a:r>
                        <a:rPr lang="ar-SA" sz="4000" dirty="0" smtClean="0">
                          <a:solidFill>
                            <a:schemeClr val="tx1"/>
                          </a:solidFill>
                          <a:latin typeface="ae_AlBattar" pitchFamily="18" charset="-78"/>
                          <a:cs typeface="ae_AlBattar" pitchFamily="18" charset="-78"/>
                        </a:rPr>
                        <a:t>الجزر </a:t>
                      </a:r>
                      <a:endParaRPr lang="ar-SA" sz="4000" dirty="0">
                        <a:solidFill>
                          <a:schemeClr val="tx1"/>
                        </a:solidFill>
                        <a:latin typeface="ae_AlBattar" pitchFamily="18" charset="-78"/>
                        <a:cs typeface="ae_AlBattar" pitchFamily="18" charset="-78"/>
                      </a:endParaRPr>
                    </a:p>
                  </a:txBody>
                  <a:tcPr/>
                </a:tc>
                <a:tc>
                  <a:txBody>
                    <a:bodyPr/>
                    <a:lstStyle/>
                    <a:p>
                      <a:pPr algn="ctr" rtl="1"/>
                      <a:r>
                        <a:rPr lang="ar-SA" sz="4000" dirty="0" smtClean="0">
                          <a:solidFill>
                            <a:schemeClr val="tx1"/>
                          </a:solidFill>
                          <a:latin typeface="ae_AlBattar" pitchFamily="18" charset="-78"/>
                          <a:cs typeface="ae_AlBattar" pitchFamily="18" charset="-78"/>
                        </a:rPr>
                        <a:t>البيض </a:t>
                      </a:r>
                      <a:endParaRPr lang="ar-SA" sz="4000" dirty="0">
                        <a:solidFill>
                          <a:schemeClr val="tx1"/>
                        </a:solidFill>
                        <a:latin typeface="ae_AlBattar" pitchFamily="18" charset="-78"/>
                        <a:cs typeface="ae_AlBattar" pitchFamily="18" charset="-78"/>
                      </a:endParaRPr>
                    </a:p>
                  </a:txBody>
                  <a:tcPr/>
                </a:tc>
                <a:tc>
                  <a:txBody>
                    <a:bodyPr/>
                    <a:lstStyle/>
                    <a:p>
                      <a:pPr algn="ctr" rtl="1"/>
                      <a:r>
                        <a:rPr lang="ar-SA" sz="4000" dirty="0" smtClean="0">
                          <a:solidFill>
                            <a:schemeClr val="tx1"/>
                          </a:solidFill>
                          <a:latin typeface="ae_AlBattar" pitchFamily="18" charset="-78"/>
                          <a:cs typeface="ae_AlBattar" pitchFamily="18" charset="-78"/>
                        </a:rPr>
                        <a:t>القهوة </a:t>
                      </a:r>
                      <a:endParaRPr lang="ar-SA" sz="4000" dirty="0">
                        <a:solidFill>
                          <a:schemeClr val="tx1"/>
                        </a:solidFill>
                        <a:latin typeface="ae_AlBattar" pitchFamily="18" charset="-78"/>
                        <a:cs typeface="ae_AlBattar" pitchFamily="18" charset="-78"/>
                      </a:endParaRPr>
                    </a:p>
                  </a:txBody>
                  <a:tcPr/>
                </a:tc>
              </a:tr>
              <a:tr h="1462159">
                <a:tc>
                  <a:txBody>
                    <a:bodyPr/>
                    <a:lstStyle/>
                    <a:p>
                      <a:pPr rtl="1"/>
                      <a:endParaRPr lang="ar-SA" dirty="0"/>
                    </a:p>
                  </a:txBody>
                  <a:tcPr/>
                </a:tc>
                <a:tc>
                  <a:txBody>
                    <a:bodyPr/>
                    <a:lstStyle/>
                    <a:p>
                      <a:pPr rtl="1"/>
                      <a:endParaRPr lang="ar-SA"/>
                    </a:p>
                  </a:txBody>
                  <a:tcPr/>
                </a:tc>
                <a:tc>
                  <a:txBody>
                    <a:bodyPr/>
                    <a:lstStyle/>
                    <a:p>
                      <a:pPr rtl="1"/>
                      <a:endParaRPr lang="ar-SA" dirty="0"/>
                    </a:p>
                  </a:txBody>
                  <a:tcPr/>
                </a:tc>
              </a:tr>
            </a:tbl>
          </a:graphicData>
        </a:graphic>
      </p:graphicFrame>
      <p:sp>
        <p:nvSpPr>
          <p:cNvPr id="5" name="عنوان 1"/>
          <p:cNvSpPr txBox="1">
            <a:spLocks/>
          </p:cNvSpPr>
          <p:nvPr/>
        </p:nvSpPr>
        <p:spPr>
          <a:xfrm>
            <a:off x="609600" y="1772816"/>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4000" dirty="0" smtClean="0">
                <a:solidFill>
                  <a:srgbClr val="FF0000"/>
                </a:solidFill>
                <a:cs typeface="SKR HEAD1" pitchFamily="2" charset="-78"/>
              </a:rPr>
              <a:t>ما هو الشي الذي تحبه الرجاء اختار من الخيارات التالية :</a:t>
            </a:r>
            <a:endParaRPr lang="ar-SA" sz="4000" dirty="0">
              <a:solidFill>
                <a:srgbClr val="FF0000"/>
              </a:solidFill>
              <a:cs typeface="SKR HEAD1" pitchFamily="2" charset="-78"/>
            </a:endParaRPr>
          </a:p>
        </p:txBody>
      </p:sp>
    </p:spTree>
    <p:extLst>
      <p:ext uri="{BB962C8B-B14F-4D97-AF65-F5344CB8AC3E}">
        <p14:creationId xmlns:p14="http://schemas.microsoft.com/office/powerpoint/2010/main" xmlns="" val="2094892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11960" y="274638"/>
            <a:ext cx="3865240" cy="1143000"/>
          </a:xfrm>
        </p:spPr>
        <p:txBody>
          <a:bodyPr>
            <a:normAutofit fontScale="90000"/>
          </a:bodyPr>
          <a:lstStyle/>
          <a:p>
            <a:pPr algn="ctr"/>
            <a:r>
              <a:rPr lang="ar-SA" sz="4800" dirty="0" smtClean="0">
                <a:cs typeface="PT Bold Heading" pitchFamily="2" charset="-78"/>
              </a:rPr>
              <a:t>الاخرون  - الناس</a:t>
            </a:r>
            <a:endParaRPr lang="en-US" sz="4800" dirty="0">
              <a:cs typeface="PT Bold Heading" pitchFamily="2" charset="-78"/>
            </a:endParaRPr>
          </a:p>
        </p:txBody>
      </p:sp>
      <p:sp>
        <p:nvSpPr>
          <p:cNvPr id="4" name="مستطيل 3"/>
          <p:cNvSpPr/>
          <p:nvPr/>
        </p:nvSpPr>
        <p:spPr>
          <a:xfrm>
            <a:off x="1403648" y="2690336"/>
            <a:ext cx="6984776" cy="2554545"/>
          </a:xfrm>
          <a:prstGeom prst="rect">
            <a:avLst/>
          </a:prstGeom>
          <a:solidFill>
            <a:srgbClr val="002060"/>
          </a:solidFill>
        </p:spPr>
        <p:txBody>
          <a:bodyPr wrap="square">
            <a:spAutoFit/>
          </a:bodyPr>
          <a:lstStyle/>
          <a:p>
            <a:r>
              <a:rPr lang="ar-SA" sz="3200" b="1" dirty="0">
                <a:solidFill>
                  <a:srgbClr val="FFFF00"/>
                </a:solidFill>
                <a:cs typeface="MCS Taybah S_U normal." pitchFamily="2" charset="-78"/>
              </a:rPr>
              <a:t>كيـف تفكـر .. وكيـف يفكـر الآخـرون؟</a:t>
            </a:r>
            <a:r>
              <a:rPr lang="en-US" sz="3200" b="1" dirty="0">
                <a:solidFill>
                  <a:srgbClr val="FFFF00"/>
                </a:solidFill>
                <a:cs typeface="MCS Taybah S_U normal." pitchFamily="2" charset="-78"/>
              </a:rPr>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t>
            </a:r>
            <a:r>
              <a:rPr lang="ar-SA" sz="3200" b="1" dirty="0">
                <a:solidFill>
                  <a:srgbClr val="FFFF00"/>
                </a:solidFill>
                <a:cs typeface="MCS Taybah S_U normal." pitchFamily="2" charset="-78"/>
              </a:rPr>
              <a:t>لمـاذا تفعـل </a:t>
            </a:r>
            <a:r>
              <a:rPr lang="ar-SA" sz="3200" b="1" dirty="0" smtClean="0">
                <a:solidFill>
                  <a:srgbClr val="FFFF00"/>
                </a:solidFill>
                <a:cs typeface="MCS Taybah S_U normal." pitchFamily="2" charset="-78"/>
              </a:rPr>
              <a:t>ما تفعله </a:t>
            </a:r>
            <a:r>
              <a:rPr lang="ar-SA" sz="3200" b="1" dirty="0">
                <a:solidFill>
                  <a:srgbClr val="FFFF00"/>
                </a:solidFill>
                <a:cs typeface="MCS Taybah S_U normal." pitchFamily="2" charset="-78"/>
              </a:rPr>
              <a:t>.. ويفعـل الآخـرون </a:t>
            </a:r>
            <a:r>
              <a:rPr lang="ar-SA" sz="3200" b="1" dirty="0" smtClean="0">
                <a:solidFill>
                  <a:srgbClr val="FFFF00"/>
                </a:solidFill>
                <a:cs typeface="MCS Taybah S_U normal." pitchFamily="2" charset="-78"/>
              </a:rPr>
              <a:t>ما يفعلونه؟</a:t>
            </a:r>
            <a:r>
              <a:rPr lang="en-US" sz="3200" b="1" dirty="0">
                <a:solidFill>
                  <a:srgbClr val="FFFF00"/>
                </a:solidFill>
                <a:cs typeface="MCS Taybah S_U normal." pitchFamily="2" charset="-78"/>
              </a:rPr>
              <a:t>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t>
            </a:r>
            <a:r>
              <a:rPr lang="ar-SA" sz="3200" b="1" dirty="0">
                <a:solidFill>
                  <a:srgbClr val="FFFF00"/>
                </a:solidFill>
                <a:cs typeface="MCS Taybah S_U normal." pitchFamily="2" charset="-78"/>
              </a:rPr>
              <a:t>مـاهـي طـرق التفكـير المتنـوعـة لـدى الإنسـان</a:t>
            </a:r>
            <a:endParaRPr lang="ar-SA" sz="3200" dirty="0">
              <a:solidFill>
                <a:srgbClr val="FFFF00"/>
              </a:solidFill>
              <a:cs typeface="MCS Taybah S_U normal." pitchFamily="2" charset="-78"/>
            </a:endParaRPr>
          </a:p>
        </p:txBody>
      </p:sp>
      <p:pic>
        <p:nvPicPr>
          <p:cNvPr id="4098" name="Picture 2" descr="C:\Users\xiD4\Desktop\عام\الاعمال\مجلد جديد ‫(2)‬\صور خدمة العملاء\images (6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116632"/>
            <a:ext cx="4261247" cy="2573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ربع نص 4"/>
          <p:cNvSpPr txBox="1"/>
          <p:nvPr/>
        </p:nvSpPr>
        <p:spPr>
          <a:xfrm>
            <a:off x="35496" y="5517232"/>
            <a:ext cx="8568952" cy="1323439"/>
          </a:xfrm>
          <a:prstGeom prst="rect">
            <a:avLst/>
          </a:prstGeom>
          <a:noFill/>
        </p:spPr>
        <p:txBody>
          <a:bodyPr wrap="square" rtlCol="1">
            <a:spAutoFit/>
          </a:bodyPr>
          <a:lstStyle/>
          <a:p>
            <a:pPr algn="ctr"/>
            <a:r>
              <a:rPr lang="ar-SA" sz="4000" dirty="0" smtClean="0">
                <a:solidFill>
                  <a:srgbClr val="FF0000"/>
                </a:solidFill>
                <a:cs typeface="MCS Taybah S_U normal." pitchFamily="2" charset="-78"/>
              </a:rPr>
              <a:t>عنيف –ودود – لطيف – منطقي – شاك –حذر –سريع الرد </a:t>
            </a:r>
            <a:endParaRPr lang="ar-SA" sz="4000" dirty="0">
              <a:solidFill>
                <a:srgbClr val="FF0000"/>
              </a:solidFill>
              <a:cs typeface="MCS Taybah S_U normal." pitchFamily="2" charset="-78"/>
            </a:endParaRPr>
          </a:p>
        </p:txBody>
      </p:sp>
      <p:sp>
        <p:nvSpPr>
          <p:cNvPr id="3" name="مربع نص 2"/>
          <p:cNvSpPr txBox="1"/>
          <p:nvPr/>
        </p:nvSpPr>
        <p:spPr>
          <a:xfrm>
            <a:off x="4572000" y="1403484"/>
            <a:ext cx="3600400" cy="584775"/>
          </a:xfrm>
          <a:prstGeom prst="rect">
            <a:avLst/>
          </a:prstGeom>
          <a:noFill/>
        </p:spPr>
        <p:txBody>
          <a:bodyPr wrap="square" rtlCol="1">
            <a:spAutoFit/>
          </a:bodyPr>
          <a:lstStyle/>
          <a:p>
            <a:pPr algn="ctr"/>
            <a:r>
              <a:rPr lang="ar-SA" sz="3200" b="1" dirty="0" smtClean="0">
                <a:solidFill>
                  <a:srgbClr val="002060"/>
                </a:solidFill>
                <a:cs typeface="AdvertisingBold" pitchFamily="2" charset="-78"/>
              </a:rPr>
              <a:t>المتبرعين – الداعمون </a:t>
            </a:r>
            <a:endParaRPr lang="ar-SA" sz="3200" b="1" dirty="0">
              <a:solidFill>
                <a:srgbClr val="002060"/>
              </a:solidFill>
              <a:cs typeface="AdvertisingBold" pitchFamily="2" charset="-78"/>
            </a:endParaRPr>
          </a:p>
        </p:txBody>
      </p:sp>
    </p:spTree>
    <p:extLst>
      <p:ext uri="{BB962C8B-B14F-4D97-AF65-F5344CB8AC3E}">
        <p14:creationId xmlns:p14="http://schemas.microsoft.com/office/powerpoint/2010/main" xmlns="" val="3405208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1555751"/>
            <a:ext cx="6610350" cy="1297186"/>
          </a:xfrm>
          <a:prstGeom prst="rect">
            <a:avLst/>
          </a:prstGeom>
          <a:gradFill rotWithShape="1">
            <a:gsLst>
              <a:gs pos="0">
                <a:srgbClr val="CCCC00"/>
              </a:gs>
              <a:gs pos="50000">
                <a:schemeClr val="bg1"/>
              </a:gs>
              <a:gs pos="100000">
                <a:srgbClr val="CCCC00"/>
              </a:gs>
            </a:gsLst>
            <a:lin ang="5400000" scaled="1"/>
          </a:gradFill>
          <a:ln w="38100" cmpd="dbl">
            <a:solidFill>
              <a:schemeClr val="tx1"/>
            </a:solidFill>
          </a:ln>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ar-SA" sz="2800" dirty="0" smtClean="0">
                <a:cs typeface="Monotype Koufi" pitchFamily="2" charset="-78"/>
              </a:rPr>
              <a:t>الشخص في اللغة:</a:t>
            </a:r>
            <a:r>
              <a:rPr lang="ar-SA" sz="2800" dirty="0" smtClean="0"/>
              <a:t> سواد الإنسان وغيره يظهر من بعد وقد يراد به الذات المخصوصة، وفي بعض المعاجم يراد بها "صفات تميز الشخص عن غيره" </a:t>
            </a:r>
            <a:endParaRPr lang="en-US" sz="2800" dirty="0" smtClean="0"/>
          </a:p>
        </p:txBody>
      </p:sp>
      <p:sp>
        <p:nvSpPr>
          <p:cNvPr id="5" name="Rectangle 5"/>
          <p:cNvSpPr>
            <a:spLocks noChangeArrowheads="1"/>
          </p:cNvSpPr>
          <p:nvPr/>
        </p:nvSpPr>
        <p:spPr bwMode="auto">
          <a:xfrm>
            <a:off x="168795" y="274638"/>
            <a:ext cx="8075613" cy="7778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ar-SA" sz="4400" dirty="0">
                <a:solidFill>
                  <a:schemeClr val="tx2"/>
                </a:solidFill>
                <a:cs typeface="PT Bold Heading" pitchFamily="2" charset="-78"/>
              </a:rPr>
              <a:t>تعريف الشخصية</a:t>
            </a:r>
            <a:endParaRPr lang="en-US" sz="4400" dirty="0">
              <a:solidFill>
                <a:schemeClr val="tx2"/>
              </a:solidFill>
              <a:cs typeface="PT Bold Heading" pitchFamily="2" charset="-78"/>
            </a:endParaRPr>
          </a:p>
        </p:txBody>
      </p:sp>
      <p:pic>
        <p:nvPicPr>
          <p:cNvPr id="6" name="Picture 8" descr="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3789363"/>
            <a:ext cx="1749425" cy="208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book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1341438"/>
            <a:ext cx="1839913"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
          <p:cNvSpPr>
            <a:spLocks noChangeArrowheads="1"/>
          </p:cNvSpPr>
          <p:nvPr/>
        </p:nvSpPr>
        <p:spPr bwMode="auto">
          <a:xfrm>
            <a:off x="2411413" y="3789363"/>
            <a:ext cx="6553200" cy="2233612"/>
          </a:xfrm>
          <a:prstGeom prst="rect">
            <a:avLst/>
          </a:prstGeom>
          <a:gradFill rotWithShape="1">
            <a:gsLst>
              <a:gs pos="0">
                <a:srgbClr val="FFCC00"/>
              </a:gs>
              <a:gs pos="50000">
                <a:schemeClr val="bg1"/>
              </a:gs>
              <a:gs pos="100000">
                <a:srgbClr val="FFCC00"/>
              </a:gs>
            </a:gsLst>
            <a:lin ang="5400000" scaled="1"/>
          </a:gradFill>
          <a:ln w="38100" cmpd="dbl">
            <a:solidFill>
              <a:schemeClr val="tx1"/>
            </a:solidFill>
            <a:miter lim="800000"/>
            <a:headEnd/>
            <a:tailEnd/>
          </a:ln>
          <a:effectLst/>
        </p:spPr>
        <p:txBody>
          <a:bodyPr/>
          <a:lstStyle/>
          <a:p>
            <a:pPr>
              <a:spcBef>
                <a:spcPct val="20000"/>
              </a:spcBef>
              <a:defRPr/>
            </a:pPr>
            <a:r>
              <a:rPr lang="ar-SA" sz="3200" dirty="0"/>
              <a:t>وفي اللغتين الانجليزية والفرنسية فهي مشتقة من كلمة </a:t>
            </a:r>
            <a:r>
              <a:rPr lang="en-US" sz="3200" dirty="0"/>
              <a:t>persona</a:t>
            </a:r>
            <a:r>
              <a:rPr lang="ar-SA" sz="3200" dirty="0"/>
              <a:t> بمعنى القناع الذي كان يلبسه الممثل في العصور القديمة وأصبحت تدل على المظهر الذي يظهر فيه الشخص </a:t>
            </a:r>
            <a:endParaRPr lang="en-US" sz="3200" dirty="0"/>
          </a:p>
        </p:txBody>
      </p:sp>
    </p:spTree>
    <p:extLst>
      <p:ext uri="{BB962C8B-B14F-4D97-AF65-F5344CB8AC3E}">
        <p14:creationId xmlns:p14="http://schemas.microsoft.com/office/powerpoint/2010/main" xmlns="" val="9122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27784" y="3716338"/>
            <a:ext cx="5976937" cy="2592387"/>
          </a:xfrm>
          <a:prstGeom prst="rect">
            <a:avLst/>
          </a:prstGeom>
          <a:gradFill rotWithShape="1">
            <a:gsLst>
              <a:gs pos="0">
                <a:schemeClr val="hlink"/>
              </a:gs>
              <a:gs pos="50000">
                <a:schemeClr val="bg1"/>
              </a:gs>
              <a:gs pos="100000">
                <a:schemeClr val="hlink"/>
              </a:gs>
            </a:gsLst>
            <a:lin ang="5400000" scaled="1"/>
          </a:gradFill>
          <a:ln w="38100" cmpd="dbl">
            <a:solidFill>
              <a:schemeClr val="tx1"/>
            </a:solidFill>
            <a:miter lim="800000"/>
            <a:headEnd/>
            <a:tailEnd/>
          </a:ln>
          <a:effectLst/>
        </p:spPr>
        <p:txBody>
          <a:bodyPr/>
          <a:lstStyle/>
          <a:p>
            <a:pPr>
              <a:spcBef>
                <a:spcPct val="20000"/>
              </a:spcBef>
              <a:defRPr/>
            </a:pPr>
            <a:r>
              <a:rPr lang="ar-SA" sz="4000" u="sng">
                <a:cs typeface="Monotype Koufi" pitchFamily="2" charset="-78"/>
              </a:rPr>
              <a:t>برت "</a:t>
            </a:r>
            <a:r>
              <a:rPr lang="ar-SA" sz="3200"/>
              <a:t> هي ذلك النظام الكامل من الميول والاستعدادات الجسيمة والعقلية الظاهرة نسبيا، التي تعد مميزا خاصا للفرد، والتي يتحدد بمقتضاها أسلوبه الخاص في التكيف مع البيئة المادية والاجتماعية" </a:t>
            </a:r>
            <a:endParaRPr lang="en-US" sz="3200"/>
          </a:p>
        </p:txBody>
      </p:sp>
      <p:sp>
        <p:nvSpPr>
          <p:cNvPr id="5" name="Rectangle 4"/>
          <p:cNvSpPr>
            <a:spLocks noChangeArrowheads="1"/>
          </p:cNvSpPr>
          <p:nvPr/>
        </p:nvSpPr>
        <p:spPr bwMode="auto">
          <a:xfrm>
            <a:off x="250825" y="1484313"/>
            <a:ext cx="5905500" cy="1657350"/>
          </a:xfrm>
          <a:prstGeom prst="rect">
            <a:avLst/>
          </a:prstGeom>
          <a:gradFill rotWithShape="1">
            <a:gsLst>
              <a:gs pos="0">
                <a:srgbClr val="FFFF66"/>
              </a:gs>
              <a:gs pos="50000">
                <a:schemeClr val="bg1"/>
              </a:gs>
              <a:gs pos="100000">
                <a:srgbClr val="FFFF66"/>
              </a:gs>
            </a:gsLst>
            <a:lin ang="5400000" scaled="1"/>
          </a:gradFill>
          <a:ln w="38100" cmpd="dbl">
            <a:solidFill>
              <a:schemeClr val="tx1"/>
            </a:solidFill>
            <a:miter lim="800000"/>
            <a:headEnd/>
            <a:tailEnd/>
          </a:ln>
          <a:effectLst/>
        </p:spPr>
        <p:txBody>
          <a:bodyPr/>
          <a:lstStyle/>
          <a:p>
            <a:pPr marL="342900" indent="-342900">
              <a:spcBef>
                <a:spcPct val="20000"/>
              </a:spcBef>
              <a:buFontTx/>
              <a:buChar char="•"/>
              <a:defRPr/>
            </a:pPr>
            <a:r>
              <a:rPr lang="ar-SA" sz="3600" u="sng" dirty="0">
                <a:cs typeface="Monotype Koufi" pitchFamily="2" charset="-78"/>
              </a:rPr>
              <a:t>بادون "..</a:t>
            </a:r>
            <a:r>
              <a:rPr lang="ar-SA" sz="3200" dirty="0"/>
              <a:t> الشخصية هي الميول الثابتة عند الفرد التي تنظم عملية التكيف بينه وبين بيئته"</a:t>
            </a:r>
            <a:endParaRPr lang="en-US" sz="3200" dirty="0"/>
          </a:p>
        </p:txBody>
      </p:sp>
      <p:sp>
        <p:nvSpPr>
          <p:cNvPr id="6" name="Rectangle 5"/>
          <p:cNvSpPr>
            <a:spLocks noChangeArrowheads="1"/>
          </p:cNvSpPr>
          <p:nvPr/>
        </p:nvSpPr>
        <p:spPr bwMode="auto">
          <a:xfrm>
            <a:off x="457200" y="203200"/>
            <a:ext cx="8075613" cy="922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ar-SA" sz="4400" dirty="0">
                <a:solidFill>
                  <a:schemeClr val="tx2"/>
                </a:solidFill>
                <a:cs typeface="PT Bold Heading" pitchFamily="2" charset="-78"/>
              </a:rPr>
              <a:t>تعريف الشخصية</a:t>
            </a:r>
            <a:endParaRPr lang="en-US" sz="4400" dirty="0">
              <a:solidFill>
                <a:schemeClr val="tx2"/>
              </a:solidFill>
              <a:cs typeface="PT Bold Heading" pitchFamily="2" charset="-78"/>
            </a:endParaRPr>
          </a:p>
        </p:txBody>
      </p:sp>
      <p:pic>
        <p:nvPicPr>
          <p:cNvPr id="7" name="Picture 8" descr="Copy of new0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788" y="1268413"/>
            <a:ext cx="2563812"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bc6703-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3716338"/>
            <a:ext cx="2233613" cy="255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2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39750" y="4579938"/>
            <a:ext cx="6480175" cy="1873250"/>
          </a:xfrm>
          <a:prstGeom prst="rect">
            <a:avLst/>
          </a:prstGeom>
          <a:gradFill rotWithShape="1">
            <a:gsLst>
              <a:gs pos="0">
                <a:schemeClr val="accent1"/>
              </a:gs>
              <a:gs pos="50000">
                <a:schemeClr val="bg1"/>
              </a:gs>
              <a:gs pos="100000">
                <a:schemeClr val="accent1"/>
              </a:gs>
            </a:gsLst>
            <a:lin ang="5400000" scaled="1"/>
          </a:gradFill>
          <a:ln w="38100" cmpd="dbl">
            <a:solidFill>
              <a:schemeClr val="tx1"/>
            </a:solidFill>
            <a:miter lim="800000"/>
            <a:headEnd/>
            <a:tailEnd/>
          </a:ln>
          <a:effectLst/>
        </p:spPr>
        <p:txBody>
          <a:bodyPr/>
          <a:lstStyle/>
          <a:p>
            <a:pPr>
              <a:spcBef>
                <a:spcPct val="20000"/>
              </a:spcBef>
              <a:defRPr/>
            </a:pPr>
            <a:r>
              <a:rPr lang="ar-SA" sz="3200"/>
              <a:t>الدوافع – العادات – الميول – العقل – العواطف – الآراء و العقائد و الأفكار – الاستعدادات – القدرات – المشاعر و الاحاسيس – السمات</a:t>
            </a:r>
            <a:endParaRPr lang="en-US" sz="3200"/>
          </a:p>
        </p:txBody>
      </p:sp>
      <p:sp>
        <p:nvSpPr>
          <p:cNvPr id="5" name="Rectangle 5"/>
          <p:cNvSpPr>
            <a:spLocks noChangeArrowheads="1"/>
          </p:cNvSpPr>
          <p:nvPr/>
        </p:nvSpPr>
        <p:spPr bwMode="auto">
          <a:xfrm>
            <a:off x="323850" y="1339850"/>
            <a:ext cx="6624638" cy="2160588"/>
          </a:xfrm>
          <a:prstGeom prst="rect">
            <a:avLst/>
          </a:prstGeom>
          <a:gradFill rotWithShape="1">
            <a:gsLst>
              <a:gs pos="0">
                <a:srgbClr val="FF9933"/>
              </a:gs>
              <a:gs pos="50000">
                <a:schemeClr val="bg1"/>
              </a:gs>
              <a:gs pos="100000">
                <a:srgbClr val="FF9933"/>
              </a:gs>
            </a:gsLst>
            <a:lin ang="5400000" scaled="1"/>
          </a:gradFill>
          <a:ln w="38100" cmpd="dbl">
            <a:solidFill>
              <a:schemeClr val="tx1"/>
            </a:solidFill>
            <a:miter lim="800000"/>
            <a:headEnd/>
            <a:tailEnd/>
          </a:ln>
          <a:effectLst/>
        </p:spPr>
        <p:txBody>
          <a:bodyPr/>
          <a:lstStyle/>
          <a:p>
            <a:pPr marL="342900" indent="-342900" algn="just">
              <a:spcBef>
                <a:spcPct val="20000"/>
              </a:spcBef>
              <a:buFontTx/>
              <a:buChar char="•"/>
              <a:defRPr/>
            </a:pPr>
            <a:r>
              <a:rPr lang="ar-SA" sz="3200"/>
              <a:t>هي مجموعة من الصفات الجسدية و النفسية(موروثة و مكتسبة) والعادات و التقاليد و القيم و العواطف متفاعلة كما يراها الآخرون من خلال التعامل في الحياة الاجتماعية</a:t>
            </a:r>
            <a:endParaRPr lang="en-US" sz="3200"/>
          </a:p>
        </p:txBody>
      </p:sp>
      <p:sp>
        <p:nvSpPr>
          <p:cNvPr id="6" name="AutoShape 6" descr="77"/>
          <p:cNvSpPr>
            <a:spLocks noChangeArrowheads="1"/>
          </p:cNvSpPr>
          <p:nvPr/>
        </p:nvSpPr>
        <p:spPr bwMode="auto">
          <a:xfrm rot="20054135">
            <a:off x="6707188" y="2909888"/>
            <a:ext cx="2233612" cy="2543175"/>
          </a:xfrm>
          <a:prstGeom prst="leftArrow">
            <a:avLst>
              <a:gd name="adj1" fmla="val 50000"/>
              <a:gd name="adj2" fmla="val 25000"/>
            </a:avLst>
          </a:prstGeom>
          <a:blipFill dpi="0" rotWithShape="1">
            <a:blip r:embed="rId2" cstate="print"/>
            <a:srcRect/>
            <a:stretch>
              <a:fillRect/>
            </a:stretch>
          </a:blipFill>
          <a:ln w="12700">
            <a:solidFill>
              <a:schemeClr val="tx1"/>
            </a:solidFill>
            <a:miter lim="800000"/>
            <a:headEnd/>
            <a:tailEnd/>
          </a:ln>
        </p:spPr>
        <p:txBody>
          <a:bodyPr>
            <a:spAutoFit/>
          </a:bodyPr>
          <a:lstStyle/>
          <a:p>
            <a:pPr>
              <a:spcBef>
                <a:spcPct val="50000"/>
              </a:spcBef>
            </a:pPr>
            <a:r>
              <a:rPr lang="ar-SA" sz="4000" dirty="0">
                <a:solidFill>
                  <a:schemeClr val="bg1"/>
                </a:solidFill>
                <a:cs typeface="Monotype Koufi" pitchFamily="2" charset="-78"/>
              </a:rPr>
              <a:t>تمييز الشخصية</a:t>
            </a:r>
            <a:endParaRPr lang="en-US" sz="4000" dirty="0">
              <a:solidFill>
                <a:schemeClr val="bg1"/>
              </a:solidFill>
              <a:cs typeface="Monotype Koufi" pitchFamily="2" charset="-78"/>
            </a:endParaRPr>
          </a:p>
        </p:txBody>
      </p:sp>
      <p:sp>
        <p:nvSpPr>
          <p:cNvPr id="7" name="AutoShape 7" descr="77"/>
          <p:cNvSpPr>
            <a:spLocks noChangeArrowheads="1"/>
          </p:cNvSpPr>
          <p:nvPr/>
        </p:nvSpPr>
        <p:spPr bwMode="auto">
          <a:xfrm rot="20020400">
            <a:off x="6516688" y="620713"/>
            <a:ext cx="2233612" cy="1444625"/>
          </a:xfrm>
          <a:prstGeom prst="leftArrow">
            <a:avLst>
              <a:gd name="adj1" fmla="val 50000"/>
              <a:gd name="adj2" fmla="val 38654"/>
            </a:avLst>
          </a:prstGeom>
          <a:blipFill dpi="0" rotWithShape="1">
            <a:blip r:embed="rId2" cstate="print"/>
            <a:srcRect/>
            <a:stretch>
              <a:fillRect/>
            </a:stretch>
          </a:blipFill>
          <a:ln w="12700">
            <a:solidFill>
              <a:schemeClr val="tx1"/>
            </a:solidFill>
            <a:miter lim="800000"/>
            <a:headEnd/>
            <a:tailEnd/>
          </a:ln>
        </p:spPr>
        <p:txBody>
          <a:bodyPr>
            <a:spAutoFit/>
          </a:bodyPr>
          <a:lstStyle/>
          <a:p>
            <a:pPr>
              <a:spcBef>
                <a:spcPct val="50000"/>
              </a:spcBef>
            </a:pPr>
            <a:r>
              <a:rPr lang="ar-SA" sz="4400" dirty="0">
                <a:solidFill>
                  <a:schemeClr val="bg1"/>
                </a:solidFill>
                <a:cs typeface="Monotype Koufi" pitchFamily="2" charset="-78"/>
              </a:rPr>
              <a:t>الشخصية</a:t>
            </a:r>
            <a:endParaRPr lang="en-US" sz="4400" dirty="0">
              <a:solidFill>
                <a:schemeClr val="bg1"/>
              </a:solidFill>
              <a:cs typeface="Monotype Koufi" pitchFamily="2" charset="-78"/>
            </a:endParaRPr>
          </a:p>
        </p:txBody>
      </p:sp>
    </p:spTree>
    <p:extLst>
      <p:ext uri="{BB962C8B-B14F-4D97-AF65-F5344CB8AC3E}">
        <p14:creationId xmlns:p14="http://schemas.microsoft.com/office/powerpoint/2010/main" xmlns="" val="84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7931150" cy="1138237"/>
          </a:xfrm>
        </p:spPr>
        <p:txBody>
          <a:bodyPr/>
          <a:lstStyle/>
          <a:p>
            <a:pPr algn="ctr" eaLnBrk="1" hangingPunct="1"/>
            <a:r>
              <a:rPr lang="ar-SA" dirty="0" smtClean="0">
                <a:cs typeface="PT Bold Heading" pitchFamily="2" charset="-78"/>
              </a:rPr>
              <a:t>أهمية الأنماط</a:t>
            </a:r>
            <a:endParaRPr lang="en-US" dirty="0" smtClean="0">
              <a:cs typeface="PT Bold Heading" pitchFamily="2" charset="-78"/>
            </a:endParaRPr>
          </a:p>
        </p:txBody>
      </p:sp>
      <p:sp>
        <p:nvSpPr>
          <p:cNvPr id="5" name="Rectangle 4"/>
          <p:cNvSpPr>
            <a:spLocks noChangeArrowheads="1"/>
          </p:cNvSpPr>
          <p:nvPr/>
        </p:nvSpPr>
        <p:spPr bwMode="auto">
          <a:xfrm>
            <a:off x="2627313" y="1844675"/>
            <a:ext cx="3744912" cy="720725"/>
          </a:xfrm>
          <a:prstGeom prst="rect">
            <a:avLst/>
          </a:prstGeom>
          <a:gradFill rotWithShape="1">
            <a:gsLst>
              <a:gs pos="0">
                <a:srgbClr val="FFCC99"/>
              </a:gs>
              <a:gs pos="50000">
                <a:schemeClr val="bg1"/>
              </a:gs>
              <a:gs pos="100000">
                <a:srgbClr val="FFCC99"/>
              </a:gs>
            </a:gsLst>
            <a:lin ang="5400000" scaled="1"/>
          </a:gradFill>
          <a:ln w="38100" cmpd="dbl">
            <a:solidFill>
              <a:schemeClr val="tx1"/>
            </a:solidFill>
            <a:miter lim="800000"/>
            <a:headEnd/>
            <a:tailEnd/>
          </a:ln>
          <a:effectLst/>
        </p:spPr>
        <p:txBody>
          <a:bodyPr/>
          <a:lstStyle/>
          <a:p>
            <a:pPr marL="342900" indent="-342900" algn="ctr">
              <a:spcBef>
                <a:spcPct val="20000"/>
              </a:spcBef>
              <a:defRPr/>
            </a:pPr>
            <a:r>
              <a:rPr lang="ar-SA" sz="4000" dirty="0"/>
              <a:t>فهم من نحن</a:t>
            </a:r>
          </a:p>
        </p:txBody>
      </p:sp>
      <p:sp>
        <p:nvSpPr>
          <p:cNvPr id="6" name="Rectangle 6"/>
          <p:cNvSpPr>
            <a:spLocks noChangeArrowheads="1"/>
          </p:cNvSpPr>
          <p:nvPr/>
        </p:nvSpPr>
        <p:spPr bwMode="auto">
          <a:xfrm>
            <a:off x="468313" y="3429000"/>
            <a:ext cx="6191250" cy="2952750"/>
          </a:xfrm>
          <a:prstGeom prst="rect">
            <a:avLst/>
          </a:prstGeom>
          <a:gradFill rotWithShape="1">
            <a:gsLst>
              <a:gs pos="0">
                <a:srgbClr val="FFCC99"/>
              </a:gs>
              <a:gs pos="50000">
                <a:schemeClr val="bg1"/>
              </a:gs>
              <a:gs pos="100000">
                <a:srgbClr val="FFCC99"/>
              </a:gs>
            </a:gsLst>
            <a:lin ang="5400000" scaled="1"/>
          </a:gradFill>
          <a:ln w="38100" cmpd="dbl">
            <a:solidFill>
              <a:schemeClr val="tx1"/>
            </a:solidFill>
            <a:miter lim="800000"/>
            <a:headEnd/>
            <a:tailEnd/>
          </a:ln>
          <a:effectLst/>
        </p:spPr>
        <p:txBody>
          <a:bodyPr/>
          <a:lstStyle/>
          <a:p>
            <a:pPr marL="342900" indent="-342900">
              <a:spcBef>
                <a:spcPct val="20000"/>
              </a:spcBef>
              <a:defRPr/>
            </a:pPr>
            <a:r>
              <a:rPr lang="ar-SA" sz="3200" b="1" u="sng" dirty="0">
                <a:cs typeface="Monotype Koufi" pitchFamily="2" charset="-78"/>
              </a:rPr>
              <a:t>معرفة الآخرين</a:t>
            </a:r>
          </a:p>
          <a:p>
            <a:pPr marL="342900" indent="-342900" algn="r">
              <a:spcBef>
                <a:spcPct val="20000"/>
              </a:spcBef>
              <a:buFontTx/>
              <a:buChar char="-"/>
              <a:defRPr/>
            </a:pPr>
            <a:r>
              <a:rPr lang="ar-SA" sz="3200" dirty="0"/>
              <a:t>كفاءة عالية في التعامل مع الآخرين</a:t>
            </a:r>
          </a:p>
          <a:p>
            <a:pPr marL="342900" indent="-342900" algn="r">
              <a:spcBef>
                <a:spcPct val="20000"/>
              </a:spcBef>
              <a:buFontTx/>
              <a:buChar char="-"/>
              <a:defRPr/>
            </a:pPr>
            <a:r>
              <a:rPr lang="ar-SA" sz="3200" dirty="0"/>
              <a:t>بناء الألفة بمطابقة ومجاراة برامج الآخرين </a:t>
            </a:r>
          </a:p>
          <a:p>
            <a:pPr marL="342900" indent="-342900" algn="r">
              <a:spcBef>
                <a:spcPct val="20000"/>
              </a:spcBef>
              <a:buFontTx/>
              <a:buChar char="-"/>
              <a:defRPr/>
            </a:pPr>
            <a:r>
              <a:rPr lang="ar-SA" sz="3200" dirty="0"/>
              <a:t>التأثير في الآخرين من خلال استخدام برامجهم</a:t>
            </a:r>
          </a:p>
          <a:p>
            <a:pPr marL="342900" indent="-342900" algn="r">
              <a:spcBef>
                <a:spcPct val="20000"/>
              </a:spcBef>
              <a:defRPr/>
            </a:pPr>
            <a:r>
              <a:rPr lang="ar-SA" sz="3200" dirty="0"/>
              <a:t> </a:t>
            </a:r>
            <a:endParaRPr lang="en-US" sz="3200" dirty="0"/>
          </a:p>
        </p:txBody>
      </p:sp>
      <p:pic>
        <p:nvPicPr>
          <p:cNvPr id="7" name="Picture 7" descr="INT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1052513"/>
            <a:ext cx="2305050"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GOV12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488" y="2997200"/>
            <a:ext cx="1909762"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32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AL-Gemah-Almajd" pitchFamily="2" charset="-78"/>
              </a:rPr>
              <a:t>           الانمــــــــاط</a:t>
            </a:r>
            <a:r>
              <a:rPr lang="ar-SA" dirty="0" smtClean="0">
                <a:solidFill>
                  <a:srgbClr val="FF0000"/>
                </a:solidFill>
              </a:rPr>
              <a:t> </a:t>
            </a:r>
            <a:endParaRPr lang="ar-SA" dirty="0">
              <a:solidFill>
                <a:srgbClr val="FF0000"/>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486159315"/>
              </p:ext>
            </p:extLst>
          </p:nvPr>
        </p:nvGraphicFramePr>
        <p:xfrm>
          <a:off x="457200" y="2680320"/>
          <a:ext cx="7620000" cy="3715308"/>
        </p:xfrm>
        <a:graphic>
          <a:graphicData uri="http://schemas.openxmlformats.org/drawingml/2006/table">
            <a:tbl>
              <a:tblPr rtl="1" firstRow="1" bandRow="1">
                <a:tableStyleId>{5C22544A-7EE6-4342-B048-85BDC9FD1C3A}</a:tableStyleId>
              </a:tblPr>
              <a:tblGrid>
                <a:gridCol w="1317848"/>
                <a:gridCol w="1730152"/>
                <a:gridCol w="1524000"/>
                <a:gridCol w="1422688"/>
                <a:gridCol w="1625312"/>
              </a:tblGrid>
              <a:tr h="1238436">
                <a:tc>
                  <a:txBody>
                    <a:bodyPr/>
                    <a:lstStyle/>
                    <a:p>
                      <a:pPr algn="ctr" rtl="1"/>
                      <a:r>
                        <a:rPr lang="ar-SA" sz="3600" b="1" dirty="0" smtClean="0">
                          <a:solidFill>
                            <a:srgbClr val="002060"/>
                          </a:solidFill>
                          <a:cs typeface="SKR HEAD1" pitchFamily="2" charset="-78"/>
                        </a:rPr>
                        <a:t>هيرمان</a:t>
                      </a:r>
                      <a:r>
                        <a:rPr lang="ar-SA" sz="3600" b="1" baseline="0" dirty="0" smtClean="0">
                          <a:solidFill>
                            <a:srgbClr val="002060"/>
                          </a:solidFill>
                          <a:cs typeface="SKR HEAD1" pitchFamily="2" charset="-78"/>
                        </a:rPr>
                        <a:t>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النظام التمثيلي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الاطار</a:t>
                      </a:r>
                      <a:r>
                        <a:rPr lang="ar-SA" sz="3600" b="1" baseline="0" dirty="0" smtClean="0">
                          <a:solidFill>
                            <a:srgbClr val="002060"/>
                          </a:solidFill>
                          <a:cs typeface="SKR HEAD1" pitchFamily="2" charset="-78"/>
                        </a:rPr>
                        <a:t> المرجعي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الفرز المعرفي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انماط</a:t>
                      </a:r>
                      <a:r>
                        <a:rPr lang="ar-SA" sz="3600" b="1" baseline="0" dirty="0" smtClean="0">
                          <a:solidFill>
                            <a:srgbClr val="002060"/>
                          </a:solidFill>
                          <a:cs typeface="SKR HEAD1" pitchFamily="2" charset="-78"/>
                        </a:rPr>
                        <a:t> الاهتمامات</a:t>
                      </a:r>
                      <a:endParaRPr lang="ar-SA" sz="3600" b="1" dirty="0">
                        <a:solidFill>
                          <a:srgbClr val="002060"/>
                        </a:solidFill>
                        <a:cs typeface="SKR HEAD1" pitchFamily="2" charset="-78"/>
                      </a:endParaRPr>
                    </a:p>
                  </a:txBody>
                  <a:tcPr/>
                </a:tc>
              </a:tr>
              <a:tr h="1238436">
                <a:tc>
                  <a:txBody>
                    <a:bodyPr/>
                    <a:lstStyle/>
                    <a:p>
                      <a:pPr algn="ctr" rtl="1"/>
                      <a:r>
                        <a:rPr lang="ar-SA" sz="3600" b="1" dirty="0" smtClean="0">
                          <a:solidFill>
                            <a:srgbClr val="002060"/>
                          </a:solidFill>
                          <a:cs typeface="SKR HEAD1" pitchFamily="2" charset="-78"/>
                        </a:rPr>
                        <a:t>الدوافع</a:t>
                      </a:r>
                      <a:r>
                        <a:rPr lang="ar-SA" sz="3600" b="1" baseline="0" dirty="0" smtClean="0">
                          <a:solidFill>
                            <a:srgbClr val="002060"/>
                          </a:solidFill>
                          <a:cs typeface="SKR HEAD1" pitchFamily="2" charset="-78"/>
                        </a:rPr>
                        <a:t>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الانتماء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موافق الاتصال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الفرز الفئوي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الحالة الشعورية </a:t>
                      </a:r>
                      <a:endParaRPr lang="ar-SA" sz="3600" b="1" dirty="0">
                        <a:solidFill>
                          <a:srgbClr val="002060"/>
                        </a:solidFill>
                        <a:cs typeface="SKR HEAD1" pitchFamily="2" charset="-78"/>
                      </a:endParaRPr>
                    </a:p>
                  </a:txBody>
                  <a:tcPr/>
                </a:tc>
              </a:tr>
              <a:tr h="1238436">
                <a:tc gridSpan="5">
                  <a:txBody>
                    <a:bodyPr/>
                    <a:lstStyle/>
                    <a:p>
                      <a:pPr algn="ctr" rtl="1"/>
                      <a:r>
                        <a:rPr lang="ar-SA" sz="3600" b="1" dirty="0" smtClean="0">
                          <a:solidFill>
                            <a:srgbClr val="002060"/>
                          </a:solidFill>
                          <a:cs typeface="SKR HEAD1" pitchFamily="2" charset="-78"/>
                        </a:rPr>
                        <a:t>بالالون –بطريقة نومك .........الخ</a:t>
                      </a:r>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r>
            </a:tbl>
          </a:graphicData>
        </a:graphic>
      </p:graphicFrame>
      <p:pic>
        <p:nvPicPr>
          <p:cNvPr id="5122" name="Picture 2" descr="C:\Users\xiD4\Desktop\عام\الاعمال\مجلد جديد ‫(2)‬\صور خدمة العملاء\images (6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8600"/>
            <a:ext cx="3456384" cy="22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9869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0325" y="1600095"/>
            <a:ext cx="7620000" cy="1143000"/>
          </a:xfrm>
        </p:spPr>
        <p:txBody>
          <a:bodyPr>
            <a:normAutofit fontScale="90000"/>
          </a:bodyPr>
          <a:lstStyle/>
          <a:p>
            <a:pPr algn="r"/>
            <a:r>
              <a:rPr lang="ar-SA" sz="3200" b="1" dirty="0" smtClean="0">
                <a:solidFill>
                  <a:srgbClr val="002060"/>
                </a:solidFill>
                <a:cs typeface="AL-Mohanad Black" pitchFamily="2" charset="-78"/>
              </a:rPr>
              <a:t>بطاقة تعارف :</a:t>
            </a:r>
            <a:br>
              <a:rPr lang="ar-SA" sz="3200" b="1" dirty="0" smtClean="0">
                <a:solidFill>
                  <a:srgbClr val="002060"/>
                </a:solidFill>
                <a:cs typeface="AL-Mohanad Black" pitchFamily="2" charset="-78"/>
              </a:rPr>
            </a:br>
            <a:r>
              <a:rPr lang="en-US" sz="3200" b="1" dirty="0">
                <a:solidFill>
                  <a:srgbClr val="002060"/>
                </a:solidFill>
                <a:cs typeface="AL-Mohanad Black" pitchFamily="2" charset="-78"/>
              </a:rPr>
              <a:t>4</a:t>
            </a:r>
            <a:r>
              <a:rPr lang="ar-SA" sz="3200" b="1" dirty="0" smtClean="0">
                <a:solidFill>
                  <a:srgbClr val="002060"/>
                </a:solidFill>
                <a:cs typeface="AL-Mohanad Black" pitchFamily="2" charset="-78"/>
              </a:rPr>
              <a:t/>
            </a:r>
            <a:br>
              <a:rPr lang="ar-SA" sz="3200" b="1" dirty="0" smtClean="0">
                <a:solidFill>
                  <a:srgbClr val="002060"/>
                </a:solidFill>
                <a:cs typeface="AL-Mohanad Black" pitchFamily="2" charset="-78"/>
              </a:rPr>
            </a:br>
            <a:r>
              <a:rPr lang="ar-SA" sz="3200" b="1" dirty="0" smtClean="0">
                <a:solidFill>
                  <a:srgbClr val="002060"/>
                </a:solidFill>
                <a:cs typeface="AL-Mohanad Black" pitchFamily="2" charset="-78"/>
              </a:rPr>
              <a:t>أكتب :(الاسم ،العمر ،الوظيفة ،الحالة الاجتماعية )</a:t>
            </a:r>
            <a:endParaRPr lang="ar-SA" sz="3200" b="1" dirty="0">
              <a:solidFill>
                <a:srgbClr val="002060"/>
              </a:solidFill>
              <a:cs typeface="AL-Mohanad Black" pitchFamily="2" charset="-78"/>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0" y="188640"/>
            <a:ext cx="1463040" cy="1272540"/>
          </a:xfrm>
        </p:spPr>
      </p:pic>
      <p:sp>
        <p:nvSpPr>
          <p:cNvPr id="5"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FF0000"/>
                </a:solidFill>
                <a:cs typeface="AL-Hosam" pitchFamily="2" charset="-78"/>
              </a:rPr>
              <a:t>التعارف</a:t>
            </a:r>
            <a:endParaRPr lang="ar-SA" dirty="0">
              <a:solidFill>
                <a:srgbClr val="FF0000"/>
              </a:solidFill>
              <a:cs typeface="AL-Hosam" pitchFamily="2" charset="-78"/>
            </a:endParaRPr>
          </a:p>
        </p:txBody>
      </p:sp>
      <p:sp>
        <p:nvSpPr>
          <p:cNvPr id="8" name="مستطيل 7"/>
          <p:cNvSpPr/>
          <p:nvPr/>
        </p:nvSpPr>
        <p:spPr>
          <a:xfrm>
            <a:off x="251520" y="188640"/>
            <a:ext cx="7978080"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 name="صورة 6"/>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
        <p:nvSpPr>
          <p:cNvPr id="3" name="مستطيل 2"/>
          <p:cNvSpPr/>
          <p:nvPr/>
        </p:nvSpPr>
        <p:spPr>
          <a:xfrm>
            <a:off x="3144406" y="457332"/>
            <a:ext cx="2808312" cy="1143000"/>
          </a:xfrm>
          <a:prstGeom prst="rect">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عنوان 1"/>
          <p:cNvSpPr txBox="1">
            <a:spLocks/>
          </p:cNvSpPr>
          <p:nvPr/>
        </p:nvSpPr>
        <p:spPr>
          <a:xfrm>
            <a:off x="609600" y="2708920"/>
            <a:ext cx="7620000" cy="864096"/>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dirty="0" smtClean="0">
              <a:solidFill>
                <a:srgbClr val="FF0000"/>
              </a:solidFill>
              <a:cs typeface="AL-Hosam" pitchFamily="2" charset="-78"/>
            </a:endParaRPr>
          </a:p>
          <a:p>
            <a:pPr algn="ctr"/>
            <a:r>
              <a:rPr lang="ar-SA" dirty="0" smtClean="0">
                <a:solidFill>
                  <a:srgbClr val="FF0000"/>
                </a:solidFill>
                <a:cs typeface="AL-Hosam" pitchFamily="2" charset="-78"/>
              </a:rPr>
              <a:t>المجموعات </a:t>
            </a:r>
            <a:endParaRPr lang="ar-SA" dirty="0">
              <a:solidFill>
                <a:srgbClr val="FF0000"/>
              </a:solidFill>
              <a:cs typeface="AL-Hosam" pitchFamily="2" charset="-78"/>
            </a:endParaRPr>
          </a:p>
        </p:txBody>
      </p:sp>
      <p:sp>
        <p:nvSpPr>
          <p:cNvPr id="12" name="مستطيل 11"/>
          <p:cNvSpPr/>
          <p:nvPr/>
        </p:nvSpPr>
        <p:spPr>
          <a:xfrm>
            <a:off x="3015444" y="3001516"/>
            <a:ext cx="2808312" cy="1143000"/>
          </a:xfrm>
          <a:prstGeom prst="rect">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4098" name="Picture 2" descr="C:\Users\xiD4\Desktop\عام\الاعمال\مجلد جديد ‫(2)‬\صور خدمة العملاء\557232_173917389406649_193032663_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43608" y="4149080"/>
            <a:ext cx="6480720" cy="25649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1128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149080"/>
            <a:ext cx="7620000" cy="1584176"/>
          </a:xfrm>
        </p:spPr>
        <p:txBody>
          <a:bodyPr>
            <a:normAutofit fontScale="90000"/>
          </a:bodyPr>
          <a:lstStyle/>
          <a:p>
            <a:pPr algn="ctr"/>
            <a:r>
              <a:rPr lang="ar-SA" b="1" dirty="0" smtClean="0">
                <a:solidFill>
                  <a:srgbClr val="002060"/>
                </a:solidFill>
                <a:cs typeface="AL-Mohanad" pitchFamily="2" charset="-78"/>
              </a:rPr>
              <a:t>الرجاء الاجابة على الاستبيان  بنعم او لا وستكون الاجابات خاصة وسرية لكل واحد.</a:t>
            </a:r>
            <a:endParaRPr lang="ar-SA" b="1" dirty="0">
              <a:solidFill>
                <a:srgbClr val="002060"/>
              </a:solidFill>
              <a:cs typeface="AL-Mohanad" pitchFamily="2" charset="-78"/>
            </a:endParaRPr>
          </a:p>
        </p:txBody>
      </p:sp>
      <p:sp>
        <p:nvSpPr>
          <p:cNvPr id="4"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mtClean="0">
                <a:cs typeface="SKR HEAD1" pitchFamily="2" charset="-78"/>
              </a:rPr>
              <a:t>نشاط </a:t>
            </a:r>
            <a:endParaRPr lang="ar-SA" dirty="0">
              <a:cs typeface="SKR HEAD1" pitchFamily="2" charset="-78"/>
            </a:endParaRPr>
          </a:p>
        </p:txBody>
      </p:sp>
      <p:sp>
        <p:nvSpPr>
          <p:cNvPr id="5" name="عنوان 1"/>
          <p:cNvSpPr txBox="1">
            <a:spLocks/>
          </p:cNvSpPr>
          <p:nvPr/>
        </p:nvSpPr>
        <p:spPr>
          <a:xfrm>
            <a:off x="323528" y="1603574"/>
            <a:ext cx="7620000" cy="1584176"/>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dirty="0">
              <a:solidFill>
                <a:srgbClr val="FF0000"/>
              </a:solidFill>
              <a:cs typeface="SKR HEAD1" pitchFamily="2" charset="-78"/>
            </a:endParaRPr>
          </a:p>
        </p:txBody>
      </p:sp>
      <p:sp>
        <p:nvSpPr>
          <p:cNvPr id="6" name="عنوان 1"/>
          <p:cNvSpPr txBox="1">
            <a:spLocks/>
          </p:cNvSpPr>
          <p:nvPr/>
        </p:nvSpPr>
        <p:spPr>
          <a:xfrm>
            <a:off x="609600" y="1988840"/>
            <a:ext cx="7620000" cy="119891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b="1" dirty="0" smtClean="0">
                <a:solidFill>
                  <a:srgbClr val="002060"/>
                </a:solidFill>
                <a:latin typeface="ae_AlBattar" pitchFamily="18" charset="-78"/>
                <a:cs typeface="ae_AlBattar" pitchFamily="18" charset="-78"/>
              </a:rPr>
              <a:t>حدد نمطك</a:t>
            </a:r>
            <a:endParaRPr lang="ar-SA" b="1" dirty="0">
              <a:solidFill>
                <a:srgbClr val="002060"/>
              </a:solidFill>
              <a:latin typeface="ae_AlBattar" pitchFamily="18" charset="-78"/>
              <a:cs typeface="ae_AlBattar" pitchFamily="18" charset="-78"/>
            </a:endParaRPr>
          </a:p>
        </p:txBody>
      </p:sp>
      <p:sp>
        <p:nvSpPr>
          <p:cNvPr id="7"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Tree>
    <p:extLst>
      <p:ext uri="{BB962C8B-B14F-4D97-AF65-F5344CB8AC3E}">
        <p14:creationId xmlns:p14="http://schemas.microsoft.com/office/powerpoint/2010/main" xmlns="" val="4166966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dirty="0" smtClean="0">
                <a:solidFill>
                  <a:srgbClr val="002060"/>
                </a:solidFill>
                <a:cs typeface="SKR HEAD1" pitchFamily="2" charset="-78"/>
              </a:rPr>
              <a:t>بوصلة التفكير </a:t>
            </a:r>
            <a:br>
              <a:rPr lang="ar-SA" dirty="0" smtClean="0">
                <a:solidFill>
                  <a:srgbClr val="002060"/>
                </a:solidFill>
                <a:cs typeface="SKR HEAD1" pitchFamily="2" charset="-78"/>
              </a:rPr>
            </a:br>
            <a:r>
              <a:rPr lang="ar-SA" dirty="0" smtClean="0">
                <a:solidFill>
                  <a:srgbClr val="002060"/>
                </a:solidFill>
                <a:cs typeface="SKR HEAD1" pitchFamily="2" charset="-78"/>
              </a:rPr>
              <a:t>مقياس هيرمان (الهيمنة الدماغية )</a:t>
            </a:r>
            <a:endParaRPr lang="ar-SA" dirty="0">
              <a:solidFill>
                <a:srgbClr val="002060"/>
              </a:solidFill>
              <a:cs typeface="SKR HEAD1" pitchFamily="2" charset="-78"/>
            </a:endParaRPr>
          </a:p>
        </p:txBody>
      </p:sp>
      <p:sp>
        <p:nvSpPr>
          <p:cNvPr id="4" name="عنوان 1"/>
          <p:cNvSpPr txBox="1">
            <a:spLocks/>
          </p:cNvSpPr>
          <p:nvPr/>
        </p:nvSpPr>
        <p:spPr>
          <a:xfrm>
            <a:off x="467544" y="2204864"/>
            <a:ext cx="7620000" cy="4608512"/>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002060"/>
                </a:solidFill>
                <a:cs typeface="AL-Mohanad" pitchFamily="2" charset="-78"/>
              </a:rPr>
              <a:t>من انت ؟</a:t>
            </a:r>
          </a:p>
          <a:p>
            <a:pPr algn="ctr"/>
            <a:r>
              <a:rPr lang="ar-SA" dirty="0" smtClean="0">
                <a:solidFill>
                  <a:srgbClr val="002060"/>
                </a:solidFill>
                <a:cs typeface="AL-Mohanad" pitchFamily="2" charset="-78"/>
              </a:rPr>
              <a:t>لماذا انت مختلف ؟</a:t>
            </a:r>
          </a:p>
          <a:p>
            <a:pPr algn="ctr"/>
            <a:r>
              <a:rPr lang="ar-SA" dirty="0" smtClean="0">
                <a:solidFill>
                  <a:srgbClr val="002060"/>
                </a:solidFill>
                <a:cs typeface="AL-Mohanad" pitchFamily="2" charset="-78"/>
              </a:rPr>
              <a:t>لماذا تصرفاتك ليست كتصرفاتي؟</a:t>
            </a:r>
          </a:p>
          <a:p>
            <a:pPr algn="ctr"/>
            <a:r>
              <a:rPr lang="ar-SA" dirty="0">
                <a:cs typeface="AL-Gemah-Almajd" pitchFamily="2" charset="-78"/>
              </a:rPr>
              <a:t>هــذا بالطبـع .. لأن بوصلـة تفكـيرك .. تختلـف عـن بوصلـة تفكـيري</a:t>
            </a:r>
            <a:endParaRPr lang="ar-SA" dirty="0">
              <a:solidFill>
                <a:srgbClr val="002060"/>
              </a:solidFill>
              <a:cs typeface="AL-Gemah-Almajd" pitchFamily="2" charset="-78"/>
            </a:endParaRPr>
          </a:p>
        </p:txBody>
      </p:sp>
      <p:graphicFrame>
        <p:nvGraphicFramePr>
          <p:cNvPr id="3" name="كائن 2"/>
          <p:cNvGraphicFramePr>
            <a:graphicFrameLocks/>
          </p:cNvGraphicFramePr>
          <p:nvPr>
            <p:extLst>
              <p:ext uri="{D42A27DB-BD31-4B8C-83A1-F6EECF244321}">
                <p14:modId xmlns:p14="http://schemas.microsoft.com/office/powerpoint/2010/main" xmlns="" val="1200736303"/>
              </p:ext>
            </p:extLst>
          </p:nvPr>
        </p:nvGraphicFramePr>
        <p:xfrm>
          <a:off x="-180528" y="332656"/>
          <a:ext cx="3419872" cy="4176464"/>
        </p:xfrm>
        <a:graphic>
          <a:graphicData uri="http://schemas.openxmlformats.org/presentationml/2006/ole">
            <p:oleObj spid="_x0000_s1026" name="Document" r:id="rId3" imgW="1798472" imgH="2304260" progId="Word.Document.8">
              <p:embed/>
            </p:oleObj>
          </a:graphicData>
        </a:graphic>
      </p:graphicFrame>
    </p:spTree>
    <p:extLst>
      <p:ext uri="{BB962C8B-B14F-4D97-AF65-F5344CB8AC3E}">
        <p14:creationId xmlns:p14="http://schemas.microsoft.com/office/powerpoint/2010/main" xmlns="" val="22680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404664"/>
            <a:ext cx="7776864" cy="5693866"/>
          </a:xfrm>
          <a:prstGeom prst="rect">
            <a:avLst/>
          </a:prstGeom>
        </p:spPr>
        <p:txBody>
          <a:bodyPr wrap="square">
            <a:spAutoFit/>
          </a:bodyPr>
          <a:lstStyle/>
          <a:p>
            <a:r>
              <a:rPr lang="ar-SA" sz="2800" u="sng" dirty="0" smtClean="0">
                <a:solidFill>
                  <a:srgbClr val="002060"/>
                </a:solidFill>
                <a:latin typeface="ae_AlMateen" pitchFamily="18" charset="-78"/>
                <a:cs typeface="ae_AlMateen" pitchFamily="18" charset="-78"/>
              </a:rPr>
              <a:t>تستعمل </a:t>
            </a:r>
            <a:r>
              <a:rPr lang="ar-SA" sz="2800" u="sng" dirty="0">
                <a:solidFill>
                  <a:srgbClr val="002060"/>
                </a:solidFill>
                <a:latin typeface="ae_AlMateen" pitchFamily="18" charset="-78"/>
                <a:cs typeface="ae_AlMateen" pitchFamily="18" charset="-78"/>
              </a:rPr>
              <a:t>تكنولوجيا البوصلة الدماغية لمساعدة الأفراد والمؤسسات على: </a:t>
            </a:r>
            <a:r>
              <a:rPr lang="ar-SA" sz="2800" dirty="0">
                <a:solidFill>
                  <a:srgbClr val="002060"/>
                </a:solidFill>
                <a:latin typeface="ae_AlMateen" pitchFamily="18" charset="-78"/>
                <a:cs typeface="ae_AlMateen" pitchFamily="18" charset="-78"/>
              </a:rPr>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1 تحسين التفاهم والتخاطب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2 تحسين فاعلية عمل الفريق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3 تقوية تعلم المؤسسات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4 حل المشكلات والخلافات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5 زيادة ملائمة العمل لقدرات الشخص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6 استعمال القدرات العقلية بأفضل ما يمكن 7 تحويل الخلافات بين الأفراد إلى قوة إبداعية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8 فهم أنماط الإدارة المختلفة وتأثير ذلك على فهم الآخرين «زملاء العمل، رؤساء العمل، والموظفين»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9 فهم العلاقات بين أفراد الفريق وتطوير الفريق</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10 فهم طبيعة الإبداع ومصادره، وكيفية تطويره».</a:t>
            </a:r>
          </a:p>
        </p:txBody>
      </p:sp>
    </p:spTree>
    <p:extLst>
      <p:ext uri="{BB962C8B-B14F-4D97-AF65-F5344CB8AC3E}">
        <p14:creationId xmlns:p14="http://schemas.microsoft.com/office/powerpoint/2010/main" xmlns="" val="3408987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284984"/>
            <a:ext cx="7620000" cy="1143000"/>
          </a:xfrm>
          <a:solidFill>
            <a:schemeClr val="accent2"/>
          </a:solidFill>
        </p:spPr>
        <p:txBody>
          <a:bodyPr/>
          <a:lstStyle/>
          <a:p>
            <a:pPr algn="ctr"/>
            <a:r>
              <a:rPr lang="ar-SA" dirty="0" smtClean="0">
                <a:solidFill>
                  <a:srgbClr val="FF0000"/>
                </a:solidFill>
                <a:latin typeface="ae_AlMateen" pitchFamily="18" charset="-78"/>
                <a:cs typeface="ae_AlMateen" pitchFamily="18" charset="-78"/>
              </a:rPr>
              <a:t>لماذا ندرس مقياس هيرمان؟ </a:t>
            </a:r>
            <a:endParaRPr lang="ar-SA" dirty="0">
              <a:solidFill>
                <a:srgbClr val="FF0000"/>
              </a:solidFill>
              <a:latin typeface="ae_AlMateen" pitchFamily="18" charset="-78"/>
              <a:cs typeface="ae_AlMateen" pitchFamily="18" charset="-78"/>
            </a:endParaRPr>
          </a:p>
        </p:txBody>
      </p:sp>
      <p:sp>
        <p:nvSpPr>
          <p:cNvPr id="4" name="عنوان 1"/>
          <p:cNvSpPr txBox="1">
            <a:spLocks/>
          </p:cNvSpPr>
          <p:nvPr/>
        </p:nvSpPr>
        <p:spPr>
          <a:xfrm>
            <a:off x="609600" y="427038"/>
            <a:ext cx="7620000" cy="1143000"/>
          </a:xfrm>
          <a:prstGeom prst="rect">
            <a:avLst/>
          </a:prstGeom>
          <a:solidFill>
            <a:schemeClr val="accent2"/>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FF0000"/>
                </a:solidFill>
                <a:latin typeface="ae_AlMateen" pitchFamily="18" charset="-78"/>
                <a:cs typeface="ae_AlMateen" pitchFamily="18" charset="-78"/>
              </a:rPr>
              <a:t>مقياس هيرمان </a:t>
            </a:r>
            <a:endParaRPr lang="ar-SA" dirty="0">
              <a:solidFill>
                <a:srgbClr val="FF0000"/>
              </a:solidFill>
              <a:latin typeface="ae_AlMateen" pitchFamily="18" charset="-78"/>
              <a:cs typeface="ae_AlMateen" pitchFamily="18" charset="-78"/>
            </a:endParaRPr>
          </a:p>
        </p:txBody>
      </p:sp>
      <p:sp>
        <p:nvSpPr>
          <p:cNvPr id="5" name="عنوان 1"/>
          <p:cNvSpPr txBox="1">
            <a:spLocks/>
          </p:cNvSpPr>
          <p:nvPr/>
        </p:nvSpPr>
        <p:spPr>
          <a:xfrm>
            <a:off x="467544" y="4797152"/>
            <a:ext cx="7762056"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latin typeface="ae_AlMateen" pitchFamily="18" charset="-78"/>
                <a:cs typeface="ae_AlMateen" pitchFamily="18" charset="-78"/>
              </a:rPr>
              <a:t>أب –زوج – مدير- داعية – مندوب مبيعات</a:t>
            </a:r>
            <a:endParaRPr lang="ar-SA" dirty="0">
              <a:latin typeface="ae_AlMateen" pitchFamily="18" charset="-78"/>
              <a:cs typeface="ae_AlMateen" pitchFamily="18" charset="-78"/>
            </a:endParaRPr>
          </a:p>
        </p:txBody>
      </p:sp>
      <p:sp>
        <p:nvSpPr>
          <p:cNvPr id="6" name="مربع نص 5"/>
          <p:cNvSpPr txBox="1"/>
          <p:nvPr/>
        </p:nvSpPr>
        <p:spPr>
          <a:xfrm>
            <a:off x="755576" y="1844824"/>
            <a:ext cx="6408712" cy="1569660"/>
          </a:xfrm>
          <a:prstGeom prst="rect">
            <a:avLst/>
          </a:prstGeom>
          <a:noFill/>
        </p:spPr>
        <p:txBody>
          <a:bodyPr wrap="square" rtlCol="1">
            <a:spAutoFit/>
          </a:bodyPr>
          <a:lstStyle/>
          <a:p>
            <a:r>
              <a:rPr lang="ar-SA" sz="3200" dirty="0" smtClean="0">
                <a:solidFill>
                  <a:srgbClr val="7030A0"/>
                </a:solidFill>
                <a:latin typeface="ae_AlMateen" pitchFamily="18" charset="-78"/>
                <a:cs typeface="ae_AlMateen" pitchFamily="18" charset="-78"/>
              </a:rPr>
              <a:t>مقياس هيرمان يعني ان كل منا له بصمة للتفكير ويستخدم هذه البصمة في التفكير واتخاذ القرار وفهم من حوله</a:t>
            </a:r>
            <a:endParaRPr lang="ar-SA" sz="3200" dirty="0">
              <a:solidFill>
                <a:srgbClr val="7030A0"/>
              </a:solidFill>
              <a:latin typeface="ae_AlMateen" pitchFamily="18" charset="-78"/>
              <a:cs typeface="ae_AlMateen" pitchFamily="18" charset="-78"/>
            </a:endParaRPr>
          </a:p>
        </p:txBody>
      </p:sp>
    </p:spTree>
    <p:extLst>
      <p:ext uri="{BB962C8B-B14F-4D97-AF65-F5344CB8AC3E}">
        <p14:creationId xmlns:p14="http://schemas.microsoft.com/office/powerpoint/2010/main" xmlns="" val="3763877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765755763"/>
              </p:ext>
            </p:extLst>
          </p:nvPr>
        </p:nvGraphicFramePr>
        <p:xfrm>
          <a:off x="611560" y="620688"/>
          <a:ext cx="7620000" cy="5699760"/>
        </p:xfrm>
        <a:graphic>
          <a:graphicData uri="http://schemas.openxmlformats.org/drawingml/2006/table">
            <a:tbl>
              <a:tblPr rtl="1" firstRow="1" bandRow="1">
                <a:tableStyleId>{5C22544A-7EE6-4342-B048-85BDC9FD1C3A}</a:tableStyleId>
              </a:tblPr>
              <a:tblGrid>
                <a:gridCol w="3810000"/>
                <a:gridCol w="3810000"/>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solidFill>
                            <a:srgbClr val="0A5629"/>
                          </a:solidFill>
                          <a:latin typeface="ae_AlMateen" pitchFamily="18" charset="-78"/>
                          <a:cs typeface="ae_AlMateen" pitchFamily="18" charset="-78"/>
                        </a:rPr>
                        <a:t>اهمية مقياس هيرمان </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solidFill>
                            <a:srgbClr val="0A5629"/>
                          </a:solidFill>
                          <a:latin typeface="ae_AlMateen" pitchFamily="18" charset="-78"/>
                          <a:cs typeface="ae_AlMateen" pitchFamily="18" charset="-78"/>
                        </a:rPr>
                        <a:t>تطبيقات مقياس هيرمان </a:t>
                      </a:r>
                    </a:p>
                  </a:txBody>
                  <a:tcPr/>
                </a:tc>
              </a:tr>
              <a:tr h="370840">
                <a:tc>
                  <a:txBody>
                    <a:bodyPr/>
                    <a:lstStyle/>
                    <a:p>
                      <a:pPr marL="342900" marR="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b="1" kern="1200" dirty="0" smtClean="0">
                          <a:solidFill>
                            <a:srgbClr val="560A4D"/>
                          </a:solidFill>
                          <a:effectLst/>
                          <a:latin typeface="+mn-lt"/>
                          <a:ea typeface="+mn-ea"/>
                          <a:cs typeface="+mn-cs"/>
                        </a:rPr>
                        <a:t>أكثـر من 60 أطروحة دكتوراه تناولت مقياس هيرمان</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en-US" sz="2400" b="1" kern="1200" dirty="0" smtClean="0">
                          <a:solidFill>
                            <a:srgbClr val="560A4D"/>
                          </a:solidFill>
                          <a:effectLst/>
                          <a:latin typeface="+mn-lt"/>
                          <a:ea typeface="+mn-ea"/>
                          <a:cs typeface="+mn-cs"/>
                        </a:rPr>
                        <a:t> </a:t>
                      </a:r>
                      <a:r>
                        <a:rPr lang="ar-SA" sz="2400" b="1" kern="1200" dirty="0" smtClean="0">
                          <a:solidFill>
                            <a:srgbClr val="560A4D"/>
                          </a:solidFill>
                          <a:effectLst/>
                          <a:latin typeface="+mn-lt"/>
                          <a:ea typeface="+mn-ea"/>
                          <a:cs typeface="+mn-cs"/>
                        </a:rPr>
                        <a:t>أكثر من 100 مقال علمي نشر عن مقياس هيرمان</a:t>
                      </a:r>
                      <a:r>
                        <a:rPr lang="en-US" sz="2400" b="1" kern="1200" dirty="0" smtClean="0">
                          <a:solidFill>
                            <a:srgbClr val="560A4D"/>
                          </a:solidFill>
                          <a:effectLst/>
                          <a:latin typeface="+mn-lt"/>
                          <a:ea typeface="+mn-ea"/>
                          <a:cs typeface="+mn-cs"/>
                        </a:rPr>
                        <a:t>  </a:t>
                      </a:r>
                      <a:r>
                        <a:rPr lang="ar-SA" sz="2400" b="1" kern="1200" dirty="0" smtClean="0">
                          <a:solidFill>
                            <a:srgbClr val="560A4D"/>
                          </a:solidFill>
                          <a:effectLst/>
                          <a:latin typeface="+mn-lt"/>
                          <a:ea typeface="+mn-ea"/>
                          <a:cs typeface="+mn-cs"/>
                        </a:rPr>
                        <a:t>تستعمله كبريات الشركات العالمية: </a:t>
                      </a:r>
                      <a:r>
                        <a:rPr lang="ar-SA" sz="2400" b="1" kern="1200" dirty="0" err="1" smtClean="0">
                          <a:solidFill>
                            <a:srgbClr val="560A4D"/>
                          </a:solidFill>
                          <a:effectLst/>
                          <a:latin typeface="+mn-lt"/>
                          <a:ea typeface="+mn-ea"/>
                          <a:cs typeface="+mn-cs"/>
                        </a:rPr>
                        <a:t>آي</a:t>
                      </a:r>
                      <a:r>
                        <a:rPr lang="ar-SA" sz="2400" b="1" kern="1200" dirty="0" smtClean="0">
                          <a:solidFill>
                            <a:srgbClr val="560A4D"/>
                          </a:solidFill>
                          <a:effectLst/>
                          <a:latin typeface="+mn-lt"/>
                          <a:ea typeface="+mn-ea"/>
                          <a:cs typeface="+mn-cs"/>
                        </a:rPr>
                        <a:t> بي إم - شل - دو </a:t>
                      </a:r>
                      <a:r>
                        <a:rPr lang="ar-SA" sz="2400" b="1" kern="1200" dirty="0" err="1" smtClean="0">
                          <a:solidFill>
                            <a:srgbClr val="560A4D"/>
                          </a:solidFill>
                          <a:effectLst/>
                          <a:latin typeface="+mn-lt"/>
                          <a:ea typeface="+mn-ea"/>
                          <a:cs typeface="+mn-cs"/>
                        </a:rPr>
                        <a:t>بونت</a:t>
                      </a:r>
                      <a:r>
                        <a:rPr lang="ar-SA" sz="2400" b="1" kern="1200" dirty="0" smtClean="0">
                          <a:solidFill>
                            <a:srgbClr val="560A4D"/>
                          </a:solidFill>
                          <a:effectLst/>
                          <a:latin typeface="+mn-lt"/>
                          <a:ea typeface="+mn-ea"/>
                          <a:cs typeface="+mn-cs"/>
                        </a:rPr>
                        <a:t> - كوكاكولا - موبايل </a:t>
                      </a:r>
                      <a:r>
                        <a:rPr lang="ar-SA" sz="2400" b="1" kern="1200" dirty="0" err="1" smtClean="0">
                          <a:solidFill>
                            <a:srgbClr val="560A4D"/>
                          </a:solidFill>
                          <a:effectLst/>
                          <a:latin typeface="+mn-lt"/>
                          <a:ea typeface="+mn-ea"/>
                          <a:cs typeface="+mn-cs"/>
                        </a:rPr>
                        <a:t>أويل</a:t>
                      </a:r>
                      <a:r>
                        <a:rPr lang="ar-SA" sz="2400" b="1" kern="1200" dirty="0" smtClean="0">
                          <a:solidFill>
                            <a:srgbClr val="560A4D"/>
                          </a:solidFill>
                          <a:effectLst/>
                          <a:latin typeface="+mn-lt"/>
                          <a:ea typeface="+mn-ea"/>
                          <a:cs typeface="+mn-cs"/>
                        </a:rPr>
                        <a:t> - زيروكس - أي تي أند تي - سيب </a:t>
                      </a:r>
                      <a:r>
                        <a:rPr lang="ar-SA" sz="2400" b="1" kern="1200" dirty="0" err="1" smtClean="0">
                          <a:solidFill>
                            <a:srgbClr val="560A4D"/>
                          </a:solidFill>
                          <a:effectLst/>
                          <a:latin typeface="+mn-lt"/>
                          <a:ea typeface="+mn-ea"/>
                          <a:cs typeface="+mn-cs"/>
                        </a:rPr>
                        <a:t>غيغي</a:t>
                      </a:r>
                      <a:r>
                        <a:rPr lang="ar-SA" sz="2400" b="1" kern="1200" dirty="0" smtClean="0">
                          <a:solidFill>
                            <a:srgbClr val="560A4D"/>
                          </a:solidFill>
                          <a:effectLst/>
                          <a:latin typeface="+mn-lt"/>
                          <a:ea typeface="+mn-ea"/>
                          <a:cs typeface="+mn-cs"/>
                        </a:rPr>
                        <a:t> - انتيل - </a:t>
                      </a:r>
                      <a:r>
                        <a:rPr lang="ar-SA" sz="2400" b="1" kern="1200" dirty="0" err="1" smtClean="0">
                          <a:solidFill>
                            <a:srgbClr val="560A4D"/>
                          </a:solidFill>
                          <a:effectLst/>
                          <a:latin typeface="+mn-lt"/>
                          <a:ea typeface="+mn-ea"/>
                          <a:cs typeface="+mn-cs"/>
                        </a:rPr>
                        <a:t>موترولا</a:t>
                      </a:r>
                      <a:r>
                        <a:rPr lang="ar-SA" sz="2400" b="1" kern="1200" dirty="0" smtClean="0">
                          <a:solidFill>
                            <a:srgbClr val="560A4D"/>
                          </a:solidFill>
                          <a:effectLst/>
                          <a:latin typeface="+mn-lt"/>
                          <a:ea typeface="+mn-ea"/>
                          <a:cs typeface="+mn-cs"/>
                        </a:rPr>
                        <a:t> - الجيش الأمريكي - جامعة تكساس - جامعة جورجيا</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يُستخدم في الولايات المتحدة - بريطانيا - ألمانيا - فرنسا - تركيا - المكسيك - الأرجنتين - أستراليا</a:t>
                      </a:r>
                      <a:r>
                        <a:rPr lang="en-US" sz="2400" b="1" kern="1200" dirty="0" smtClean="0">
                          <a:solidFill>
                            <a:srgbClr val="560A4D"/>
                          </a:solidFill>
                          <a:effectLst/>
                          <a:latin typeface="+mn-lt"/>
                          <a:ea typeface="+mn-ea"/>
                          <a:cs typeface="+mn-cs"/>
                        </a:rPr>
                        <a:t> </a:t>
                      </a:r>
                      <a:endParaRPr lang="ar-SA" sz="2400" b="1" kern="1200" dirty="0">
                        <a:solidFill>
                          <a:srgbClr val="560A4D"/>
                        </a:solidFill>
                        <a:effectLst/>
                        <a:latin typeface="+mn-lt"/>
                        <a:ea typeface="+mn-ea"/>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rgbClr val="560A4D"/>
                          </a:solidFill>
                          <a:effectLst/>
                          <a:latin typeface="+mn-lt"/>
                          <a:ea typeface="+mn-ea"/>
                          <a:cs typeface="+mn-cs"/>
                        </a:rPr>
                        <a:t>تخطيط الاستراتيجي</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تطـوير الشخصيـة</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فهـم الــذات</a:t>
                      </a:r>
                      <a:r>
                        <a:rPr lang="en-US" sz="2400" b="1" kern="1200" dirty="0" smtClean="0">
                          <a:solidFill>
                            <a:srgbClr val="560A4D"/>
                          </a:solidFill>
                          <a:effectLst/>
                          <a:latin typeface="+mn-lt"/>
                          <a:ea typeface="+mn-ea"/>
                          <a:cs typeface="+mn-cs"/>
                        </a:rPr>
                        <a:t> </a:t>
                      </a:r>
                      <a:r>
                        <a:rPr lang="en-US" sz="2400" b="1" kern="1200" baseline="0" dirty="0" smtClean="0">
                          <a:solidFill>
                            <a:srgbClr val="560A4D"/>
                          </a:solidFill>
                          <a:effectLst/>
                          <a:latin typeface="+mn-lt"/>
                          <a:ea typeface="+mn-ea"/>
                          <a:cs typeface="+mn-cs"/>
                        </a:rPr>
                        <a:t> - </a:t>
                      </a:r>
                      <a:r>
                        <a:rPr lang="ar-SA" sz="2400" b="1" kern="1200" dirty="0" smtClean="0">
                          <a:solidFill>
                            <a:srgbClr val="560A4D"/>
                          </a:solidFill>
                          <a:effectLst/>
                          <a:latin typeface="+mn-lt"/>
                          <a:ea typeface="+mn-ea"/>
                          <a:cs typeface="+mn-cs"/>
                        </a:rPr>
                        <a:t>التوظيـــف</a:t>
                      </a:r>
                      <a:r>
                        <a:rPr lang="en-US" sz="2400" b="1" kern="1200" dirty="0" smtClean="0">
                          <a:solidFill>
                            <a:srgbClr val="560A4D"/>
                          </a:solidFill>
                          <a:effectLst/>
                          <a:latin typeface="+mn-lt"/>
                          <a:ea typeface="+mn-ea"/>
                          <a:cs typeface="+mn-cs"/>
                        </a:rPr>
                        <a:t> </a:t>
                      </a:r>
                    </a:p>
                    <a:p>
                      <a:pPr marL="0" marR="0" indent="0" algn="ct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rgbClr val="560A4D"/>
                          </a:solidFill>
                          <a:effectLst/>
                          <a:latin typeface="+mn-lt"/>
                          <a:ea typeface="+mn-ea"/>
                          <a:cs typeface="+mn-cs"/>
                        </a:rPr>
                        <a:t>التعليـــم</a:t>
                      </a:r>
                      <a:r>
                        <a:rPr lang="en-US" sz="2400" b="1" kern="1200" dirty="0" smtClean="0">
                          <a:solidFill>
                            <a:srgbClr val="560A4D"/>
                          </a:solidFill>
                          <a:effectLst/>
                          <a:latin typeface="+mn-lt"/>
                          <a:ea typeface="+mn-ea"/>
                          <a:cs typeface="+mn-cs"/>
                        </a:rPr>
                        <a:t> </a:t>
                      </a:r>
                      <a:r>
                        <a:rPr lang="en-US" sz="2400" b="1" kern="1200" baseline="0" dirty="0" smtClean="0">
                          <a:solidFill>
                            <a:srgbClr val="560A4D"/>
                          </a:solidFill>
                          <a:effectLst/>
                          <a:latin typeface="+mn-lt"/>
                          <a:ea typeface="+mn-ea"/>
                          <a:cs typeface="+mn-cs"/>
                        </a:rPr>
                        <a:t> - </a:t>
                      </a:r>
                      <a:r>
                        <a:rPr lang="ar-SA" sz="2400" b="1" kern="1200" dirty="0" smtClean="0">
                          <a:solidFill>
                            <a:srgbClr val="560A4D"/>
                          </a:solidFill>
                          <a:effectLst/>
                          <a:latin typeface="+mn-lt"/>
                          <a:ea typeface="+mn-ea"/>
                          <a:cs typeface="+mn-cs"/>
                        </a:rPr>
                        <a:t>الإشــراف</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التـدريــب</a:t>
                      </a:r>
                      <a:r>
                        <a:rPr lang="en-US" sz="2400" b="1" kern="1200" dirty="0" smtClean="0">
                          <a:solidFill>
                            <a:srgbClr val="560A4D"/>
                          </a:solidFill>
                          <a:effectLst/>
                          <a:latin typeface="+mn-lt"/>
                          <a:ea typeface="+mn-ea"/>
                          <a:cs typeface="+mn-cs"/>
                        </a:rPr>
                        <a:t> </a:t>
                      </a:r>
                      <a:r>
                        <a:rPr lang="en-US" sz="2400" b="1" kern="1200" baseline="0" dirty="0" smtClean="0">
                          <a:solidFill>
                            <a:srgbClr val="560A4D"/>
                          </a:solidFill>
                          <a:effectLst/>
                          <a:latin typeface="+mn-lt"/>
                          <a:ea typeface="+mn-ea"/>
                          <a:cs typeface="+mn-cs"/>
                        </a:rPr>
                        <a:t> - </a:t>
                      </a:r>
                      <a:r>
                        <a:rPr lang="ar-SA" sz="2400" b="1" kern="1200" dirty="0" smtClean="0">
                          <a:solidFill>
                            <a:srgbClr val="560A4D"/>
                          </a:solidFill>
                          <a:effectLst/>
                          <a:latin typeface="+mn-lt"/>
                          <a:ea typeface="+mn-ea"/>
                          <a:cs typeface="+mn-cs"/>
                        </a:rPr>
                        <a:t>إدارة التغيـير</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عمـل الفـريـق</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الإدارات العليـا</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الاتصال والإعـلام</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الإبـداع والابتكار</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تطـويـر المـؤسسـات</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البيـع والشـراء</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تطـويـر هيـاكـل المـؤسسـات</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الشـؤون الاجتماعية والأسـريـة</a:t>
                      </a:r>
                      <a:r>
                        <a:rPr lang="en-US" sz="2400" b="1" kern="1200" dirty="0" smtClean="0">
                          <a:solidFill>
                            <a:srgbClr val="560A4D"/>
                          </a:solidFill>
                          <a:effectLst/>
                          <a:latin typeface="+mn-lt"/>
                          <a:ea typeface="+mn-ea"/>
                          <a:cs typeface="+mn-cs"/>
                        </a:rPr>
                        <a:t> </a:t>
                      </a:r>
                      <a:endParaRPr lang="ar-SA" sz="2400" dirty="0" smtClean="0">
                        <a:solidFill>
                          <a:srgbClr val="560A4D"/>
                        </a:solidFill>
                      </a:endParaRPr>
                    </a:p>
                    <a:p>
                      <a:pPr rtl="1"/>
                      <a:endParaRPr lang="ar-SA" dirty="0">
                        <a:solidFill>
                          <a:srgbClr val="560A4D"/>
                        </a:solidFill>
                      </a:endParaRPr>
                    </a:p>
                  </a:txBody>
                  <a:tcPr/>
                </a:tc>
              </a:tr>
            </a:tbl>
          </a:graphicData>
        </a:graphic>
      </p:graphicFrame>
    </p:spTree>
    <p:extLst>
      <p:ext uri="{BB962C8B-B14F-4D97-AF65-F5344CB8AC3E}">
        <p14:creationId xmlns:p14="http://schemas.microsoft.com/office/powerpoint/2010/main" xmlns="" val="1348218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كائن 3"/>
          <p:cNvGraphicFramePr>
            <a:graphicFrameLocks/>
          </p:cNvGraphicFramePr>
          <p:nvPr>
            <p:extLst>
              <p:ext uri="{D42A27DB-BD31-4B8C-83A1-F6EECF244321}">
                <p14:modId xmlns:p14="http://schemas.microsoft.com/office/powerpoint/2010/main" xmlns="" val="1707604004"/>
              </p:ext>
            </p:extLst>
          </p:nvPr>
        </p:nvGraphicFramePr>
        <p:xfrm>
          <a:off x="755576" y="549399"/>
          <a:ext cx="7057231" cy="5471889"/>
        </p:xfrm>
        <a:graphic>
          <a:graphicData uri="http://schemas.openxmlformats.org/presentationml/2006/ole">
            <p:oleObj spid="_x0000_s2050" name="Document" r:id="rId3" imgW="1798472" imgH="2304260" progId="Word.Document.8">
              <p:embed/>
            </p:oleObj>
          </a:graphicData>
        </a:graphic>
      </p:graphicFrame>
    </p:spTree>
    <p:extLst>
      <p:ext uri="{BB962C8B-B14F-4D97-AF65-F5344CB8AC3E}">
        <p14:creationId xmlns:p14="http://schemas.microsoft.com/office/powerpoint/2010/main" xmlns="" val="17607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40"/>
          <p:cNvGrpSpPr>
            <a:grpSpLocks/>
          </p:cNvGrpSpPr>
          <p:nvPr/>
        </p:nvGrpSpPr>
        <p:grpSpPr bwMode="auto">
          <a:xfrm>
            <a:off x="285750" y="1216025"/>
            <a:ext cx="8501063" cy="4784725"/>
            <a:chOff x="285720" y="1014394"/>
            <a:chExt cx="8501122" cy="4784202"/>
          </a:xfrm>
        </p:grpSpPr>
        <p:sp>
          <p:nvSpPr>
            <p:cNvPr id="5" name="Rectangle 19"/>
            <p:cNvSpPr>
              <a:spLocks noChangeArrowheads="1"/>
            </p:cNvSpPr>
            <p:nvPr/>
          </p:nvSpPr>
          <p:spPr bwMode="auto">
            <a:xfrm>
              <a:off x="5056218" y="1068587"/>
              <a:ext cx="3444872" cy="831639"/>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a:latin typeface="Times New Roman" pitchFamily="18" charset="0"/>
                  <a:cs typeface="Simplified Arabic" pitchFamily="18" charset="-78"/>
                </a:rPr>
                <a:t>تخيّل وإبداع وابتكار, تفكير استراتيجي شمولي</a:t>
              </a:r>
              <a:endParaRPr lang="en-GB" sz="2400" b="1">
                <a:latin typeface="Times New Roman" pitchFamily="18" charset="0"/>
                <a:cs typeface="Simplified Arabic" pitchFamily="18" charset="-78"/>
              </a:endParaRPr>
            </a:p>
          </p:txBody>
        </p:sp>
        <p:grpSp>
          <p:nvGrpSpPr>
            <p:cNvPr id="3" name="مجموعة 33"/>
            <p:cNvGrpSpPr>
              <a:grpSpLocks/>
            </p:cNvGrpSpPr>
            <p:nvPr/>
          </p:nvGrpSpPr>
          <p:grpSpPr bwMode="auto">
            <a:xfrm>
              <a:off x="3000364" y="1857364"/>
              <a:ext cx="3143272" cy="3071834"/>
              <a:chOff x="4786314" y="1714488"/>
              <a:chExt cx="3143272" cy="3071834"/>
            </a:xfrm>
          </p:grpSpPr>
          <p:sp>
            <p:nvSpPr>
              <p:cNvPr id="10" name="Oval 14"/>
              <p:cNvSpPr>
                <a:spLocks noChangeArrowheads="1"/>
              </p:cNvSpPr>
              <p:nvPr/>
            </p:nvSpPr>
            <p:spPr bwMode="auto">
              <a:xfrm>
                <a:off x="7215206" y="4068771"/>
                <a:ext cx="646113" cy="646113"/>
              </a:xfrm>
              <a:prstGeom prst="ellipse">
                <a:avLst/>
              </a:prstGeom>
              <a:solidFill>
                <a:srgbClr val="FF3300"/>
              </a:solidFill>
              <a:ln w="12700">
                <a:solidFill>
                  <a:schemeClr val="tx1"/>
                </a:solidFill>
                <a:round/>
                <a:headEnd/>
                <a:tailEnd/>
              </a:ln>
            </p:spPr>
            <p:txBody>
              <a:bodyPr wrap="none" lIns="92075" tIns="46038" rIns="92075" bIns="46038" anchor="ctr"/>
              <a:lstStyle/>
              <a:p>
                <a:pPr algn="ctr" defTabSz="762000"/>
                <a:r>
                  <a:rPr lang="en-GB" sz="2800" dirty="0" smtClean="0">
                    <a:solidFill>
                      <a:schemeClr val="bg1"/>
                    </a:solidFill>
                    <a:ea typeface="Times New Roman (Arabic)"/>
                    <a:cs typeface="Times New Roman (Arabic)"/>
                  </a:rPr>
                  <a:t>S</a:t>
                </a:r>
                <a:endParaRPr lang="en-GB" sz="2800" dirty="0">
                  <a:solidFill>
                    <a:schemeClr val="bg1"/>
                  </a:solidFill>
                  <a:ea typeface="Times New Roman (Arabic)"/>
                  <a:cs typeface="Times New Roman (Arabic)"/>
                </a:endParaRPr>
              </a:p>
            </p:txBody>
          </p:sp>
          <p:grpSp>
            <p:nvGrpSpPr>
              <p:cNvPr id="4" name="مجموعة 32"/>
              <p:cNvGrpSpPr>
                <a:grpSpLocks/>
              </p:cNvGrpSpPr>
              <p:nvPr/>
            </p:nvGrpSpPr>
            <p:grpSpPr bwMode="auto">
              <a:xfrm>
                <a:off x="4786314" y="1714488"/>
                <a:ext cx="3143272" cy="3071834"/>
                <a:chOff x="4786314" y="1714488"/>
                <a:chExt cx="3143272" cy="3071834"/>
              </a:xfrm>
            </p:grpSpPr>
            <p:grpSp>
              <p:nvGrpSpPr>
                <p:cNvPr id="6" name="مجموعة 40"/>
                <p:cNvGrpSpPr>
                  <a:grpSpLocks/>
                </p:cNvGrpSpPr>
                <p:nvPr/>
              </p:nvGrpSpPr>
              <p:grpSpPr bwMode="auto">
                <a:xfrm>
                  <a:off x="4914904" y="1885938"/>
                  <a:ext cx="2814658" cy="2643206"/>
                  <a:chOff x="6848502" y="4876822"/>
                  <a:chExt cx="1581150" cy="1579563"/>
                </a:xfrm>
              </p:grpSpPr>
              <p:sp>
                <p:nvSpPr>
                  <p:cNvPr id="19" name="Arc 14"/>
                  <p:cNvSpPr>
                    <a:spLocks/>
                  </p:cNvSpPr>
                  <p:nvPr/>
                </p:nvSpPr>
                <p:spPr bwMode="auto">
                  <a:xfrm rot="10800000">
                    <a:off x="7677177" y="5703910"/>
                    <a:ext cx="752475" cy="752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4"/>
                        </a:moveTo>
                        <a:cubicBezTo>
                          <a:pt x="25" y="9660"/>
                          <a:pt x="9660" y="25"/>
                          <a:pt x="21554" y="0"/>
                        </a:cubicBezTo>
                      </a:path>
                      <a:path w="21600" h="21600" stroke="0" extrusionOk="0">
                        <a:moveTo>
                          <a:pt x="0" y="21554"/>
                        </a:moveTo>
                        <a:cubicBezTo>
                          <a:pt x="25" y="9660"/>
                          <a:pt x="9660" y="25"/>
                          <a:pt x="21554" y="0"/>
                        </a:cubicBezTo>
                        <a:lnTo>
                          <a:pt x="21600" y="21600"/>
                        </a:lnTo>
                        <a:lnTo>
                          <a:pt x="0" y="21554"/>
                        </a:lnTo>
                        <a:close/>
                      </a:path>
                    </a:pathLst>
                  </a:custGeom>
                  <a:solidFill>
                    <a:srgbClr val="FF3300"/>
                  </a:solidFill>
                  <a:ln w="12700" cap="rnd">
                    <a:solidFill>
                      <a:schemeClr val="tx1"/>
                    </a:solidFill>
                    <a:round/>
                    <a:headEnd/>
                    <a:tailEnd/>
                  </a:ln>
                </p:spPr>
                <p:txBody>
                  <a:bodyPr/>
                  <a:lstStyle/>
                  <a:p>
                    <a:endParaRPr lang="ar-SA"/>
                  </a:p>
                </p:txBody>
              </p:sp>
              <p:sp>
                <p:nvSpPr>
                  <p:cNvPr id="20" name="Arc 11"/>
                  <p:cNvSpPr>
                    <a:spLocks/>
                  </p:cNvSpPr>
                  <p:nvPr/>
                </p:nvSpPr>
                <p:spPr bwMode="auto">
                  <a:xfrm>
                    <a:off x="7670827" y="4876822"/>
                    <a:ext cx="754063" cy="752475"/>
                  </a:xfrm>
                  <a:custGeom>
                    <a:avLst/>
                    <a:gdLst>
                      <a:gd name="T0" fmla="*/ 0 w 21646"/>
                      <a:gd name="T1" fmla="*/ 0 h 21600"/>
                      <a:gd name="T2" fmla="*/ 0 w 21646"/>
                      <a:gd name="T3" fmla="*/ 0 h 21600"/>
                      <a:gd name="T4" fmla="*/ 0 w 21646"/>
                      <a:gd name="T5" fmla="*/ 0 h 21600"/>
                      <a:gd name="T6" fmla="*/ 0 60000 65536"/>
                      <a:gd name="T7" fmla="*/ 0 60000 65536"/>
                      <a:gd name="T8" fmla="*/ 0 60000 65536"/>
                      <a:gd name="T9" fmla="*/ 0 w 21646"/>
                      <a:gd name="T10" fmla="*/ 0 h 21600"/>
                      <a:gd name="T11" fmla="*/ 21646 w 21646"/>
                      <a:gd name="T12" fmla="*/ 21600 h 21600"/>
                    </a:gdLst>
                    <a:ahLst/>
                    <a:cxnLst>
                      <a:cxn ang="T6">
                        <a:pos x="T0" y="T1"/>
                      </a:cxn>
                      <a:cxn ang="T7">
                        <a:pos x="T2" y="T3"/>
                      </a:cxn>
                      <a:cxn ang="T8">
                        <a:pos x="T4" y="T5"/>
                      </a:cxn>
                    </a:cxnLst>
                    <a:rect l="T9" t="T10" r="T11" b="T12"/>
                    <a:pathLst>
                      <a:path w="21646" h="21600" fill="none" extrusionOk="0">
                        <a:moveTo>
                          <a:pt x="0" y="0"/>
                        </a:moveTo>
                        <a:cubicBezTo>
                          <a:pt x="15" y="0"/>
                          <a:pt x="30" y="-1"/>
                          <a:pt x="46" y="0"/>
                        </a:cubicBezTo>
                        <a:cubicBezTo>
                          <a:pt x="11975" y="0"/>
                          <a:pt x="21646" y="9670"/>
                          <a:pt x="21646" y="21600"/>
                        </a:cubicBezTo>
                      </a:path>
                      <a:path w="21646" h="21600" stroke="0" extrusionOk="0">
                        <a:moveTo>
                          <a:pt x="0" y="0"/>
                        </a:moveTo>
                        <a:cubicBezTo>
                          <a:pt x="15" y="0"/>
                          <a:pt x="30" y="-1"/>
                          <a:pt x="46" y="0"/>
                        </a:cubicBezTo>
                        <a:cubicBezTo>
                          <a:pt x="11975" y="0"/>
                          <a:pt x="21646" y="9670"/>
                          <a:pt x="21646" y="21600"/>
                        </a:cubicBezTo>
                        <a:lnTo>
                          <a:pt x="46" y="21600"/>
                        </a:lnTo>
                        <a:lnTo>
                          <a:pt x="0" y="0"/>
                        </a:lnTo>
                        <a:close/>
                      </a:path>
                    </a:pathLst>
                  </a:custGeom>
                  <a:solidFill>
                    <a:srgbClr val="FFFF00"/>
                  </a:solidFill>
                  <a:ln w="12700" cap="rnd">
                    <a:solidFill>
                      <a:schemeClr val="tx1"/>
                    </a:solidFill>
                    <a:round/>
                    <a:headEnd/>
                    <a:tailEnd/>
                  </a:ln>
                </p:spPr>
                <p:txBody>
                  <a:bodyPr/>
                  <a:lstStyle/>
                  <a:p>
                    <a:endParaRPr lang="ar-SA"/>
                  </a:p>
                </p:txBody>
              </p:sp>
              <p:sp>
                <p:nvSpPr>
                  <p:cNvPr id="21" name="Arc 12"/>
                  <p:cNvSpPr>
                    <a:spLocks/>
                  </p:cNvSpPr>
                  <p:nvPr/>
                </p:nvSpPr>
                <p:spPr bwMode="auto">
                  <a:xfrm>
                    <a:off x="6851677" y="4879997"/>
                    <a:ext cx="752475" cy="752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4"/>
                        </a:moveTo>
                        <a:cubicBezTo>
                          <a:pt x="25" y="9660"/>
                          <a:pt x="9660" y="25"/>
                          <a:pt x="21554" y="0"/>
                        </a:cubicBezTo>
                      </a:path>
                      <a:path w="21600" h="21600" stroke="0" extrusionOk="0">
                        <a:moveTo>
                          <a:pt x="0" y="21554"/>
                        </a:moveTo>
                        <a:cubicBezTo>
                          <a:pt x="25" y="9660"/>
                          <a:pt x="9660" y="25"/>
                          <a:pt x="21554" y="0"/>
                        </a:cubicBezTo>
                        <a:lnTo>
                          <a:pt x="21600" y="21600"/>
                        </a:lnTo>
                        <a:lnTo>
                          <a:pt x="0" y="21554"/>
                        </a:lnTo>
                        <a:close/>
                      </a:path>
                    </a:pathLst>
                  </a:custGeom>
                  <a:solidFill>
                    <a:srgbClr val="0066FF"/>
                  </a:solidFill>
                  <a:ln w="12700" cap="rnd">
                    <a:solidFill>
                      <a:schemeClr val="tx1"/>
                    </a:solidFill>
                    <a:round/>
                    <a:headEnd/>
                    <a:tailEnd/>
                  </a:ln>
                </p:spPr>
                <p:txBody>
                  <a:bodyPr/>
                  <a:lstStyle/>
                  <a:p>
                    <a:endParaRPr lang="ar-SA"/>
                  </a:p>
                </p:txBody>
              </p:sp>
              <p:sp>
                <p:nvSpPr>
                  <p:cNvPr id="22" name="Arc 13"/>
                  <p:cNvSpPr>
                    <a:spLocks/>
                  </p:cNvSpPr>
                  <p:nvPr/>
                </p:nvSpPr>
                <p:spPr bwMode="auto">
                  <a:xfrm rot="10800000">
                    <a:off x="6848502" y="5703910"/>
                    <a:ext cx="752475" cy="752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9900"/>
                  </a:solidFill>
                  <a:ln w="12700" cap="rnd">
                    <a:solidFill>
                      <a:schemeClr val="tx1"/>
                    </a:solidFill>
                    <a:round/>
                    <a:headEnd/>
                    <a:tailEnd/>
                  </a:ln>
                </p:spPr>
                <p:txBody>
                  <a:bodyPr/>
                  <a:lstStyle/>
                  <a:p>
                    <a:endParaRPr lang="ar-SA"/>
                  </a:p>
                </p:txBody>
              </p:sp>
            </p:grpSp>
            <p:sp>
              <p:nvSpPr>
                <p:cNvPr id="13" name="Rectangle 10"/>
                <p:cNvSpPr>
                  <a:spLocks noChangeArrowheads="1"/>
                </p:cNvSpPr>
                <p:nvPr/>
              </p:nvSpPr>
              <p:spPr bwMode="auto">
                <a:xfrm>
                  <a:off x="5143504" y="2071679"/>
                  <a:ext cx="2379681" cy="229871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ar-SA"/>
                </a:p>
              </p:txBody>
            </p:sp>
            <p:sp>
              <p:nvSpPr>
                <p:cNvPr id="14" name="Line 11"/>
                <p:cNvSpPr>
                  <a:spLocks noChangeShapeType="1"/>
                </p:cNvSpPr>
                <p:nvPr/>
              </p:nvSpPr>
              <p:spPr bwMode="auto">
                <a:xfrm flipV="1">
                  <a:off x="5297510" y="2144713"/>
                  <a:ext cx="2238375" cy="22383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ar-SA"/>
                </a:p>
              </p:txBody>
            </p:sp>
            <p:sp>
              <p:nvSpPr>
                <p:cNvPr id="15" name="Line 12"/>
                <p:cNvSpPr>
                  <a:spLocks noChangeShapeType="1"/>
                </p:cNvSpPr>
                <p:nvPr/>
              </p:nvSpPr>
              <p:spPr bwMode="auto">
                <a:xfrm>
                  <a:off x="5297510" y="2144713"/>
                  <a:ext cx="2238375" cy="22383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ar-SA"/>
                </a:p>
              </p:txBody>
            </p:sp>
            <p:sp>
              <p:nvSpPr>
                <p:cNvPr id="16" name="Oval 13"/>
                <p:cNvSpPr>
                  <a:spLocks noChangeArrowheads="1"/>
                </p:cNvSpPr>
                <p:nvPr/>
              </p:nvSpPr>
              <p:spPr bwMode="auto">
                <a:xfrm>
                  <a:off x="4786314" y="1714488"/>
                  <a:ext cx="646113" cy="646113"/>
                </a:xfrm>
                <a:prstGeom prst="ellipse">
                  <a:avLst/>
                </a:prstGeom>
                <a:solidFill>
                  <a:srgbClr val="0066FF"/>
                </a:solidFill>
                <a:ln w="12700">
                  <a:solidFill>
                    <a:schemeClr val="tx1"/>
                  </a:solidFill>
                  <a:round/>
                  <a:headEnd/>
                  <a:tailEnd/>
                </a:ln>
              </p:spPr>
              <p:txBody>
                <a:bodyPr wrap="none" lIns="92075" tIns="46038" rIns="92075" bIns="46038" anchor="ctr"/>
                <a:lstStyle/>
                <a:p>
                  <a:pPr algn="ctr" defTabSz="762000"/>
                  <a:r>
                    <a:rPr lang="en-US" sz="2800" dirty="0" smtClean="0">
                      <a:solidFill>
                        <a:schemeClr val="bg1"/>
                      </a:solidFill>
                      <a:ea typeface="Times New Roman (Arabic)"/>
                      <a:cs typeface="Times New Roman (Arabic)"/>
                    </a:rPr>
                    <a:t>N</a:t>
                  </a:r>
                  <a:endParaRPr lang="en-GB" sz="2800" dirty="0">
                    <a:solidFill>
                      <a:schemeClr val="bg1"/>
                    </a:solidFill>
                    <a:ea typeface="Times New Roman (Arabic)"/>
                    <a:cs typeface="Times New Roman (Arabic)"/>
                  </a:endParaRPr>
                </a:p>
              </p:txBody>
            </p:sp>
            <p:sp>
              <p:nvSpPr>
                <p:cNvPr id="17" name="Oval 15"/>
                <p:cNvSpPr>
                  <a:spLocks noChangeArrowheads="1"/>
                </p:cNvSpPr>
                <p:nvPr/>
              </p:nvSpPr>
              <p:spPr bwMode="auto">
                <a:xfrm>
                  <a:off x="4854581" y="4140209"/>
                  <a:ext cx="646113" cy="646113"/>
                </a:xfrm>
                <a:prstGeom prst="ellipse">
                  <a:avLst/>
                </a:prstGeom>
                <a:solidFill>
                  <a:srgbClr val="009900"/>
                </a:solidFill>
                <a:ln w="12700">
                  <a:solidFill>
                    <a:schemeClr val="tx1"/>
                  </a:solidFill>
                  <a:round/>
                  <a:headEnd/>
                  <a:tailEnd/>
                </a:ln>
              </p:spPr>
              <p:txBody>
                <a:bodyPr wrap="none" lIns="92075" tIns="46038" rIns="92075" bIns="46038" anchor="ctr"/>
                <a:lstStyle/>
                <a:p>
                  <a:pPr algn="ctr" defTabSz="762000"/>
                  <a:r>
                    <a:rPr lang="en-GB" sz="2800" dirty="0" smtClean="0">
                      <a:solidFill>
                        <a:schemeClr val="bg1"/>
                      </a:solidFill>
                      <a:ea typeface="Times New Roman (Arabic)"/>
                      <a:cs typeface="Times New Roman (Arabic)"/>
                    </a:rPr>
                    <a:t>W</a:t>
                  </a:r>
                  <a:endParaRPr lang="en-GB" sz="2800" dirty="0">
                    <a:solidFill>
                      <a:schemeClr val="bg1"/>
                    </a:solidFill>
                    <a:ea typeface="Times New Roman (Arabic)"/>
                    <a:cs typeface="Times New Roman (Arabic)"/>
                  </a:endParaRPr>
                </a:p>
              </p:txBody>
            </p:sp>
            <p:sp>
              <p:nvSpPr>
                <p:cNvPr id="18" name="Oval 16"/>
                <p:cNvSpPr>
                  <a:spLocks noChangeArrowheads="1"/>
                </p:cNvSpPr>
                <p:nvPr/>
              </p:nvSpPr>
              <p:spPr bwMode="auto">
                <a:xfrm>
                  <a:off x="7283473" y="1785926"/>
                  <a:ext cx="646113" cy="646113"/>
                </a:xfrm>
                <a:prstGeom prst="ellipse">
                  <a:avLst/>
                </a:prstGeom>
                <a:solidFill>
                  <a:srgbClr val="FFFF00"/>
                </a:solidFill>
                <a:ln w="12700">
                  <a:solidFill>
                    <a:schemeClr val="tx1"/>
                  </a:solidFill>
                  <a:round/>
                  <a:headEnd/>
                  <a:tailEnd/>
                </a:ln>
              </p:spPr>
              <p:txBody>
                <a:bodyPr wrap="none" lIns="92075" tIns="46038" rIns="92075" bIns="46038" anchor="ctr"/>
                <a:lstStyle/>
                <a:p>
                  <a:pPr algn="ctr" defTabSz="762000"/>
                  <a:r>
                    <a:rPr lang="en-GB" sz="2800" dirty="0" smtClean="0">
                      <a:ea typeface="Times New Roman (Arabic)"/>
                      <a:cs typeface="Times New Roman (Arabic)"/>
                    </a:rPr>
                    <a:t>E</a:t>
                  </a:r>
                  <a:endParaRPr lang="en-GB" sz="2800" dirty="0">
                    <a:ea typeface="Times New Roman (Arabic)"/>
                    <a:cs typeface="Times New Roman (Arabic)"/>
                  </a:endParaRPr>
                </a:p>
              </p:txBody>
            </p:sp>
          </p:grpSp>
        </p:grpSp>
        <p:sp>
          <p:nvSpPr>
            <p:cNvPr id="7" name="Rectangle 19"/>
            <p:cNvSpPr>
              <a:spLocks noChangeArrowheads="1"/>
            </p:cNvSpPr>
            <p:nvPr/>
          </p:nvSpPr>
          <p:spPr bwMode="auto">
            <a:xfrm>
              <a:off x="5341970" y="4895519"/>
              <a:ext cx="3444872" cy="831639"/>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a:latin typeface="Times New Roman" pitchFamily="18" charset="0"/>
                  <a:cs typeface="Simplified Arabic" pitchFamily="18" charset="-78"/>
                </a:rPr>
                <a:t>مشاعر وعواطف ومعاني إنسانية وعلاقات بالآخرين</a:t>
              </a:r>
              <a:endParaRPr lang="en-GB" sz="2400" b="1">
                <a:latin typeface="Times New Roman" pitchFamily="18" charset="0"/>
                <a:cs typeface="Simplified Arabic" pitchFamily="18" charset="-78"/>
              </a:endParaRPr>
            </a:p>
          </p:txBody>
        </p:sp>
        <p:sp>
          <p:nvSpPr>
            <p:cNvPr id="8" name="Rectangle 19"/>
            <p:cNvSpPr>
              <a:spLocks noChangeArrowheads="1"/>
            </p:cNvSpPr>
            <p:nvPr/>
          </p:nvSpPr>
          <p:spPr bwMode="auto">
            <a:xfrm>
              <a:off x="428596" y="1014394"/>
              <a:ext cx="3444872" cy="831639"/>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dirty="0">
                  <a:solidFill>
                    <a:schemeClr val="bg1"/>
                  </a:solidFill>
                  <a:latin typeface="Times New Roman" pitchFamily="18" charset="0"/>
                  <a:cs typeface="Simplified Arabic" pitchFamily="18" charset="-78"/>
                </a:rPr>
                <a:t>تحليلات وتقييم وبيانات وأرقام وتركيز على النتائج</a:t>
              </a:r>
              <a:endParaRPr lang="en-GB" sz="2400" b="1" dirty="0">
                <a:solidFill>
                  <a:schemeClr val="bg1"/>
                </a:solidFill>
                <a:latin typeface="Times New Roman" pitchFamily="18" charset="0"/>
                <a:cs typeface="Simplified Arabic" pitchFamily="18" charset="-78"/>
              </a:endParaRPr>
            </a:p>
          </p:txBody>
        </p:sp>
        <p:sp>
          <p:nvSpPr>
            <p:cNvPr id="9" name="Rectangle 19"/>
            <p:cNvSpPr>
              <a:spLocks noChangeArrowheads="1"/>
            </p:cNvSpPr>
            <p:nvPr/>
          </p:nvSpPr>
          <p:spPr bwMode="auto">
            <a:xfrm>
              <a:off x="285720" y="4966957"/>
              <a:ext cx="3444872" cy="831639"/>
            </a:xfrm>
            <a:prstGeom prst="rect">
              <a:avLst/>
            </a:pr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a:solidFill>
                    <a:schemeClr val="bg1"/>
                  </a:solidFill>
                  <a:latin typeface="Times New Roman" pitchFamily="18" charset="0"/>
                  <a:cs typeface="Simplified Arabic" pitchFamily="18" charset="-78"/>
                </a:rPr>
                <a:t>تخطيط وانضباط  , وإجراءات أنظمة  وتفاصيل</a:t>
              </a:r>
              <a:endParaRPr lang="en-GB" sz="2400" b="1">
                <a:solidFill>
                  <a:schemeClr val="bg1"/>
                </a:solidFill>
                <a:latin typeface="Times New Roman" pitchFamily="18" charset="0"/>
                <a:cs typeface="Simplified Arabic" pitchFamily="18" charset="-78"/>
              </a:endParaRPr>
            </a:p>
          </p:txBody>
        </p:sp>
      </p:grpSp>
    </p:spTree>
    <p:extLst>
      <p:ext uri="{BB962C8B-B14F-4D97-AF65-F5344CB8AC3E}">
        <p14:creationId xmlns:p14="http://schemas.microsoft.com/office/powerpoint/2010/main" xmlns="" val="1416646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99592" y="1556792"/>
            <a:ext cx="6984776" cy="830997"/>
          </a:xfrm>
          <a:prstGeom prst="rect">
            <a:avLst/>
          </a:prstGeom>
          <a:noFill/>
        </p:spPr>
        <p:txBody>
          <a:bodyPr wrap="square" rtlCol="1">
            <a:spAutoFit/>
          </a:bodyPr>
          <a:lstStyle/>
          <a:p>
            <a:pPr algn="ctr"/>
            <a:r>
              <a:rPr lang="ar-SA" sz="4800" dirty="0" smtClean="0">
                <a:solidFill>
                  <a:srgbClr val="FF0000"/>
                </a:solidFill>
                <a:latin typeface="ae_AlMateen" pitchFamily="18" charset="-78"/>
                <a:cs typeface="ae_AlMateen" pitchFamily="18" charset="-78"/>
              </a:rPr>
              <a:t>الملخص المرئي </a:t>
            </a:r>
            <a:endParaRPr lang="ar-SA" sz="4800" dirty="0">
              <a:solidFill>
                <a:srgbClr val="FF0000"/>
              </a:solidFill>
              <a:latin typeface="ae_AlMateen" pitchFamily="18" charset="-78"/>
              <a:cs typeface="ae_AlMateen" pitchFamily="18" charset="-78"/>
            </a:endParaRPr>
          </a:p>
        </p:txBody>
      </p:sp>
      <p:sp>
        <p:nvSpPr>
          <p:cNvPr id="5" name="مربع نص 4"/>
          <p:cNvSpPr txBox="1"/>
          <p:nvPr/>
        </p:nvSpPr>
        <p:spPr>
          <a:xfrm>
            <a:off x="2627784" y="2852936"/>
            <a:ext cx="3600400" cy="584775"/>
          </a:xfrm>
          <a:prstGeom prst="rect">
            <a:avLst/>
          </a:prstGeom>
          <a:noFill/>
        </p:spPr>
        <p:txBody>
          <a:bodyPr wrap="square" rtlCol="1">
            <a:spAutoFit/>
          </a:bodyPr>
          <a:lstStyle/>
          <a:p>
            <a:pPr algn="ctr"/>
            <a:r>
              <a:rPr lang="ar-SA" sz="3200" dirty="0" smtClean="0">
                <a:solidFill>
                  <a:srgbClr val="002060"/>
                </a:solidFill>
                <a:latin typeface="ae_AlMateen" pitchFamily="18" charset="-78"/>
                <a:cs typeface="ae_AlMateen" pitchFamily="18" charset="-78"/>
              </a:rPr>
              <a:t>انظر صفحة 22</a:t>
            </a:r>
            <a:endParaRPr lang="ar-SA" sz="32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3276689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5400" dirty="0" smtClean="0">
                <a:solidFill>
                  <a:srgbClr val="002060"/>
                </a:solidFill>
                <a:cs typeface="MCS Taybah S_U normal." pitchFamily="2" charset="-78"/>
              </a:rPr>
              <a:t>الان انظر في اجاباتك ماذا سيكون نمطك؟ </a:t>
            </a:r>
            <a:endParaRPr lang="ar-SA" sz="5400" dirty="0">
              <a:solidFill>
                <a:srgbClr val="002060"/>
              </a:solidFill>
              <a:cs typeface="MCS Taybah S_U normal." pitchFamily="2" charset="-78"/>
            </a:endParaRPr>
          </a:p>
        </p:txBody>
      </p:sp>
      <p:pic>
        <p:nvPicPr>
          <p:cNvPr id="6146" name="Picture 2" descr="C:\Users\xiD4\Desktop\عام\الاعمال\مجلد جديد ‫(2)‬\صور خدمة العملاء\images (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132856"/>
            <a:ext cx="4609480" cy="3793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7685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2915816" y="60188"/>
            <a:ext cx="2304256" cy="776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r" defTabSz="914400" rtl="1" eaLnBrk="1" fontAlgn="base" latinLnBrk="0" hangingPunct="1">
              <a:lnSpc>
                <a:spcPct val="96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e_AlMateen" pitchFamily="18" charset="-78"/>
                <a:cs typeface="ae_AlMateen" pitchFamily="18" charset="-78"/>
              </a:rPr>
              <a:t>نشاط </a:t>
            </a:r>
          </a:p>
        </p:txBody>
      </p:sp>
      <p:sp>
        <p:nvSpPr>
          <p:cNvPr id="14"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15" name="مستطيل 14"/>
          <p:cNvSpPr/>
          <p:nvPr/>
        </p:nvSpPr>
        <p:spPr>
          <a:xfrm>
            <a:off x="3563888" y="980728"/>
            <a:ext cx="4464496" cy="461665"/>
          </a:xfrm>
          <a:prstGeom prst="rect">
            <a:avLst/>
          </a:prstGeom>
        </p:spPr>
        <p:txBody>
          <a:bodyPr wrap="square">
            <a:spAutoFit/>
          </a:bodyPr>
          <a:lstStyle/>
          <a:p>
            <a:r>
              <a:rPr lang="ar-SA" sz="2400" b="1" dirty="0">
                <a:latin typeface="ae_AlMateen" pitchFamily="18" charset="-78"/>
                <a:cs typeface="ae_AlMateen" pitchFamily="18" charset="-78"/>
              </a:rPr>
              <a:t>ضع الرجل المناسب في المكان المناسب :-</a:t>
            </a:r>
            <a:endParaRPr lang="en-US" sz="2400" dirty="0">
              <a:latin typeface="ae_AlMateen" pitchFamily="18" charset="-78"/>
              <a:cs typeface="ae_AlMateen" pitchFamily="18" charset="-78"/>
            </a:endParaRPr>
          </a:p>
        </p:txBody>
      </p:sp>
    </p:spTree>
    <p:extLst>
      <p:ext uri="{BB962C8B-B14F-4D97-AF65-F5344CB8AC3E}">
        <p14:creationId xmlns:p14="http://schemas.microsoft.com/office/powerpoint/2010/main" xmlns="" val="26507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2800" dirty="0" smtClean="0">
                <a:solidFill>
                  <a:srgbClr val="00B050"/>
                </a:solidFill>
                <a:cs typeface="ACS  Akeek Extra Bold" pitchFamily="2" charset="-78"/>
              </a:rPr>
              <a:t>نشط معلوماتك </a:t>
            </a:r>
            <a:endParaRPr lang="ar-SA" sz="2800" dirty="0">
              <a:solidFill>
                <a:srgbClr val="00B050"/>
              </a:solidFill>
              <a:cs typeface="ACS  Akeek Extra Bold" pitchFamily="2" charset="-78"/>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1844824"/>
            <a:ext cx="3528392" cy="3672408"/>
          </a:xfrm>
        </p:spPr>
      </p:pic>
    </p:spTree>
    <p:extLst>
      <p:ext uri="{BB962C8B-B14F-4D97-AF65-F5344CB8AC3E}">
        <p14:creationId xmlns:p14="http://schemas.microsoft.com/office/powerpoint/2010/main" xmlns="" val="3818630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15244" y="274638"/>
            <a:ext cx="6480175" cy="922337"/>
          </a:xfrm>
          <a:ln w="12700">
            <a:solidFill>
              <a:schemeClr val="tx1"/>
            </a:solidFill>
            <a:miter lim="800000"/>
            <a:headEnd/>
            <a:tailEnd/>
          </a:ln>
        </p:spPr>
        <p:txBody>
          <a:bodyPr/>
          <a:lstStyle/>
          <a:p>
            <a:pPr algn="ctr" eaLnBrk="1" hangingPunct="1"/>
            <a:r>
              <a:rPr lang="ar-SA" smtClean="0">
                <a:cs typeface="PT Bold Heading" pitchFamily="2" charset="-78"/>
              </a:rPr>
              <a:t>ثانيا: النظام التمثيلي</a:t>
            </a:r>
            <a:endParaRPr lang="en-US" smtClean="0">
              <a:cs typeface="PT Bold Heading" pitchFamily="2" charset="-78"/>
            </a:endParaRPr>
          </a:p>
        </p:txBody>
      </p:sp>
      <p:sp>
        <p:nvSpPr>
          <p:cNvPr id="5" name="AutoShape 3"/>
          <p:cNvSpPr>
            <a:spLocks noChangeArrowheads="1"/>
          </p:cNvSpPr>
          <p:nvPr/>
        </p:nvSpPr>
        <p:spPr bwMode="auto">
          <a:xfrm>
            <a:off x="5939631" y="1628775"/>
            <a:ext cx="2376513" cy="646331"/>
          </a:xfrm>
          <a:prstGeom prst="flowChartPreparation">
            <a:avLst/>
          </a:prstGeom>
          <a:solidFill>
            <a:srgbClr val="CCCC00"/>
          </a:solidFill>
          <a:ln w="38100" cmpd="dbl">
            <a:solidFill>
              <a:schemeClr val="tx1"/>
            </a:solidFill>
            <a:miter lim="800000"/>
            <a:headEnd/>
            <a:tailEnd/>
          </a:ln>
        </p:spPr>
        <p:txBody>
          <a:bodyPr wrap="square">
            <a:spAutoFit/>
          </a:bodyPr>
          <a:lstStyle/>
          <a:p>
            <a:pPr algn="r">
              <a:spcBef>
                <a:spcPct val="50000"/>
              </a:spcBef>
            </a:pPr>
            <a:r>
              <a:rPr lang="ar-SA" sz="3600" b="1" dirty="0"/>
              <a:t>البصري</a:t>
            </a:r>
            <a:endParaRPr lang="en-US" sz="3600" b="1" dirty="0"/>
          </a:p>
        </p:txBody>
      </p:sp>
      <p:sp>
        <p:nvSpPr>
          <p:cNvPr id="6" name="AutoShape 4"/>
          <p:cNvSpPr>
            <a:spLocks noChangeArrowheads="1"/>
          </p:cNvSpPr>
          <p:nvPr/>
        </p:nvSpPr>
        <p:spPr bwMode="auto">
          <a:xfrm>
            <a:off x="3561581" y="2349500"/>
            <a:ext cx="2016125" cy="679450"/>
          </a:xfrm>
          <a:prstGeom prst="flowChartPreparation">
            <a:avLst/>
          </a:prstGeom>
          <a:solidFill>
            <a:srgbClr val="CCCC00"/>
          </a:solidFill>
          <a:ln w="38100" cmpd="dbl">
            <a:solidFill>
              <a:schemeClr val="tx1"/>
            </a:solidFill>
            <a:miter lim="800000"/>
            <a:headEnd/>
            <a:tailEnd/>
          </a:ln>
        </p:spPr>
        <p:txBody>
          <a:bodyPr>
            <a:spAutoFit/>
          </a:bodyPr>
          <a:lstStyle/>
          <a:p>
            <a:pPr algn="r">
              <a:spcBef>
                <a:spcPct val="50000"/>
              </a:spcBef>
            </a:pPr>
            <a:r>
              <a:rPr lang="ar-SA" sz="3600" b="1"/>
              <a:t>الحسي</a:t>
            </a:r>
            <a:endParaRPr lang="en-US" sz="3600" b="1"/>
          </a:p>
        </p:txBody>
      </p:sp>
      <p:sp>
        <p:nvSpPr>
          <p:cNvPr id="7" name="AutoShape 5"/>
          <p:cNvSpPr>
            <a:spLocks noChangeArrowheads="1"/>
          </p:cNvSpPr>
          <p:nvPr/>
        </p:nvSpPr>
        <p:spPr bwMode="auto">
          <a:xfrm>
            <a:off x="538981" y="1700213"/>
            <a:ext cx="2232025" cy="679450"/>
          </a:xfrm>
          <a:prstGeom prst="flowChartPreparation">
            <a:avLst/>
          </a:prstGeom>
          <a:solidFill>
            <a:srgbClr val="CCCC00"/>
          </a:solidFill>
          <a:ln w="38100" cmpd="dbl">
            <a:solidFill>
              <a:schemeClr val="tx1"/>
            </a:solidFill>
            <a:miter lim="800000"/>
            <a:headEnd/>
            <a:tailEnd/>
          </a:ln>
        </p:spPr>
        <p:txBody>
          <a:bodyPr>
            <a:spAutoFit/>
          </a:bodyPr>
          <a:lstStyle/>
          <a:p>
            <a:pPr algn="r">
              <a:spcBef>
                <a:spcPct val="50000"/>
              </a:spcBef>
            </a:pPr>
            <a:r>
              <a:rPr lang="ar-SA" sz="3600" b="1"/>
              <a:t>السمعي</a:t>
            </a:r>
            <a:endParaRPr lang="en-US" sz="3600" b="1"/>
          </a:p>
        </p:txBody>
      </p:sp>
      <p:sp>
        <p:nvSpPr>
          <p:cNvPr id="8" name="Text Box 6" descr="eye2309_small"/>
          <p:cNvSpPr txBox="1">
            <a:spLocks noChangeArrowheads="1"/>
          </p:cNvSpPr>
          <p:nvPr/>
        </p:nvSpPr>
        <p:spPr bwMode="auto">
          <a:xfrm>
            <a:off x="6298431" y="2652713"/>
            <a:ext cx="2017713" cy="3119437"/>
          </a:xfrm>
          <a:prstGeom prst="rect">
            <a:avLst/>
          </a:prstGeom>
          <a:blipFill dpi="0" rotWithShape="1">
            <a:blip r:embed="rId2" cstate="print"/>
            <a:srcRect/>
            <a:stretch>
              <a:fillRect/>
            </a:stretch>
          </a:blipFill>
          <a:ln w="38100" cmpd="dbl">
            <a:solidFill>
              <a:schemeClr val="tx1"/>
            </a:solidFill>
            <a:miter lim="800000"/>
            <a:headEnd/>
            <a:tailEnd/>
          </a:ln>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r" eaLnBrk="1" hangingPunct="1">
              <a:spcBef>
                <a:spcPct val="50000"/>
              </a:spcBef>
            </a:pPr>
            <a:r>
              <a:rPr lang="ar-SA" sz="2800" b="1"/>
              <a:t>هم الأشخاص الذين يدركون العالم من خلال حاسة الابصار، وتبني أحكامهم ورؤاهم للأمور من نافذة البصر</a:t>
            </a:r>
            <a:endParaRPr lang="en-US" sz="2800" b="1"/>
          </a:p>
        </p:txBody>
      </p:sp>
      <p:sp>
        <p:nvSpPr>
          <p:cNvPr id="9" name="Text Box 7" descr="hand_1"/>
          <p:cNvSpPr txBox="1">
            <a:spLocks noChangeArrowheads="1"/>
          </p:cNvSpPr>
          <p:nvPr/>
        </p:nvSpPr>
        <p:spPr bwMode="auto">
          <a:xfrm>
            <a:off x="3490144" y="3140968"/>
            <a:ext cx="2233612" cy="3546475"/>
          </a:xfrm>
          <a:prstGeom prst="rect">
            <a:avLst/>
          </a:prstGeom>
          <a:blipFill dpi="0" rotWithShape="1">
            <a:blip r:embed="rId3" cstate="print"/>
            <a:srcRect/>
            <a:stretch>
              <a:fillRect/>
            </a:stretch>
          </a:blipFill>
          <a:ln w="38100" cmpd="dbl">
            <a:solidFill>
              <a:schemeClr val="tx1"/>
            </a:solidFill>
            <a:miter lim="800000"/>
            <a:headEnd/>
            <a:tailEnd/>
          </a:ln>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2800" b="1" dirty="0">
                <a:solidFill>
                  <a:schemeClr val="bg1"/>
                </a:solidFill>
              </a:rPr>
              <a:t>هم الأشخاص الذين يدركون العالم من خلال الإحساس (الشم، اللمس، الذوق) ويحكمون على </a:t>
            </a:r>
            <a:r>
              <a:rPr lang="ar-SA" sz="2800" b="1" dirty="0" smtClean="0">
                <a:solidFill>
                  <a:schemeClr val="bg1"/>
                </a:solidFill>
              </a:rPr>
              <a:t>الأمو رمن إحساسهم</a:t>
            </a:r>
            <a:endParaRPr lang="en-US" sz="2800" b="1" dirty="0">
              <a:solidFill>
                <a:schemeClr val="bg1"/>
              </a:solidFill>
            </a:endParaRPr>
          </a:p>
        </p:txBody>
      </p:sp>
      <p:sp>
        <p:nvSpPr>
          <p:cNvPr id="10" name="Text Box 8" descr="ear2328_small"/>
          <p:cNvSpPr txBox="1">
            <a:spLocks noChangeArrowheads="1"/>
          </p:cNvSpPr>
          <p:nvPr/>
        </p:nvSpPr>
        <p:spPr bwMode="auto">
          <a:xfrm>
            <a:off x="467544" y="2565400"/>
            <a:ext cx="2233612" cy="3546475"/>
          </a:xfrm>
          <a:prstGeom prst="rect">
            <a:avLst/>
          </a:prstGeom>
          <a:blipFill dpi="0" rotWithShape="1">
            <a:blip r:embed="rId4" cstate="print"/>
            <a:srcRect/>
            <a:stretch>
              <a:fillRect/>
            </a:stretch>
          </a:blipFill>
          <a:ln w="38100" cmpd="dbl">
            <a:solidFill>
              <a:schemeClr val="tx1"/>
            </a:solidFill>
            <a:miter lim="800000"/>
            <a:headEnd/>
            <a:tailEnd/>
          </a:ln>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2800" b="1"/>
              <a:t>هم الأشخاص الذين يدركون العالم من خلال السماع ويخزنون الأحداث والخبرات من خلال الأصوات المسموعة</a:t>
            </a:r>
            <a:endParaRPr lang="en-US" sz="2800" b="1"/>
          </a:p>
        </p:txBody>
      </p:sp>
    </p:spTree>
    <p:extLst>
      <p:ext uri="{BB962C8B-B14F-4D97-AF65-F5344CB8AC3E}">
        <p14:creationId xmlns:p14="http://schemas.microsoft.com/office/powerpoint/2010/main" xmlns="" val="25342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11188" y="404813"/>
            <a:ext cx="76327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ar-SA" sz="4000" dirty="0">
                <a:solidFill>
                  <a:schemeClr val="tx2"/>
                </a:solidFill>
                <a:cs typeface="PT Bold Heading" pitchFamily="2" charset="-78"/>
              </a:rPr>
              <a:t>التعرف على النظام التمثيلي</a:t>
            </a:r>
            <a:br>
              <a:rPr lang="ar-SA" sz="4000" dirty="0">
                <a:solidFill>
                  <a:schemeClr val="tx2"/>
                </a:solidFill>
                <a:cs typeface="PT Bold Heading" pitchFamily="2" charset="-78"/>
              </a:rPr>
            </a:br>
            <a:r>
              <a:rPr lang="en-US" sz="4000" dirty="0">
                <a:solidFill>
                  <a:schemeClr val="tx2"/>
                </a:solidFill>
                <a:cs typeface="PT Bold Heading" pitchFamily="2" charset="-78"/>
              </a:rPr>
              <a:t>B.A.G.E.L Model</a:t>
            </a:r>
          </a:p>
        </p:txBody>
      </p:sp>
      <p:sp>
        <p:nvSpPr>
          <p:cNvPr id="6" name="Text Box 5"/>
          <p:cNvSpPr txBox="1">
            <a:spLocks noChangeArrowheads="1"/>
          </p:cNvSpPr>
          <p:nvPr/>
        </p:nvSpPr>
        <p:spPr bwMode="auto">
          <a:xfrm>
            <a:off x="1403648" y="1916113"/>
            <a:ext cx="5832475" cy="2265362"/>
          </a:xfrm>
          <a:prstGeom prst="rect">
            <a:avLst/>
          </a:prstGeom>
          <a:noFill/>
          <a:ln w="38100" cmpd="dbl">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ar-SA" sz="2800" dirty="0"/>
              <a:t>الوقفة			</a:t>
            </a:r>
            <a:r>
              <a:rPr lang="en-US" sz="2800" dirty="0"/>
              <a:t>Body Poster</a:t>
            </a:r>
            <a:br>
              <a:rPr lang="en-US" sz="2800" dirty="0"/>
            </a:br>
            <a:r>
              <a:rPr lang="ar-SA" sz="2800" dirty="0"/>
              <a:t>إشارات الوصول	</a:t>
            </a:r>
            <a:r>
              <a:rPr lang="en-US" sz="2800" dirty="0"/>
              <a:t>Accessing Cues</a:t>
            </a:r>
            <a:br>
              <a:rPr lang="en-US" sz="2800" dirty="0"/>
            </a:br>
            <a:r>
              <a:rPr lang="ar-SA" sz="2800" dirty="0"/>
              <a:t>الايماءات		</a:t>
            </a:r>
            <a:r>
              <a:rPr lang="en-US" sz="2800" dirty="0"/>
              <a:t>Gesture</a:t>
            </a:r>
            <a:br>
              <a:rPr lang="en-US" sz="2800" dirty="0"/>
            </a:br>
            <a:r>
              <a:rPr lang="ar-SA" sz="2800" dirty="0"/>
              <a:t>حركة العينين		</a:t>
            </a:r>
            <a:r>
              <a:rPr lang="en-US" sz="2800" dirty="0"/>
              <a:t>Eye Movements</a:t>
            </a:r>
            <a:br>
              <a:rPr lang="en-US" sz="2800" dirty="0"/>
            </a:br>
            <a:r>
              <a:rPr lang="ar-SA" sz="2800" dirty="0"/>
              <a:t>اللغة			</a:t>
            </a:r>
            <a:r>
              <a:rPr lang="en-US" sz="2800" dirty="0"/>
              <a:t>Language</a:t>
            </a:r>
          </a:p>
        </p:txBody>
      </p:sp>
      <p:sp>
        <p:nvSpPr>
          <p:cNvPr id="7" name="Text Box 6"/>
          <p:cNvSpPr txBox="1">
            <a:spLocks noChangeArrowheads="1"/>
          </p:cNvSpPr>
          <p:nvPr/>
        </p:nvSpPr>
        <p:spPr bwMode="auto">
          <a:xfrm>
            <a:off x="251520" y="4508500"/>
            <a:ext cx="7993062" cy="19939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2800" b="1" u="sng" dirty="0">
                <a:cs typeface="Monotype Koufi" pitchFamily="2" charset="-78"/>
              </a:rPr>
              <a:t>الوقفة 	</a:t>
            </a:r>
            <a:r>
              <a:rPr lang="en-US" sz="2800" b="1" u="sng" dirty="0">
                <a:cs typeface="Monotype Koufi" pitchFamily="2" charset="-78"/>
              </a:rPr>
              <a:t>Body Poster</a:t>
            </a:r>
            <a:br>
              <a:rPr lang="en-US" sz="2800" b="1" u="sng" dirty="0">
                <a:cs typeface="Monotype Koufi" pitchFamily="2" charset="-78"/>
              </a:rPr>
            </a:br>
            <a:r>
              <a:rPr lang="ar-SA" sz="3200" b="1" u="sng" dirty="0">
                <a:solidFill>
                  <a:srgbClr val="FF0000"/>
                </a:solidFill>
                <a:cs typeface="Monotype Koufi" pitchFamily="2" charset="-78"/>
              </a:rPr>
              <a:t>البصري:</a:t>
            </a:r>
            <a:r>
              <a:rPr lang="ar-SA" sz="2800" dirty="0">
                <a:cs typeface="Monotype Koufi" pitchFamily="2" charset="-78"/>
              </a:rPr>
              <a:t> </a:t>
            </a:r>
            <a:r>
              <a:rPr lang="ar-SA" sz="3200" dirty="0"/>
              <a:t>ميل إلى الخلف، الرأس والأكتاف إلى أعلى</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السمعي:</a:t>
            </a:r>
            <a:r>
              <a:rPr lang="ar-SA" sz="2800" dirty="0">
                <a:cs typeface="Monotype Koufi" pitchFamily="2" charset="-78"/>
              </a:rPr>
              <a:t> </a:t>
            </a:r>
            <a:r>
              <a:rPr lang="ar-SA" sz="3200" dirty="0"/>
              <a:t>ميل إلى الأمام مع ثبات، الرأس يميل لأحد الجانبين</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الحسي:</a:t>
            </a:r>
            <a:r>
              <a:rPr lang="ar-SA" sz="2800" dirty="0">
                <a:cs typeface="Monotype Koufi" pitchFamily="2" charset="-78"/>
              </a:rPr>
              <a:t> </a:t>
            </a:r>
            <a:r>
              <a:rPr lang="ar-SA" sz="3200" dirty="0"/>
              <a:t>ميل أكبر إلى الأمام، الرأس والأكتاف إلى أسفل</a:t>
            </a:r>
            <a:endParaRPr lang="en-US" sz="3200" dirty="0"/>
          </a:p>
        </p:txBody>
      </p:sp>
    </p:spTree>
    <p:extLst>
      <p:ext uri="{BB962C8B-B14F-4D97-AF65-F5344CB8AC3E}">
        <p14:creationId xmlns:p14="http://schemas.microsoft.com/office/powerpoint/2010/main" xmlns="" val="1667327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2"/>
          <p:cNvGraphicFramePr>
            <a:graphicFrameLocks noGrp="1"/>
          </p:cNvGraphicFramePr>
          <p:nvPr>
            <p:ph/>
            <p:extLst>
              <p:ext uri="{D42A27DB-BD31-4B8C-83A1-F6EECF244321}">
                <p14:modId xmlns:p14="http://schemas.microsoft.com/office/powerpoint/2010/main" xmlns="" val="1212334025"/>
              </p:ext>
            </p:extLst>
          </p:nvPr>
        </p:nvGraphicFramePr>
        <p:xfrm>
          <a:off x="107506" y="332656"/>
          <a:ext cx="8280919" cy="2784537"/>
        </p:xfrm>
        <a:graphic>
          <a:graphicData uri="http://schemas.openxmlformats.org/drawingml/2006/table">
            <a:tbl>
              <a:tblPr rtl="1"/>
              <a:tblGrid>
                <a:gridCol w="2760307"/>
                <a:gridCol w="1981678"/>
                <a:gridCol w="1911461"/>
                <a:gridCol w="1627473"/>
              </a:tblGrid>
              <a:tr h="89601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cs typeface="Arial" pitchFamily="34" charset="0"/>
                        </a:rPr>
                        <a:t>إشارات  الوصول</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Accessing Cues</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onotype Koufi" pitchFamily="2" charset="-78"/>
                        </a:rPr>
                        <a:t>التنفس</a:t>
                      </a:r>
                      <a:endParaRPr kumimoji="0" lang="en-US" sz="2800" b="0" i="0" u="none" strike="noStrike" cap="none" normalizeH="0" baseline="0" smtClean="0">
                        <a:ln>
                          <a:noFill/>
                        </a:ln>
                        <a:solidFill>
                          <a:schemeClr val="tx1"/>
                        </a:solidFill>
                        <a:effectLst/>
                        <a:latin typeface="Arial" pitchFamily="34" charset="0"/>
                        <a:cs typeface="Monotype Koufi" pitchFamily="2" charset="-78"/>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onotype Koufi" pitchFamily="2" charset="-78"/>
                        </a:rPr>
                        <a:t>النبرة</a:t>
                      </a:r>
                      <a:endParaRPr kumimoji="0" lang="en-US" sz="2800" b="0" i="0" u="none" strike="noStrike" cap="none" normalizeH="0" baseline="0" smtClean="0">
                        <a:ln>
                          <a:noFill/>
                        </a:ln>
                        <a:solidFill>
                          <a:schemeClr val="tx1"/>
                        </a:solidFill>
                        <a:effectLst/>
                        <a:latin typeface="Arial" pitchFamily="34" charset="0"/>
                        <a:cs typeface="Monotype Koufi" pitchFamily="2" charset="-78"/>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onotype Koufi" pitchFamily="2" charset="-78"/>
                        </a:rPr>
                        <a:t>الإيقاع</a:t>
                      </a:r>
                      <a:endParaRPr kumimoji="0" lang="en-US" sz="2800" b="0" i="0" u="none" strike="noStrike" cap="none" normalizeH="0" baseline="0" smtClean="0">
                        <a:ln>
                          <a:noFill/>
                        </a:ln>
                        <a:solidFill>
                          <a:schemeClr val="tx1"/>
                        </a:solidFill>
                        <a:effectLst/>
                        <a:latin typeface="Arial" pitchFamily="34" charset="0"/>
                        <a:cs typeface="Monotype Koufi" pitchFamily="2" charset="-78"/>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sng" strike="noStrike" cap="none" normalizeH="0" baseline="0" smtClean="0">
                          <a:ln>
                            <a:noFill/>
                          </a:ln>
                          <a:solidFill>
                            <a:srgbClr val="FF0000"/>
                          </a:solidFill>
                          <a:effectLst/>
                          <a:latin typeface="Arial" pitchFamily="34" charset="0"/>
                          <a:cs typeface="Monotype Koufi" pitchFamily="2" charset="-78"/>
                        </a:rPr>
                        <a:t>البصري</a:t>
                      </a:r>
                      <a:endParaRPr kumimoji="0" lang="en-US" sz="3200" b="1" i="0" u="sng" strike="noStrike" cap="none" normalizeH="0" baseline="0" smtClean="0">
                        <a:ln>
                          <a:noFill/>
                        </a:ln>
                        <a:solidFill>
                          <a:srgbClr val="FF0000"/>
                        </a:solidFill>
                        <a:effectLst/>
                        <a:latin typeface="Arial" pitchFamily="34" charset="0"/>
                        <a:cs typeface="Monotype Koufi" pitchFamily="2" charset="-7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سريع وقصير</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حلقية مرتفعة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سريع</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42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FF0000"/>
                          </a:solidFill>
                          <a:effectLst/>
                          <a:latin typeface="Arial" pitchFamily="34" charset="0"/>
                          <a:cs typeface="Monotype Koufi" pitchFamily="2" charset="-78"/>
                        </a:rPr>
                        <a:t>السمعي</a:t>
                      </a:r>
                      <a:endParaRPr kumimoji="0" lang="en-US" sz="3200" b="1" i="0" u="none" strike="noStrike" cap="none" normalizeH="0" baseline="0" smtClean="0">
                        <a:ln>
                          <a:noFill/>
                        </a:ln>
                        <a:solidFill>
                          <a:srgbClr val="FF0000"/>
                        </a:solidFill>
                        <a:effectLst/>
                        <a:latin typeface="Arial" pitchFamily="34" charset="0"/>
                        <a:cs typeface="Monotype Koufi" pitchFamily="2" charset="-7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Arial" pitchFamily="34" charset="0"/>
                        </a:rPr>
                        <a:t>تنفس حجابي</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طبقات متموجة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موزون</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smtClean="0">
                          <a:ln>
                            <a:noFill/>
                          </a:ln>
                          <a:solidFill>
                            <a:srgbClr val="FF0000"/>
                          </a:solidFill>
                          <a:effectLst/>
                          <a:latin typeface="Arial" pitchFamily="34" charset="0"/>
                          <a:cs typeface="Monotype Koufi" pitchFamily="2" charset="-78"/>
                        </a:rPr>
                        <a:t>الحسي</a:t>
                      </a:r>
                      <a:endParaRPr kumimoji="0" lang="en-US" sz="3200" b="1" i="0" u="none" strike="noStrike" cap="none" normalizeH="0" baseline="0" dirty="0" smtClean="0">
                        <a:ln>
                          <a:noFill/>
                        </a:ln>
                        <a:solidFill>
                          <a:srgbClr val="FF0000"/>
                        </a:solidFill>
                        <a:effectLst/>
                        <a:latin typeface="Arial" pitchFamily="34" charset="0"/>
                        <a:cs typeface="Monotype Koufi" pitchFamily="2" charset="-7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بطيء عميق</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نبرة منخفضة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Arial" pitchFamily="34" charset="0"/>
                        </a:rPr>
                        <a:t>بطيء</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53"/>
          <p:cNvSpPr txBox="1">
            <a:spLocks noChangeArrowheads="1"/>
          </p:cNvSpPr>
          <p:nvPr/>
        </p:nvSpPr>
        <p:spPr bwMode="auto">
          <a:xfrm>
            <a:off x="2555875" y="3500438"/>
            <a:ext cx="4032250" cy="20542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3200" b="1" u="sng" dirty="0">
                <a:cs typeface="Monotype Koufi" pitchFamily="2" charset="-78"/>
              </a:rPr>
              <a:t>الايماءات </a:t>
            </a:r>
            <a:r>
              <a:rPr lang="en-US" sz="3200" b="1" u="sng" dirty="0">
                <a:cs typeface="Monotype Koufi" pitchFamily="2" charset="-78"/>
              </a:rPr>
              <a:t>Gesture</a:t>
            </a:r>
            <a:br>
              <a:rPr lang="en-US" sz="3200" b="1" u="sng" dirty="0">
                <a:cs typeface="Monotype Koufi" pitchFamily="2" charset="-78"/>
              </a:rPr>
            </a:br>
            <a:r>
              <a:rPr lang="ar-SA" sz="3200" b="1" u="sng" dirty="0">
                <a:solidFill>
                  <a:srgbClr val="FF0000"/>
                </a:solidFill>
                <a:cs typeface="Monotype Koufi" pitchFamily="2" charset="-78"/>
              </a:rPr>
              <a:t>البصري:</a:t>
            </a:r>
            <a:r>
              <a:rPr lang="ar-SA" sz="2800" dirty="0">
                <a:cs typeface="Monotype Koufi" pitchFamily="2" charset="-78"/>
              </a:rPr>
              <a:t> </a:t>
            </a:r>
            <a:r>
              <a:rPr lang="ar-SA" sz="3200" dirty="0"/>
              <a:t>فوق مستوى العين </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السمعي:</a:t>
            </a:r>
            <a:r>
              <a:rPr lang="ar-SA" sz="2800" dirty="0">
                <a:cs typeface="Monotype Koufi" pitchFamily="2" charset="-78"/>
              </a:rPr>
              <a:t> </a:t>
            </a:r>
            <a:r>
              <a:rPr lang="ar-SA" sz="3200" dirty="0"/>
              <a:t>على مستوى الأفق</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الحسي:</a:t>
            </a:r>
            <a:r>
              <a:rPr lang="ar-SA" sz="2800" dirty="0">
                <a:cs typeface="Monotype Koufi" pitchFamily="2" charset="-78"/>
              </a:rPr>
              <a:t> </a:t>
            </a:r>
            <a:r>
              <a:rPr lang="ar-SA" sz="3200" dirty="0"/>
              <a:t>اسفل الرقبة</a:t>
            </a:r>
            <a:endParaRPr lang="en-US" sz="3200" dirty="0"/>
          </a:p>
        </p:txBody>
      </p:sp>
    </p:spTree>
    <p:extLst>
      <p:ext uri="{BB962C8B-B14F-4D97-AF65-F5344CB8AC3E}">
        <p14:creationId xmlns:p14="http://schemas.microsoft.com/office/powerpoint/2010/main" xmlns="" val="464773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2238" y="419125"/>
            <a:ext cx="6904402" cy="650761"/>
          </a:xfrm>
        </p:spPr>
        <p:txBody>
          <a:bodyPr>
            <a:normAutofit fontScale="90000"/>
          </a:bodyPr>
          <a:lstStyle/>
          <a:p>
            <a:pPr algn="ctr" eaLnBrk="1" hangingPunct="1"/>
            <a:r>
              <a:rPr lang="ar-SA" smtClean="0">
                <a:cs typeface="PT Bold Heading" pitchFamily="2" charset="-78"/>
              </a:rPr>
              <a:t>النظام التمثيلي</a:t>
            </a:r>
            <a:endParaRPr lang="en-US" smtClean="0">
              <a:cs typeface="PT Bold Heading" pitchFamily="2" charset="-78"/>
            </a:endParaRPr>
          </a:p>
        </p:txBody>
      </p:sp>
      <p:graphicFrame>
        <p:nvGraphicFramePr>
          <p:cNvPr id="5" name="Group 4"/>
          <p:cNvGraphicFramePr>
            <a:graphicFrameLocks noGrp="1"/>
          </p:cNvGraphicFramePr>
          <p:nvPr>
            <p:ph sz="half" idx="4294967295"/>
            <p:extLst>
              <p:ext uri="{D42A27DB-BD31-4B8C-83A1-F6EECF244321}">
                <p14:modId xmlns:p14="http://schemas.microsoft.com/office/powerpoint/2010/main" xmlns="" val="1152993057"/>
              </p:ext>
            </p:extLst>
          </p:nvPr>
        </p:nvGraphicFramePr>
        <p:xfrm>
          <a:off x="467544" y="1340768"/>
          <a:ext cx="7996236" cy="5053496"/>
        </p:xfrm>
        <a:graphic>
          <a:graphicData uri="http://schemas.openxmlformats.org/drawingml/2006/table">
            <a:tbl>
              <a:tblPr rtl="1"/>
              <a:tblGrid>
                <a:gridCol w="1850999"/>
                <a:gridCol w="4361867"/>
                <a:gridCol w="1783370"/>
              </a:tblGrid>
              <a:tr h="40784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النظام</a:t>
                      </a: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CS Abha S_U normal." pitchFamily="2" charset="-78"/>
                        </a:rPr>
                        <a:t>صفاته</a:t>
                      </a:r>
                      <a:endParaRPr kumimoji="0" lang="en-US" sz="2800" b="0" i="0" u="none" strike="noStrike" cap="none" normalizeH="0" baseline="0" smtClean="0">
                        <a:ln>
                          <a:noFill/>
                        </a:ln>
                        <a:solidFill>
                          <a:schemeClr val="tx1"/>
                        </a:solidFill>
                        <a:effectLst/>
                        <a:latin typeface="Arial" pitchFamily="34" charset="0"/>
                        <a:cs typeface="MCS Abha S_U normal." pitchFamily="2" charset="-7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CS Abha S_U normal." pitchFamily="2" charset="-78"/>
                        </a:rPr>
                        <a:t>لغته</a:t>
                      </a:r>
                      <a:endParaRPr kumimoji="0" lang="en-US" sz="2800" b="0" i="0" u="none" strike="noStrike" cap="none" normalizeH="0" baseline="0" smtClean="0">
                        <a:ln>
                          <a:noFill/>
                        </a:ln>
                        <a:solidFill>
                          <a:schemeClr val="tx1"/>
                        </a:solidFill>
                        <a:effectLst/>
                        <a:latin typeface="Arial" pitchFamily="34" charset="0"/>
                        <a:cs typeface="MCS Abha S_U normal." pitchFamily="2" charset="-78"/>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079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البصري</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5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يميل للرؤية من خلال الصور، مرتفع الرأس ينظر للأعلى، يرجع للوارء،  متحفز، مهتم في مظهره، يحفظ الصور بسرعة، لايهتم بالأصوات المزعجة، لديه صعوبة في تذكر الأشياء المكتوبة أو المسموعة، يقرأ ولا تقرأ عليه، مقاطع في الكلام، نبرات صوته سريعة، إشاراته فوق الكتفين، </a:t>
                      </a: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نظر، رؤية، أرى، أتصور، واضح، بصر، يظهر لي، سلط الضوء.</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10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السمعي</a:t>
                      </a:r>
                      <a:br>
                        <a:rPr kumimoji="0" lang="ar-SA" sz="2800" b="0" i="0" u="none" strike="noStrike" cap="none" normalizeH="0" baseline="0" dirty="0" smtClean="0">
                          <a:ln>
                            <a:noFill/>
                          </a:ln>
                          <a:solidFill>
                            <a:schemeClr val="tx1"/>
                          </a:solidFill>
                          <a:effectLst/>
                          <a:latin typeface="Arial" pitchFamily="34" charset="0"/>
                          <a:cs typeface="MCS Abha S_U normal." pitchFamily="2" charset="-78"/>
                        </a:rPr>
                      </a:b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5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يتحدث بهدوء، يهتم باختيار الألفاظ، يستخدم طبقات صوتيه مختلفة، تنفسه مريح، منصت جيد، </a:t>
                      </a:r>
                      <a:r>
                        <a:rPr kumimoji="0" lang="ar-SA" sz="1800" b="1" i="0" u="none" strike="noStrike" cap="none" normalizeH="0" baseline="0" dirty="0" err="1" smtClean="0">
                          <a:ln>
                            <a:noFill/>
                          </a:ln>
                          <a:solidFill>
                            <a:schemeClr val="tx1"/>
                          </a:solidFill>
                          <a:effectLst/>
                          <a:latin typeface="Arial" pitchFamily="34" charset="0"/>
                          <a:cs typeface="Arial" pitchFamily="34" charset="0"/>
                        </a:rPr>
                        <a:t>لايقاطع</a:t>
                      </a:r>
                      <a:r>
                        <a:rPr kumimoji="0" lang="ar-SA" sz="1800" b="1" i="0" u="none" strike="noStrike" cap="none" normalizeH="0" baseline="0" dirty="0" smtClean="0">
                          <a:ln>
                            <a:noFill/>
                          </a:ln>
                          <a:solidFill>
                            <a:schemeClr val="tx1"/>
                          </a:solidFill>
                          <a:effectLst/>
                          <a:latin typeface="Arial" pitchFamily="34" charset="0"/>
                          <a:cs typeface="Arial" pitchFamily="34" charset="0"/>
                        </a:rPr>
                        <a:t>، يقف معتدلا، إذا تحدث </a:t>
                      </a:r>
                      <a:r>
                        <a:rPr kumimoji="0" lang="ar-SA" sz="1800" b="1" i="0" u="none" strike="noStrike" cap="none" normalizeH="0" baseline="0" dirty="0" err="1" smtClean="0">
                          <a:ln>
                            <a:noFill/>
                          </a:ln>
                          <a:solidFill>
                            <a:schemeClr val="tx1"/>
                          </a:solidFill>
                          <a:effectLst/>
                          <a:latin typeface="Arial" pitchFamily="34" charset="0"/>
                          <a:cs typeface="Arial" pitchFamily="34" charset="0"/>
                        </a:rPr>
                        <a:t>لايتوقف</a:t>
                      </a:r>
                      <a:r>
                        <a:rPr kumimoji="0" lang="ar-SA" sz="1800" b="1" i="0" u="none" strike="noStrike" cap="none" normalizeH="0" baseline="0" dirty="0" smtClean="0">
                          <a:ln>
                            <a:noFill/>
                          </a:ln>
                          <a:solidFill>
                            <a:schemeClr val="tx1"/>
                          </a:solidFill>
                          <a:effectLst/>
                          <a:latin typeface="Arial" pitchFamily="34" charset="0"/>
                          <a:cs typeface="Arial" pitchFamily="34" charset="0"/>
                        </a:rPr>
                        <a:t>، يهتم بالأصوات أكثر من الصور والأحاسيس، يتخذ قرارته بناء على </a:t>
                      </a:r>
                      <a:r>
                        <a:rPr kumimoji="0" lang="ar-SA" sz="1800" b="1" i="0" u="none" strike="noStrike" cap="none" normalizeH="0" baseline="0" dirty="0" err="1" smtClean="0">
                          <a:ln>
                            <a:noFill/>
                          </a:ln>
                          <a:solidFill>
                            <a:schemeClr val="tx1"/>
                          </a:solidFill>
                          <a:effectLst/>
                          <a:latin typeface="Arial" pitchFamily="34" charset="0"/>
                          <a:cs typeface="Arial" pitchFamily="34" charset="0"/>
                        </a:rPr>
                        <a:t>مايسمعه</a:t>
                      </a:r>
                      <a:r>
                        <a:rPr kumimoji="0" lang="ar-SA" sz="18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صوت، سمع، نبرة، رنين، صدى، استمع، كلام الناس، قال ويقولون، يبدو لي،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10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الحسي</a:t>
                      </a: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عاطفي، كثير الصمت، نظره للأسفل، صوته منخفض، تنفسه بطيء، يهتم بالمشاعر والأحاسيس، يهتم بالملموسات، يقترب منك، إشارته أسفل الكتفين، يميل للأمام،  </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أعتقد، اشعر، أظن، مؤلم، حار، بارد، أضبط أعصابي، عديم الإحساس، ثقيل دم، معكر، حاد</a:t>
                      </a:r>
                      <a:r>
                        <a:rPr kumimoji="0" lang="ar-SA"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6" descr="118025"/>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6896405" y="2420888"/>
            <a:ext cx="1059971" cy="988081"/>
          </a:xfrm>
        </p:spPr>
      </p:pic>
      <p:pic>
        <p:nvPicPr>
          <p:cNvPr id="7" name="Picture 28" descr="ear2328_s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4221088"/>
            <a:ext cx="927100" cy="53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17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18582" y="485775"/>
            <a:ext cx="4691063" cy="1143000"/>
          </a:xfrm>
        </p:spPr>
        <p:txBody>
          <a:bodyPr/>
          <a:lstStyle/>
          <a:p>
            <a:pPr eaLnBrk="1" hangingPunct="1"/>
            <a:r>
              <a:rPr lang="ar-SA" smtClean="0">
                <a:cs typeface="PT Bold Heading" pitchFamily="2" charset="-78"/>
              </a:rPr>
              <a:t>كشـــاف</a:t>
            </a:r>
            <a:endParaRPr lang="en-US" smtClean="0">
              <a:cs typeface="PT Bold Heading" pitchFamily="2" charset="-78"/>
            </a:endParaRPr>
          </a:p>
        </p:txBody>
      </p:sp>
      <p:sp>
        <p:nvSpPr>
          <p:cNvPr id="5" name="AutoShape 3"/>
          <p:cNvSpPr txBox="1">
            <a:spLocks noChangeArrowheads="1"/>
          </p:cNvSpPr>
          <p:nvPr/>
        </p:nvSpPr>
        <p:spPr>
          <a:xfrm>
            <a:off x="3202682" y="1628775"/>
            <a:ext cx="5194300" cy="3700463"/>
          </a:xfrm>
          <a:prstGeom prst="doubleWave">
            <a:avLst>
              <a:gd name="adj1" fmla="val 6500"/>
              <a:gd name="adj2" fmla="val 0"/>
            </a:avLst>
          </a:prstGeom>
          <a:gradFill rotWithShape="1">
            <a:gsLst>
              <a:gs pos="0">
                <a:srgbClr val="FFFF66"/>
              </a:gs>
              <a:gs pos="50000">
                <a:schemeClr val="bg1"/>
              </a:gs>
              <a:gs pos="100000">
                <a:srgbClr val="FFFF66"/>
              </a:gs>
            </a:gsLst>
            <a:lin ang="5400000" scaled="1"/>
          </a:gradFill>
          <a:ln w="12700">
            <a:solidFill>
              <a:schemeClr val="tx1"/>
            </a:solidFill>
            <a:headEnd type="none" w="med" len="med"/>
            <a:tailEnd type="none" w="med" len="med"/>
          </a:ln>
        </p:spPr>
        <p:txBody>
          <a:bodyPr vert="horz" lIns="91440" tIns="45720" rIns="91440" bIns="45720" rtlCol="0">
            <a:norm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defRPr/>
            </a:pPr>
            <a:r>
              <a:rPr lang="ar-SA" sz="3200" dirty="0" smtClean="0"/>
              <a:t>خف نفسا عميقا.. كن هادئا..</a:t>
            </a:r>
          </a:p>
          <a:p>
            <a:pPr algn="ctr">
              <a:defRPr/>
            </a:pPr>
            <a:r>
              <a:rPr lang="ar-SA" sz="3200" dirty="0" smtClean="0"/>
              <a:t>ابحث في نفسك عن أي نمط تمثله انت.. </a:t>
            </a:r>
          </a:p>
          <a:p>
            <a:pPr algn="ctr">
              <a:defRPr/>
            </a:pPr>
            <a:r>
              <a:rPr lang="ar-SA" sz="3200" dirty="0" smtClean="0"/>
              <a:t>افتح عينيك... </a:t>
            </a:r>
            <a:endParaRPr lang="en-US" sz="3200" dirty="0" smtClean="0"/>
          </a:p>
        </p:txBody>
      </p:sp>
      <p:pic>
        <p:nvPicPr>
          <p:cNvPr id="6" name="Picture 4" descr="magnifierhand0008_sm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12875"/>
            <a:ext cx="2519362"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72548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915816" y="60188"/>
            <a:ext cx="2304256" cy="776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r" defTabSz="914400" rtl="1" eaLnBrk="1" fontAlgn="base" latinLnBrk="0" hangingPunct="1">
              <a:lnSpc>
                <a:spcPct val="96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e_AlMateen" pitchFamily="18" charset="-78"/>
                <a:cs typeface="ae_AlMateen" pitchFamily="18" charset="-78"/>
              </a:rPr>
              <a:t>نشاط </a:t>
            </a:r>
          </a:p>
        </p:txBody>
      </p:sp>
      <p:sp>
        <p:nvSpPr>
          <p:cNvPr id="5"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6" name="مستطيل 5"/>
          <p:cNvSpPr/>
          <p:nvPr/>
        </p:nvSpPr>
        <p:spPr>
          <a:xfrm>
            <a:off x="3563888" y="980728"/>
            <a:ext cx="4464496" cy="461665"/>
          </a:xfrm>
          <a:prstGeom prst="rect">
            <a:avLst/>
          </a:prstGeom>
        </p:spPr>
        <p:txBody>
          <a:bodyPr wrap="square">
            <a:spAutoFit/>
          </a:bodyPr>
          <a:lstStyle/>
          <a:p>
            <a:r>
              <a:rPr lang="ar-SA" sz="2400" b="1" dirty="0">
                <a:latin typeface="ae_AlMateen" pitchFamily="18" charset="-78"/>
                <a:cs typeface="ae_AlMateen" pitchFamily="18" charset="-78"/>
              </a:rPr>
              <a:t>ضع الرجل المناسب في المكان المناسب :-</a:t>
            </a:r>
            <a:endParaRPr lang="en-US" sz="2400" dirty="0">
              <a:latin typeface="ae_AlMateen" pitchFamily="18" charset="-78"/>
              <a:cs typeface="ae_AlMateen" pitchFamily="18" charset="-78"/>
            </a:endParaRPr>
          </a:p>
        </p:txBody>
      </p:sp>
      <p:sp>
        <p:nvSpPr>
          <p:cNvPr id="7" name="مربع نص 6"/>
          <p:cNvSpPr txBox="1"/>
          <p:nvPr/>
        </p:nvSpPr>
        <p:spPr>
          <a:xfrm>
            <a:off x="2555776" y="2492896"/>
            <a:ext cx="5112568" cy="1323439"/>
          </a:xfrm>
          <a:prstGeom prst="rect">
            <a:avLst/>
          </a:prstGeom>
          <a:noFill/>
        </p:spPr>
        <p:txBody>
          <a:bodyPr wrap="square" rtlCol="1">
            <a:spAutoFit/>
          </a:bodyPr>
          <a:lstStyle/>
          <a:p>
            <a:r>
              <a:rPr lang="ar-SA" sz="4000" dirty="0" smtClean="0">
                <a:solidFill>
                  <a:srgbClr val="FF0000"/>
                </a:solidFill>
                <a:cs typeface="MCS Taybah S_U normal." pitchFamily="2" charset="-78"/>
              </a:rPr>
              <a:t>كل شخص  عليه ان يحلل الشخص الذي يليه مباشرة أي نمط يكون ؟</a:t>
            </a:r>
            <a:endParaRPr lang="ar-SA" sz="4000" dirty="0">
              <a:solidFill>
                <a:srgbClr val="FF0000"/>
              </a:solidFill>
              <a:cs typeface="MCS Taybah S_U normal." pitchFamily="2" charset="-78"/>
            </a:endParaRPr>
          </a:p>
        </p:txBody>
      </p:sp>
      <p:sp>
        <p:nvSpPr>
          <p:cNvPr id="8" name="مربع نص 7"/>
          <p:cNvSpPr txBox="1"/>
          <p:nvPr/>
        </p:nvSpPr>
        <p:spPr>
          <a:xfrm>
            <a:off x="683568" y="4509120"/>
            <a:ext cx="7344816" cy="584775"/>
          </a:xfrm>
          <a:prstGeom prst="rect">
            <a:avLst/>
          </a:prstGeom>
          <a:noFill/>
        </p:spPr>
        <p:txBody>
          <a:bodyPr wrap="square" rtlCol="1">
            <a:spAutoFit/>
          </a:bodyPr>
          <a:lstStyle/>
          <a:p>
            <a:r>
              <a:rPr lang="ar-SA" sz="3200" dirty="0" smtClean="0">
                <a:solidFill>
                  <a:srgbClr val="0A5629"/>
                </a:solidFill>
                <a:cs typeface="MCS Taybah S_U normal." pitchFamily="2" charset="-78"/>
              </a:rPr>
              <a:t>هل يستطيع الانسان ان يتغير من نمط الى نمط اخر ؟؟؟؟؟؟</a:t>
            </a:r>
            <a:endParaRPr lang="ar-SA" sz="3200" dirty="0">
              <a:solidFill>
                <a:srgbClr val="0A5629"/>
              </a:solidFill>
              <a:cs typeface="MCS Taybah S_U normal." pitchFamily="2" charset="-78"/>
            </a:endParaRPr>
          </a:p>
        </p:txBody>
      </p:sp>
      <p:sp>
        <p:nvSpPr>
          <p:cNvPr id="9" name="مربع نص 8"/>
          <p:cNvSpPr txBox="1"/>
          <p:nvPr/>
        </p:nvSpPr>
        <p:spPr>
          <a:xfrm>
            <a:off x="835968" y="5445224"/>
            <a:ext cx="7344816" cy="584775"/>
          </a:xfrm>
          <a:prstGeom prst="rect">
            <a:avLst/>
          </a:prstGeom>
          <a:noFill/>
        </p:spPr>
        <p:txBody>
          <a:bodyPr wrap="square" rtlCol="1">
            <a:spAutoFit/>
          </a:bodyPr>
          <a:lstStyle/>
          <a:p>
            <a:r>
              <a:rPr lang="ar-SA" sz="3200" dirty="0" smtClean="0">
                <a:solidFill>
                  <a:srgbClr val="0A5629"/>
                </a:solidFill>
                <a:cs typeface="MCS Taybah S_U normal." pitchFamily="2" charset="-78"/>
              </a:rPr>
              <a:t>كيف نسقط ما تعلمناه اليوم على عملنا كمسوقين خيرين؟</a:t>
            </a:r>
            <a:endParaRPr lang="ar-SA" sz="3200" dirty="0">
              <a:solidFill>
                <a:srgbClr val="0A5629"/>
              </a:solidFill>
              <a:cs typeface="MCS Taybah S_U normal." pitchFamily="2" charset="-78"/>
            </a:endParaRPr>
          </a:p>
        </p:txBody>
      </p:sp>
    </p:spTree>
    <p:extLst>
      <p:ext uri="{BB962C8B-B14F-4D97-AF65-F5344CB8AC3E}">
        <p14:creationId xmlns:p14="http://schemas.microsoft.com/office/powerpoint/2010/main" xmlns="" val="210462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noFill/>
        </p:spPr>
        <p:txBody>
          <a:bodyPr/>
          <a:lstStyle/>
          <a:p>
            <a:pPr algn="ctr"/>
            <a:r>
              <a:rPr lang="ar-SA" dirty="0" smtClean="0">
                <a:solidFill>
                  <a:srgbClr val="00B050"/>
                </a:solidFill>
                <a:cs typeface="Al-Kharashi 3" pitchFamily="2" charset="-78"/>
              </a:rPr>
              <a:t>إنقـــــــــــــــــــــــاذ</a:t>
            </a:r>
            <a:endParaRPr lang="en-US" dirty="0">
              <a:solidFill>
                <a:srgbClr val="00B050"/>
              </a:solidFill>
              <a:cs typeface="Al-Kharashi 3" pitchFamily="2" charset="-78"/>
            </a:endParaRPr>
          </a:p>
        </p:txBody>
      </p:sp>
      <p:sp>
        <p:nvSpPr>
          <p:cNvPr id="4" name="مستطيل 3"/>
          <p:cNvSpPr/>
          <p:nvPr/>
        </p:nvSpPr>
        <p:spPr>
          <a:xfrm>
            <a:off x="2267744" y="1484784"/>
            <a:ext cx="6048672" cy="4524315"/>
          </a:xfrm>
          <a:prstGeom prst="rect">
            <a:avLst/>
          </a:prstGeom>
        </p:spPr>
        <p:txBody>
          <a:bodyPr wrap="square">
            <a:spAutoFit/>
          </a:bodyPr>
          <a:lstStyle/>
          <a:p>
            <a:r>
              <a:rPr lang="ar-SA" sz="3200" dirty="0">
                <a:solidFill>
                  <a:srgbClr val="002060"/>
                </a:solidFill>
                <a:cs typeface="AL-Mateen" pitchFamily="2" charset="-78"/>
              </a:rPr>
              <a:t>احتجز 12 عشر شخصا في احد العمارات الشاهقة نتيجة لحريق هائل في المبنى ،لكن فريق الإنقاذ في طائرة </a:t>
            </a:r>
            <a:r>
              <a:rPr lang="ar-SA" sz="3200" dirty="0" smtClean="0">
                <a:solidFill>
                  <a:srgbClr val="002060"/>
                </a:solidFill>
                <a:cs typeface="AL-Mateen" pitchFamily="2" charset="-78"/>
              </a:rPr>
              <a:t>الهيلوكوبتر </a:t>
            </a:r>
            <a:r>
              <a:rPr lang="ar-SA" sz="3200" dirty="0">
                <a:solidFill>
                  <a:srgbClr val="002060"/>
                </a:solidFill>
                <a:cs typeface="AL-Mateen" pitchFamily="2" charset="-78"/>
              </a:rPr>
              <a:t>ليس بإمكانهم إنقاذ سوى 6 اشخاص فقط في نفس الوقت نظرا لمحدودية سعة الطائرة . التقديرات تشير الى ان المبنى سيسقط بعد 20 دقيقة ،وعملية إنقاذ أو6 اشخاص ستستغرق 15 دقيقة لذا ليس </a:t>
            </a:r>
            <a:r>
              <a:rPr lang="ar-SA" sz="3200" dirty="0" smtClean="0">
                <a:solidFill>
                  <a:srgbClr val="002060"/>
                </a:solidFill>
                <a:cs typeface="AL-Mateen" pitchFamily="2" charset="-78"/>
              </a:rPr>
              <a:t>بالإمكان </a:t>
            </a:r>
            <a:r>
              <a:rPr lang="ar-SA" sz="3200" dirty="0">
                <a:solidFill>
                  <a:srgbClr val="002060"/>
                </a:solidFill>
                <a:cs typeface="AL-Mateen" pitchFamily="2" charset="-78"/>
              </a:rPr>
              <a:t>الرجوع وانقاذ الباقي .أنت المسئول عن تحديد من هم الاشخاص ال6 التي ستنقذه اولاً؟ من ستختار ؟</a:t>
            </a:r>
            <a:endParaRPr lang="en-US" sz="3200" dirty="0">
              <a:solidFill>
                <a:srgbClr val="002060"/>
              </a:solidFill>
              <a:cs typeface="AL-Mateen" pitchFamily="2" charset="-78"/>
            </a:endParaRPr>
          </a:p>
        </p:txBody>
      </p:sp>
      <p:pic>
        <p:nvPicPr>
          <p:cNvPr id="5122" name="Picture 2" descr="C:\Users\xiD4\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1493690"/>
            <a:ext cx="2232248" cy="47436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7525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644008" y="116632"/>
            <a:ext cx="3744416"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مهارات الاتصال </a:t>
            </a:r>
            <a:endParaRPr lang="ar-SA" sz="3200" dirty="0">
              <a:solidFill>
                <a:schemeClr val="bg1"/>
              </a:solidFill>
              <a:latin typeface="ae_AlMateen" pitchFamily="18" charset="-78"/>
              <a:cs typeface="ae_AlMateen" pitchFamily="18" charset="-78"/>
            </a:endParaRPr>
          </a:p>
        </p:txBody>
      </p:sp>
      <p:grpSp>
        <p:nvGrpSpPr>
          <p:cNvPr id="2" name="مجموعة 4"/>
          <p:cNvGrpSpPr/>
          <p:nvPr/>
        </p:nvGrpSpPr>
        <p:grpSpPr>
          <a:xfrm>
            <a:off x="2051720" y="1196752"/>
            <a:ext cx="6480720" cy="3024336"/>
            <a:chOff x="323528" y="2276872"/>
            <a:chExt cx="6480720" cy="3024336"/>
          </a:xfrm>
        </p:grpSpPr>
        <p:grpSp>
          <p:nvGrpSpPr>
            <p:cNvPr id="3" name="مجموعة 5"/>
            <p:cNvGrpSpPr/>
            <p:nvPr/>
          </p:nvGrpSpPr>
          <p:grpSpPr>
            <a:xfrm>
              <a:off x="611560" y="2276872"/>
              <a:ext cx="6192688" cy="3024336"/>
              <a:chOff x="-1123731" y="3933056"/>
              <a:chExt cx="5407699" cy="3024336"/>
            </a:xfrm>
          </p:grpSpPr>
          <p:sp>
            <p:nvSpPr>
              <p:cNvPr id="8" name="مستطيل مستدير الزوايا 7"/>
              <p:cNvSpPr/>
              <p:nvPr/>
            </p:nvSpPr>
            <p:spPr>
              <a:xfrm>
                <a:off x="-1123731" y="4725144"/>
                <a:ext cx="4183564" cy="223224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ar-SA" sz="2400" dirty="0"/>
              </a:p>
            </p:txBody>
          </p:sp>
          <p:sp>
            <p:nvSpPr>
              <p:cNvPr id="9" name="وسيلة شرح بيضاوية 8"/>
              <p:cNvSpPr/>
              <p:nvPr/>
            </p:nvSpPr>
            <p:spPr>
              <a:xfrm>
                <a:off x="2411760" y="3933056"/>
                <a:ext cx="1872208" cy="792088"/>
              </a:xfrm>
              <a:prstGeom prst="wedgeEllipseCallou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p:spPr>
            <p:style>
              <a:lnRef idx="2">
                <a:schemeClr val="dk1"/>
              </a:lnRef>
              <a:fillRef idx="1">
                <a:schemeClr val="lt1"/>
              </a:fillRef>
              <a:effectRef idx="0">
                <a:schemeClr val="dk1"/>
              </a:effectRef>
              <a:fontRef idx="minor">
                <a:schemeClr val="dk1"/>
              </a:fontRef>
            </p:style>
            <p:txBody>
              <a:bodyPr rtlCol="1" anchor="ctr"/>
              <a:lstStyle/>
              <a:p>
                <a:pPr algn="ctr"/>
                <a:endParaRPr lang="ar-SA" sz="2400"/>
              </a:p>
            </p:txBody>
          </p:sp>
        </p:grpSp>
        <p:sp>
          <p:nvSpPr>
            <p:cNvPr id="7" name="مربع نص 6"/>
            <p:cNvSpPr txBox="1"/>
            <p:nvPr/>
          </p:nvSpPr>
          <p:spPr>
            <a:xfrm>
              <a:off x="323528" y="3212976"/>
              <a:ext cx="5040560" cy="1569660"/>
            </a:xfrm>
            <a:prstGeom prst="rect">
              <a:avLst/>
            </a:prstGeom>
            <a:noFill/>
          </p:spPr>
          <p:txBody>
            <a:bodyPr wrap="square" rtlCol="1">
              <a:spAutoFit/>
            </a:bodyPr>
            <a:lstStyle/>
            <a:p>
              <a:pPr algn="justLow"/>
              <a:r>
                <a:rPr lang="ar-SA" sz="2400" dirty="0" smtClean="0">
                  <a:solidFill>
                    <a:srgbClr val="002060"/>
                  </a:solidFill>
                  <a:latin typeface="ae_AlMateen" pitchFamily="18" charset="-78"/>
                  <a:cs typeface="ae_AlMateen" pitchFamily="18" charset="-78"/>
                </a:rPr>
                <a:t>أن النجاح الذي يحققه الإنسان في عمله يعتمد</a:t>
              </a:r>
            </a:p>
            <a:p>
              <a:pPr algn="justLow"/>
              <a:r>
                <a:rPr lang="ar-SA" sz="2400" dirty="0" smtClean="0">
                  <a:solidFill>
                    <a:srgbClr val="002060"/>
                  </a:solidFill>
                  <a:latin typeface="ae_AlMateen" pitchFamily="18" charset="-78"/>
                  <a:cs typeface="ae_AlMateen" pitchFamily="18" charset="-78"/>
                </a:rPr>
                <a:t> في</a:t>
              </a:r>
              <a:r>
                <a:rPr lang="en-US" sz="2400" dirty="0" smtClean="0">
                  <a:solidFill>
                    <a:srgbClr val="002060"/>
                  </a:solidFill>
                  <a:latin typeface="ae_AlMateen" pitchFamily="18" charset="-78"/>
                  <a:cs typeface="ae_AlMateen" pitchFamily="18" charset="-78"/>
                </a:rPr>
                <a:t> </a:t>
              </a:r>
              <a:r>
                <a:rPr lang="ar-SA" sz="2400" dirty="0" smtClean="0">
                  <a:solidFill>
                    <a:srgbClr val="002060"/>
                  </a:solidFill>
                  <a:latin typeface="ae_AlMateen" pitchFamily="18" charset="-78"/>
                  <a:cs typeface="ae_AlMateen" pitchFamily="18" charset="-78"/>
                </a:rPr>
                <a:t>(</a:t>
              </a:r>
              <a:r>
                <a:rPr lang="en-US" sz="2400" dirty="0" smtClean="0">
                  <a:solidFill>
                    <a:srgbClr val="002060"/>
                  </a:solidFill>
                  <a:latin typeface="ae_AlMateen" pitchFamily="18" charset="-78"/>
                  <a:cs typeface="ae_AlMateen" pitchFamily="18" charset="-78"/>
                </a:rPr>
                <a:t>70%</a:t>
              </a:r>
              <a:r>
                <a:rPr lang="ar-SA" sz="2400" dirty="0" smtClean="0">
                  <a:solidFill>
                    <a:srgbClr val="002060"/>
                  </a:solidFill>
                  <a:latin typeface="ae_AlMateen" pitchFamily="18" charset="-78"/>
                  <a:cs typeface="ae_AlMateen" pitchFamily="18" charset="-78"/>
                </a:rPr>
                <a:t>) منه على البراعة في الاتصال و</a:t>
              </a:r>
            </a:p>
            <a:p>
              <a:pPr algn="justLow"/>
              <a:r>
                <a:rPr lang="ar-SA" sz="2400" dirty="0" smtClean="0">
                  <a:solidFill>
                    <a:srgbClr val="002060"/>
                  </a:solidFill>
                  <a:latin typeface="ae_AlMateen" pitchFamily="18" charset="-78"/>
                  <a:cs typeface="ae_AlMateen" pitchFamily="18" charset="-78"/>
                </a:rPr>
                <a:t>(</a:t>
              </a:r>
              <a:r>
                <a:rPr lang="en-US" sz="2400" dirty="0" smtClean="0">
                  <a:solidFill>
                    <a:srgbClr val="002060"/>
                  </a:solidFill>
                  <a:latin typeface="ae_AlMateen" pitchFamily="18" charset="-78"/>
                  <a:cs typeface="ae_AlMateen" pitchFamily="18" charset="-78"/>
                </a:rPr>
                <a:t>30%</a:t>
              </a:r>
              <a:r>
                <a:rPr lang="ar-SA" sz="2400" dirty="0" smtClean="0">
                  <a:solidFill>
                    <a:srgbClr val="002060"/>
                  </a:solidFill>
                  <a:latin typeface="ae_AlMateen" pitchFamily="18" charset="-78"/>
                  <a:cs typeface="ae_AlMateen" pitchFamily="18" charset="-78"/>
                </a:rPr>
                <a:t>)فقط تعتمد على المهارات العملية أو</a:t>
              </a:r>
            </a:p>
            <a:p>
              <a:pPr algn="justLow"/>
              <a:r>
                <a:rPr lang="ar-SA" sz="2400" dirty="0" smtClean="0">
                  <a:solidFill>
                    <a:srgbClr val="002060"/>
                  </a:solidFill>
                  <a:latin typeface="ae_AlMateen" pitchFamily="18" charset="-78"/>
                  <a:cs typeface="ae_AlMateen" pitchFamily="18" charset="-78"/>
                </a:rPr>
                <a:t> المهنية المتخصصة .</a:t>
              </a:r>
              <a:endParaRPr lang="ar-SA" sz="2400" dirty="0">
                <a:solidFill>
                  <a:srgbClr val="002060"/>
                </a:solidFill>
                <a:latin typeface="ae_AlMateen" pitchFamily="18" charset="-78"/>
                <a:cs typeface="ae_AlMateen" pitchFamily="18" charset="-78"/>
              </a:endParaRPr>
            </a:p>
          </p:txBody>
        </p:sp>
      </p:grpSp>
      <p:sp>
        <p:nvSpPr>
          <p:cNvPr id="10" name="مربع نص 9"/>
          <p:cNvSpPr txBox="1"/>
          <p:nvPr/>
        </p:nvSpPr>
        <p:spPr>
          <a:xfrm>
            <a:off x="6660232" y="1340768"/>
            <a:ext cx="1440160" cy="461665"/>
          </a:xfrm>
          <a:prstGeom prst="rect">
            <a:avLst/>
          </a:prstGeom>
          <a:noFill/>
        </p:spPr>
        <p:txBody>
          <a:bodyPr wrap="square" rtlCol="1">
            <a:spAutoFit/>
          </a:bodyPr>
          <a:lstStyle/>
          <a:p>
            <a:r>
              <a:rPr lang="ar-SA" sz="2400" b="1" dirty="0" smtClean="0">
                <a:solidFill>
                  <a:schemeClr val="bg1"/>
                </a:solidFill>
                <a:latin typeface="ae_AlYermook" pitchFamily="34" charset="-78"/>
                <a:cs typeface="ae_AlYermook" pitchFamily="34" charset="-78"/>
              </a:rPr>
              <a:t>هل تعلم </a:t>
            </a:r>
            <a:endParaRPr lang="ar-SA" b="1" dirty="0">
              <a:solidFill>
                <a:schemeClr val="bg1"/>
              </a:solidFill>
              <a:latin typeface="ae_AlYermook" pitchFamily="34" charset="-78"/>
              <a:cs typeface="ae_AlYermook" pitchFamily="34" charset="-78"/>
            </a:endParaRPr>
          </a:p>
        </p:txBody>
      </p:sp>
      <p:pic>
        <p:nvPicPr>
          <p:cNvPr id="11" name="صورة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195736" cy="6858000"/>
          </a:xfrm>
          <a:prstGeom prst="rect">
            <a:avLst/>
          </a:prstGeom>
        </p:spPr>
      </p:pic>
      <p:graphicFrame>
        <p:nvGraphicFramePr>
          <p:cNvPr id="12" name="مخطط 11"/>
          <p:cNvGraphicFramePr/>
          <p:nvPr>
            <p:extLst>
              <p:ext uri="{D42A27DB-BD31-4B8C-83A1-F6EECF244321}">
                <p14:modId xmlns:p14="http://schemas.microsoft.com/office/powerpoint/2010/main" xmlns="" val="479857545"/>
              </p:ext>
            </p:extLst>
          </p:nvPr>
        </p:nvGraphicFramePr>
        <p:xfrm>
          <a:off x="3067163" y="3789040"/>
          <a:ext cx="4416152" cy="2664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26122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771800" y="548680"/>
            <a:ext cx="3744416" cy="830997"/>
          </a:xfrm>
          <a:prstGeom prst="rect">
            <a:avLst/>
          </a:prstGeom>
          <a:noFill/>
        </p:spPr>
        <p:txBody>
          <a:bodyPr wrap="square" rtlCol="1">
            <a:spAutoFit/>
          </a:bodyPr>
          <a:lstStyle/>
          <a:p>
            <a:pPr algn="ctr"/>
            <a:r>
              <a:rPr lang="ar-SA" sz="4800" dirty="0" smtClean="0">
                <a:solidFill>
                  <a:srgbClr val="FF0000"/>
                </a:solidFill>
                <a:latin typeface="ae_AlArabiya" pitchFamily="18" charset="-78"/>
                <a:cs typeface="ae_AlArabiya" pitchFamily="18" charset="-78"/>
              </a:rPr>
              <a:t>الانطباع الأول </a:t>
            </a:r>
            <a:endParaRPr lang="ar-SA" sz="4800" dirty="0">
              <a:solidFill>
                <a:srgbClr val="FF0000"/>
              </a:solidFill>
              <a:latin typeface="ae_AlArabiya" pitchFamily="18" charset="-78"/>
              <a:cs typeface="ae_AlArabiya" pitchFamily="18" charset="-78"/>
            </a:endParaRPr>
          </a:p>
        </p:txBody>
      </p:sp>
      <p:sp>
        <p:nvSpPr>
          <p:cNvPr id="5" name="مربع نص 4"/>
          <p:cNvSpPr txBox="1"/>
          <p:nvPr/>
        </p:nvSpPr>
        <p:spPr>
          <a:xfrm>
            <a:off x="2339752" y="3269407"/>
            <a:ext cx="5256584" cy="646331"/>
          </a:xfrm>
          <a:prstGeom prst="rect">
            <a:avLst/>
          </a:prstGeom>
          <a:noFill/>
        </p:spPr>
        <p:txBody>
          <a:bodyPr wrap="square" rtlCol="1">
            <a:spAutoFit/>
          </a:bodyPr>
          <a:lstStyle/>
          <a:p>
            <a:pPr algn="ctr"/>
            <a:r>
              <a:rPr lang="ar-SA" sz="3600" dirty="0">
                <a:latin typeface="ae_AlMothnna" pitchFamily="34" charset="-78"/>
                <a:cs typeface="ae_AlMothnna" pitchFamily="34" charset="-78"/>
              </a:rPr>
              <a:t>قاعدة ال 30 ثانية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2981375"/>
            <a:ext cx="1273175" cy="1455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مربع نص 6"/>
          <p:cNvSpPr txBox="1"/>
          <p:nvPr/>
        </p:nvSpPr>
        <p:spPr>
          <a:xfrm>
            <a:off x="1907704" y="1556792"/>
            <a:ext cx="5328592" cy="646331"/>
          </a:xfrm>
          <a:prstGeom prst="rect">
            <a:avLst/>
          </a:prstGeom>
          <a:noFill/>
        </p:spPr>
        <p:txBody>
          <a:bodyPr wrap="square" rtlCol="1">
            <a:spAutoFit/>
          </a:bodyPr>
          <a:lstStyle/>
          <a:p>
            <a:pPr algn="ctr"/>
            <a:r>
              <a:rPr lang="ar-SA" sz="3600" dirty="0" smtClean="0">
                <a:solidFill>
                  <a:srgbClr val="002060"/>
                </a:solidFill>
                <a:latin typeface="ae_AlMateen" pitchFamily="18" charset="-78"/>
                <a:cs typeface="ae_AlMateen" pitchFamily="18" charset="-78"/>
              </a:rPr>
              <a:t>الحمية – الاصلع - اصم</a:t>
            </a:r>
            <a:endParaRPr lang="ar-SA" sz="36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4089446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274638"/>
            <a:ext cx="7620000" cy="1143000"/>
          </a:xfrm>
        </p:spPr>
        <p:txBody>
          <a:bodyPr/>
          <a:lstStyle/>
          <a:p>
            <a:pPr algn="ctr"/>
            <a:r>
              <a:rPr lang="ar-SA" sz="3200" dirty="0" smtClean="0">
                <a:solidFill>
                  <a:srgbClr val="7030A0"/>
                </a:solidFill>
                <a:latin typeface="ae_AlMateen" pitchFamily="18" charset="-78"/>
                <a:cs typeface="ae_AlMateen" pitchFamily="18" charset="-78"/>
              </a:rPr>
              <a:t>ماهي الامور التي يمكن من خلالها خلق انطباع اولي حسن؟ </a:t>
            </a:r>
            <a:endParaRPr lang="ar-SA" sz="3200" dirty="0">
              <a:solidFill>
                <a:srgbClr val="7030A0"/>
              </a:solidFill>
              <a:latin typeface="ae_AlMateen" pitchFamily="18" charset="-78"/>
              <a:cs typeface="ae_AlMateen" pitchFamily="18" charset="-78"/>
            </a:endParaRPr>
          </a:p>
        </p:txBody>
      </p:sp>
      <p:sp>
        <p:nvSpPr>
          <p:cNvPr id="5" name="عنوان 1"/>
          <p:cNvSpPr txBox="1">
            <a:spLocks/>
          </p:cNvSpPr>
          <p:nvPr/>
        </p:nvSpPr>
        <p:spPr>
          <a:xfrm>
            <a:off x="5652121" y="1772816"/>
            <a:ext cx="2520279" cy="1025522"/>
          </a:xfrm>
          <a:prstGeom prst="rect">
            <a:avLst/>
          </a:prstGeom>
          <a:solidFill>
            <a:srgbClr val="00B050"/>
          </a:solidFill>
        </p:spPr>
        <p:txBody>
          <a:bodyPr vert="horz" lIns="91440" tIns="45720" rIns="91440" bIns="45720" rtlCol="0" anchor="ctr">
            <a:noAutofit/>
          </a:bodyPr>
          <a:lstStyle>
            <a:defPPr>
              <a:defRPr lang="ar-SA"/>
            </a:defPPr>
            <a:lvl1pPr algn="ctr">
              <a:spcBef>
                <a:spcPct val="0"/>
              </a:spcBef>
              <a:buNone/>
              <a:defRPr sz="4000" b="1" cap="none" spc="-100" baseline="0">
                <a:ln>
                  <a:noFill/>
                </a:ln>
                <a:solidFill>
                  <a:srgbClr val="FFFF00"/>
                </a:solidFill>
                <a:effectLst/>
                <a:latin typeface="+mj-lt"/>
                <a:ea typeface="+mj-ea"/>
                <a:cs typeface="AL-Gemah-Alhoda" pitchFamily="2" charset="-78"/>
              </a:defRPr>
            </a:lvl1pPr>
          </a:lstStyle>
          <a:p>
            <a:r>
              <a:rPr lang="ar-SA" dirty="0"/>
              <a:t>المظهر الخارجي </a:t>
            </a:r>
          </a:p>
        </p:txBody>
      </p:sp>
      <p:sp>
        <p:nvSpPr>
          <p:cNvPr id="6" name="عنوان 1"/>
          <p:cNvSpPr txBox="1">
            <a:spLocks/>
          </p:cNvSpPr>
          <p:nvPr/>
        </p:nvSpPr>
        <p:spPr>
          <a:xfrm>
            <a:off x="3431298" y="1772816"/>
            <a:ext cx="1716767" cy="1025521"/>
          </a:xfrm>
          <a:prstGeom prst="rect">
            <a:avLst/>
          </a:prstGeom>
          <a:solidFill>
            <a:srgbClr val="00B050"/>
          </a:solidFill>
        </p:spPr>
        <p:txBody>
          <a:bodyPr vert="horz" lIns="91440" tIns="45720" rIns="91440" bIns="45720" rtlCol="0" anchor="ctr">
            <a:noAutofit/>
          </a:bodyPr>
          <a:lstStyle>
            <a:defPPr>
              <a:defRPr lang="ar-SA"/>
            </a:defPPr>
            <a:lvl1pPr algn="ctr">
              <a:spcBef>
                <a:spcPct val="0"/>
              </a:spcBef>
              <a:buNone/>
              <a:defRPr sz="4000" b="1" cap="none" spc="-100" baseline="0">
                <a:ln>
                  <a:noFill/>
                </a:ln>
                <a:solidFill>
                  <a:srgbClr val="FFFF00"/>
                </a:solidFill>
                <a:effectLst/>
                <a:latin typeface="+mj-lt"/>
                <a:ea typeface="+mj-ea"/>
                <a:cs typeface="AL-Gemah-Alhoda" pitchFamily="2" charset="-78"/>
              </a:defRPr>
            </a:lvl1pPr>
          </a:lstStyle>
          <a:p>
            <a:r>
              <a:rPr lang="ar-SA" dirty="0"/>
              <a:t>لغة الجسد</a:t>
            </a:r>
          </a:p>
        </p:txBody>
      </p:sp>
      <p:sp>
        <p:nvSpPr>
          <p:cNvPr id="7" name="عنوان 1"/>
          <p:cNvSpPr txBox="1">
            <a:spLocks/>
          </p:cNvSpPr>
          <p:nvPr/>
        </p:nvSpPr>
        <p:spPr>
          <a:xfrm>
            <a:off x="216025" y="1772816"/>
            <a:ext cx="2771800" cy="1025522"/>
          </a:xfrm>
          <a:prstGeom prst="rect">
            <a:avLst/>
          </a:prstGeom>
          <a:solidFill>
            <a:srgbClr val="00B05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FFFF00"/>
                </a:solidFill>
                <a:cs typeface="AL-Gemah-Alhoda" pitchFamily="2" charset="-78"/>
              </a:rPr>
              <a:t>تعابير الوجه</a:t>
            </a:r>
            <a:endParaRPr lang="ar-SA" sz="6600" b="1" dirty="0">
              <a:solidFill>
                <a:srgbClr val="FFFF00"/>
              </a:solidFill>
              <a:cs typeface="AL-Gemah-Alhoda" pitchFamily="2" charset="-78"/>
            </a:endParaRPr>
          </a:p>
        </p:txBody>
      </p:sp>
      <p:sp>
        <p:nvSpPr>
          <p:cNvPr id="2" name="مربع نص 1"/>
          <p:cNvSpPr txBox="1"/>
          <p:nvPr/>
        </p:nvSpPr>
        <p:spPr>
          <a:xfrm>
            <a:off x="5652121" y="3068960"/>
            <a:ext cx="2520279" cy="1200329"/>
          </a:xfrm>
          <a:prstGeom prst="rect">
            <a:avLst/>
          </a:prstGeom>
          <a:noFill/>
        </p:spPr>
        <p:txBody>
          <a:bodyPr wrap="square" rtlCol="1">
            <a:spAutoFit/>
          </a:bodyPr>
          <a:lstStyle/>
          <a:p>
            <a:pPr marL="342900" indent="-342900">
              <a:buFont typeface="Arial" pitchFamily="34" charset="0"/>
              <a:buChar char="•"/>
            </a:pPr>
            <a:r>
              <a:rPr lang="ar-SA" sz="2400" dirty="0" smtClean="0">
                <a:solidFill>
                  <a:srgbClr val="C00000"/>
                </a:solidFill>
                <a:latin typeface="ae_AlMateen" pitchFamily="18" charset="-78"/>
                <a:cs typeface="ae_AlMateen" pitchFamily="18" charset="-78"/>
              </a:rPr>
              <a:t>الملابس </a:t>
            </a:r>
          </a:p>
          <a:p>
            <a:pPr marL="342900" indent="-342900">
              <a:buFont typeface="Arial" pitchFamily="34" charset="0"/>
              <a:buChar char="•"/>
            </a:pPr>
            <a:r>
              <a:rPr lang="ar-SA" sz="2400" dirty="0" smtClean="0">
                <a:solidFill>
                  <a:srgbClr val="C00000"/>
                </a:solidFill>
                <a:latin typeface="ae_AlMateen" pitchFamily="18" charset="-78"/>
                <a:cs typeface="ae_AlMateen" pitchFamily="18" charset="-78"/>
              </a:rPr>
              <a:t>ترتيب الشعر </a:t>
            </a:r>
          </a:p>
          <a:p>
            <a:pPr marL="342900" indent="-342900">
              <a:buFont typeface="Arial" pitchFamily="34" charset="0"/>
              <a:buChar char="•"/>
            </a:pPr>
            <a:r>
              <a:rPr lang="ar-SA" sz="2400" dirty="0" smtClean="0">
                <a:solidFill>
                  <a:srgbClr val="C00000"/>
                </a:solidFill>
                <a:latin typeface="ae_AlMateen" pitchFamily="18" charset="-78"/>
                <a:cs typeface="ae_AlMateen" pitchFamily="18" charset="-78"/>
              </a:rPr>
              <a:t>النظافة العامة </a:t>
            </a:r>
            <a:endParaRPr lang="ar-SA" sz="2400" dirty="0">
              <a:solidFill>
                <a:srgbClr val="C00000"/>
              </a:solidFill>
              <a:latin typeface="ae_AlMateen" pitchFamily="18" charset="-78"/>
              <a:cs typeface="ae_AlMateen" pitchFamily="18" charset="-78"/>
            </a:endParaRPr>
          </a:p>
        </p:txBody>
      </p:sp>
      <p:sp>
        <p:nvSpPr>
          <p:cNvPr id="8" name="مربع نص 7"/>
          <p:cNvSpPr txBox="1"/>
          <p:nvPr/>
        </p:nvSpPr>
        <p:spPr>
          <a:xfrm>
            <a:off x="3131842" y="3140968"/>
            <a:ext cx="2520279" cy="1200329"/>
          </a:xfrm>
          <a:prstGeom prst="rect">
            <a:avLst/>
          </a:prstGeom>
          <a:noFill/>
        </p:spPr>
        <p:txBody>
          <a:bodyPr wrap="square" rtlCol="1">
            <a:spAutoFit/>
          </a:bodyPr>
          <a:lstStyle/>
          <a:p>
            <a:pPr marL="342900" indent="-342900">
              <a:buFont typeface="Arial" pitchFamily="34" charset="0"/>
              <a:buChar char="•"/>
            </a:pPr>
            <a:r>
              <a:rPr lang="ar-SA" sz="2400" dirty="0" smtClean="0">
                <a:solidFill>
                  <a:srgbClr val="002060"/>
                </a:solidFill>
                <a:latin typeface="ae_AlMateen" pitchFamily="18" charset="-78"/>
                <a:cs typeface="ae_AlMateen" pitchFamily="18" charset="-78"/>
              </a:rPr>
              <a:t>المسافة </a:t>
            </a:r>
          </a:p>
          <a:p>
            <a:pPr marL="342900" indent="-342900">
              <a:buFont typeface="Arial" pitchFamily="34" charset="0"/>
              <a:buChar char="•"/>
            </a:pPr>
            <a:r>
              <a:rPr lang="ar-SA" sz="2400" dirty="0" smtClean="0">
                <a:solidFill>
                  <a:srgbClr val="002060"/>
                </a:solidFill>
                <a:latin typeface="ae_AlMateen" pitchFamily="18" charset="-78"/>
                <a:cs typeface="ae_AlMateen" pitchFamily="18" charset="-78"/>
              </a:rPr>
              <a:t>الحركات </a:t>
            </a:r>
          </a:p>
          <a:p>
            <a:pPr marL="342900" indent="-342900">
              <a:buFont typeface="Arial" pitchFamily="34" charset="0"/>
              <a:buChar char="•"/>
            </a:pPr>
            <a:r>
              <a:rPr lang="ar-SA" sz="2400" dirty="0" smtClean="0">
                <a:solidFill>
                  <a:srgbClr val="002060"/>
                </a:solidFill>
                <a:latin typeface="ae_AlMateen" pitchFamily="18" charset="-78"/>
                <a:cs typeface="ae_AlMateen" pitchFamily="18" charset="-78"/>
              </a:rPr>
              <a:t>الإقبال</a:t>
            </a:r>
            <a:endParaRPr lang="ar-SA" sz="2400" dirty="0">
              <a:solidFill>
                <a:srgbClr val="002060"/>
              </a:solidFill>
              <a:latin typeface="ae_AlMateen" pitchFamily="18" charset="-78"/>
              <a:cs typeface="ae_AlMateen" pitchFamily="18" charset="-78"/>
            </a:endParaRPr>
          </a:p>
        </p:txBody>
      </p:sp>
      <p:sp>
        <p:nvSpPr>
          <p:cNvPr id="9" name="مربع نص 8"/>
          <p:cNvSpPr txBox="1"/>
          <p:nvPr/>
        </p:nvSpPr>
        <p:spPr>
          <a:xfrm>
            <a:off x="251520" y="3140968"/>
            <a:ext cx="2520279" cy="1200329"/>
          </a:xfrm>
          <a:prstGeom prst="rect">
            <a:avLst/>
          </a:prstGeom>
          <a:noFill/>
        </p:spPr>
        <p:txBody>
          <a:bodyPr wrap="square" rtlCol="1">
            <a:spAutoFit/>
          </a:bodyPr>
          <a:lstStyle/>
          <a:p>
            <a:pPr marL="342900" indent="-342900">
              <a:buFont typeface="Arial" pitchFamily="34" charset="0"/>
              <a:buChar char="•"/>
            </a:pPr>
            <a:r>
              <a:rPr lang="ar-SA" sz="2400" dirty="0" smtClean="0">
                <a:solidFill>
                  <a:srgbClr val="7030A0"/>
                </a:solidFill>
                <a:latin typeface="ae_AlMateen" pitchFamily="18" charset="-78"/>
                <a:cs typeface="ae_AlMateen" pitchFamily="18" charset="-78"/>
              </a:rPr>
              <a:t>الابتسامة </a:t>
            </a:r>
          </a:p>
          <a:p>
            <a:pPr marL="342900" indent="-342900">
              <a:buFont typeface="Arial" pitchFamily="34" charset="0"/>
              <a:buChar char="•"/>
            </a:pPr>
            <a:r>
              <a:rPr lang="ar-SA" sz="2400" dirty="0" smtClean="0">
                <a:solidFill>
                  <a:srgbClr val="7030A0"/>
                </a:solidFill>
                <a:latin typeface="ae_AlMateen" pitchFamily="18" charset="-78"/>
                <a:cs typeface="ae_AlMateen" pitchFamily="18" charset="-78"/>
              </a:rPr>
              <a:t>التقاء الاعين </a:t>
            </a:r>
          </a:p>
          <a:p>
            <a:pPr marL="342900" indent="-342900">
              <a:buFont typeface="Arial" pitchFamily="34" charset="0"/>
              <a:buChar char="•"/>
            </a:pPr>
            <a:r>
              <a:rPr lang="ar-SA" sz="2400" dirty="0" err="1" smtClean="0">
                <a:solidFill>
                  <a:srgbClr val="7030A0"/>
                </a:solidFill>
                <a:latin typeface="ae_AlMateen" pitchFamily="18" charset="-78"/>
                <a:cs typeface="ae_AlMateen" pitchFamily="18" charset="-78"/>
              </a:rPr>
              <a:t>المجارة</a:t>
            </a:r>
            <a:r>
              <a:rPr lang="ar-SA" sz="2400" dirty="0" smtClean="0">
                <a:solidFill>
                  <a:srgbClr val="7030A0"/>
                </a:solidFill>
                <a:latin typeface="ae_AlMateen" pitchFamily="18" charset="-78"/>
                <a:cs typeface="ae_AlMateen" pitchFamily="18" charset="-78"/>
              </a:rPr>
              <a:t> </a:t>
            </a:r>
            <a:endParaRPr lang="ar-SA" sz="2400" dirty="0">
              <a:solidFill>
                <a:srgbClr val="7030A0"/>
              </a:solidFill>
              <a:latin typeface="ae_AlMateen" pitchFamily="18" charset="-78"/>
              <a:cs typeface="ae_AlMateen" pitchFamily="18" charset="-78"/>
            </a:endParaRPr>
          </a:p>
        </p:txBody>
      </p:sp>
      <p:sp>
        <p:nvSpPr>
          <p:cNvPr id="3" name="مربع نص 2"/>
          <p:cNvSpPr txBox="1"/>
          <p:nvPr/>
        </p:nvSpPr>
        <p:spPr>
          <a:xfrm>
            <a:off x="0" y="4581128"/>
            <a:ext cx="8388424" cy="523220"/>
          </a:xfrm>
          <a:prstGeom prst="rect">
            <a:avLst/>
          </a:prstGeom>
          <a:noFill/>
        </p:spPr>
        <p:txBody>
          <a:bodyPr wrap="square" rtlCol="1">
            <a:spAutoFit/>
          </a:bodyPr>
          <a:lstStyle/>
          <a:p>
            <a:r>
              <a:rPr lang="ar-SA" sz="2800" dirty="0" smtClean="0">
                <a:solidFill>
                  <a:srgbClr val="7030A0"/>
                </a:solidFill>
                <a:latin typeface="ae_AlMateen" pitchFamily="18" charset="-78"/>
                <a:cs typeface="ae_AlMateen" pitchFamily="18" charset="-78"/>
              </a:rPr>
              <a:t>ما هو الانطباع التي تتركه لدى المتبرع في اول لقاءا وأول زيارة ؟</a:t>
            </a:r>
            <a:endParaRPr lang="ar-SA" sz="2800" dirty="0">
              <a:solidFill>
                <a:srgbClr val="7030A0"/>
              </a:solidFill>
              <a:latin typeface="ae_AlMateen" pitchFamily="18" charset="-78"/>
              <a:cs typeface="ae_AlMateen" pitchFamily="18" charset="-78"/>
            </a:endParaRPr>
          </a:p>
        </p:txBody>
      </p:sp>
      <p:sp>
        <p:nvSpPr>
          <p:cNvPr id="10" name="نجمة مكونة من 6 نقاط 9"/>
          <p:cNvSpPr/>
          <p:nvPr/>
        </p:nvSpPr>
        <p:spPr>
          <a:xfrm>
            <a:off x="107504" y="5229200"/>
            <a:ext cx="1944216" cy="16288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ربع نص 10"/>
          <p:cNvSpPr txBox="1"/>
          <p:nvPr/>
        </p:nvSpPr>
        <p:spPr>
          <a:xfrm>
            <a:off x="467544" y="5622339"/>
            <a:ext cx="1080120" cy="830997"/>
          </a:xfrm>
          <a:prstGeom prst="rect">
            <a:avLst/>
          </a:prstGeom>
          <a:noFill/>
        </p:spPr>
        <p:txBody>
          <a:bodyPr wrap="square" rtlCol="1">
            <a:spAutoFit/>
          </a:bodyPr>
          <a:lstStyle/>
          <a:p>
            <a:pPr algn="ctr"/>
            <a:r>
              <a:rPr lang="ar-SA" sz="2400" b="1" dirty="0" smtClean="0">
                <a:solidFill>
                  <a:srgbClr val="FF0000"/>
                </a:solidFill>
                <a:latin typeface="ae_AlMateen" pitchFamily="18" charset="-78"/>
                <a:cs typeface="ae_AlMateen" pitchFamily="18" charset="-78"/>
              </a:rPr>
              <a:t>جوازات دبي </a:t>
            </a:r>
            <a:endParaRPr lang="ar-SA" sz="2400" b="1" dirty="0">
              <a:solidFill>
                <a:srgbClr val="FF0000"/>
              </a:solidFill>
              <a:latin typeface="ae_AlMateen" pitchFamily="18" charset="-78"/>
              <a:cs typeface="ae_AlMateen" pitchFamily="18" charset="-78"/>
            </a:endParaRPr>
          </a:p>
        </p:txBody>
      </p:sp>
    </p:spTree>
    <p:extLst>
      <p:ext uri="{BB962C8B-B14F-4D97-AF65-F5344CB8AC3E}">
        <p14:creationId xmlns:p14="http://schemas.microsoft.com/office/powerpoint/2010/main" xmlns="" val="359100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1772816"/>
            <a:ext cx="7848872" cy="484112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15" name="صورة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4288" y="3660478"/>
            <a:ext cx="652656" cy="632618"/>
          </a:xfrm>
          <a:prstGeom prst="rect">
            <a:avLst/>
          </a:prstGeom>
        </p:spPr>
      </p:pic>
      <p:sp>
        <p:nvSpPr>
          <p:cNvPr id="2" name="عنوان 1"/>
          <p:cNvSpPr>
            <a:spLocks noGrp="1"/>
          </p:cNvSpPr>
          <p:nvPr>
            <p:ph type="title"/>
          </p:nvPr>
        </p:nvSpPr>
        <p:spPr/>
        <p:txBody>
          <a:bodyPr/>
          <a:lstStyle/>
          <a:p>
            <a:pPr algn="ctr"/>
            <a:r>
              <a:rPr lang="ar-SA" sz="6000" dirty="0">
                <a:solidFill>
                  <a:srgbClr val="FF0000"/>
                </a:solidFill>
                <a:cs typeface="AL-Hosam" pitchFamily="2" charset="-78"/>
              </a:rPr>
              <a:t>قبل البدء من اجلك </a:t>
            </a:r>
          </a:p>
        </p:txBody>
      </p:sp>
      <p:pic>
        <p:nvPicPr>
          <p:cNvPr id="4" name="عنصر نائب للمحتوى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73134" y="2060848"/>
            <a:ext cx="1567218" cy="1532698"/>
          </a:xfrm>
        </p:spPr>
      </p:pic>
      <p:pic>
        <p:nvPicPr>
          <p:cNvPr id="5" name="صورة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40152" y="4365104"/>
            <a:ext cx="1872208" cy="1224136"/>
          </a:xfrm>
          <a:prstGeom prst="rect">
            <a:avLst/>
          </a:prstGeom>
        </p:spPr>
      </p:pic>
      <p:pic>
        <p:nvPicPr>
          <p:cNvPr id="6" name="صورة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53013" y="1988840"/>
            <a:ext cx="1782883" cy="1273488"/>
          </a:xfrm>
          <a:prstGeom prst="rect">
            <a:avLst/>
          </a:prstGeom>
        </p:spPr>
      </p:pic>
      <p:pic>
        <p:nvPicPr>
          <p:cNvPr id="7" name="صورة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35716" y="4383892"/>
            <a:ext cx="1772188" cy="1205348"/>
          </a:xfrm>
          <a:prstGeom prst="rect">
            <a:avLst/>
          </a:prstGeom>
        </p:spPr>
      </p:pic>
      <p:sp>
        <p:nvSpPr>
          <p:cNvPr id="8" name="مستطيل 7"/>
          <p:cNvSpPr/>
          <p:nvPr/>
        </p:nvSpPr>
        <p:spPr>
          <a:xfrm>
            <a:off x="5724128" y="3585210"/>
            <a:ext cx="193936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cap="none" spc="0" dirty="0" smtClean="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ابتسم </a:t>
            </a:r>
            <a:endParaRPr lang="ar-SA" sz="4000" b="1" cap="none" spc="0" dirty="0">
              <a:ln w="11430"/>
              <a:solidFill>
                <a:srgbClr val="002060"/>
              </a:solidFill>
              <a:effectLst>
                <a:glow rad="63500">
                  <a:schemeClr val="accent5">
                    <a:satMod val="175000"/>
                    <a:alpha val="40000"/>
                  </a:schemeClr>
                </a:glow>
                <a:outerShdw blurRad="50800" dist="39000" dir="5460000" algn="tl">
                  <a:srgbClr val="000000">
                    <a:alpha val="38000"/>
                  </a:srgbClr>
                </a:outerShdw>
              </a:effectLst>
            </a:endParaRPr>
          </a:p>
        </p:txBody>
      </p:sp>
      <p:sp>
        <p:nvSpPr>
          <p:cNvPr id="9" name="مستطيل 8"/>
          <p:cNvSpPr/>
          <p:nvPr/>
        </p:nvSpPr>
        <p:spPr>
          <a:xfrm>
            <a:off x="971600" y="3430741"/>
            <a:ext cx="2020105" cy="646331"/>
          </a:xfrm>
          <a:prstGeom prst="rect">
            <a:avLst/>
          </a:prstGeom>
          <a:noFill/>
        </p:spPr>
        <p:txBody>
          <a:bodyPr wrap="none" lIns="91440" tIns="45720" rIns="91440" bIns="45720">
            <a:spAutoFit/>
          </a:bodyPr>
          <a:lstStyle/>
          <a:p>
            <a:pPr algn="ctr"/>
            <a:r>
              <a:rPr lang="ar-SA" sz="36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اغلق</a:t>
            </a:r>
            <a:r>
              <a:rPr lang="ar-S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36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الجوال</a:t>
            </a:r>
          </a:p>
        </p:txBody>
      </p:sp>
      <p:sp>
        <p:nvSpPr>
          <p:cNvPr id="10" name="مستطيل 9"/>
          <p:cNvSpPr/>
          <p:nvPr/>
        </p:nvSpPr>
        <p:spPr>
          <a:xfrm>
            <a:off x="5724128" y="5690612"/>
            <a:ext cx="1356461" cy="923330"/>
          </a:xfrm>
          <a:prstGeom prst="rect">
            <a:avLst/>
          </a:prstGeom>
          <a:noFill/>
        </p:spPr>
        <p:txBody>
          <a:bodyPr wrap="none" lIns="91440" tIns="45720" rIns="91440" bIns="45720">
            <a:spAutoFit/>
          </a:bodyPr>
          <a:lstStyle/>
          <a:p>
            <a:pPr algn="ctr"/>
            <a:r>
              <a:rPr lang="ar-SA" sz="40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انصت</a:t>
            </a: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مستطيل 10"/>
          <p:cNvSpPr/>
          <p:nvPr/>
        </p:nvSpPr>
        <p:spPr>
          <a:xfrm>
            <a:off x="1547664" y="5589240"/>
            <a:ext cx="1061508" cy="923330"/>
          </a:xfrm>
          <a:prstGeom prst="rect">
            <a:avLst/>
          </a:prstGeom>
          <a:noFill/>
        </p:spPr>
        <p:txBody>
          <a:bodyPr wrap="none" lIns="91440" tIns="45720" rIns="91440" bIns="45720">
            <a:spAutoFit/>
          </a:bodyPr>
          <a:lstStyle/>
          <a:p>
            <a:pPr algn="ctr"/>
            <a:r>
              <a:rPr lang="ar-SA" sz="40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دون</a:t>
            </a: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صورة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75845" y="5690612"/>
            <a:ext cx="652656" cy="632618"/>
          </a:xfrm>
          <a:prstGeom prst="rect">
            <a:avLst/>
          </a:prstGeom>
        </p:spPr>
      </p:pic>
      <p:pic>
        <p:nvPicPr>
          <p:cNvPr id="13" name="صورة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4288" y="5805264"/>
            <a:ext cx="652656" cy="632618"/>
          </a:xfrm>
          <a:prstGeom prst="rect">
            <a:avLst/>
          </a:prstGeom>
        </p:spPr>
      </p:pic>
      <p:sp>
        <p:nvSpPr>
          <p:cNvPr id="17" name="تمرير أفقي 16"/>
          <p:cNvSpPr/>
          <p:nvPr/>
        </p:nvSpPr>
        <p:spPr>
          <a:xfrm>
            <a:off x="1594480" y="116632"/>
            <a:ext cx="5353784" cy="1368152"/>
          </a:xfrm>
          <a:prstGeom prst="horizontalScroll">
            <a:avLst/>
          </a:prstGeom>
          <a:solidFill>
            <a:srgbClr val="3333FF">
              <a:alpha val="1176"/>
            </a:srgbClr>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pic>
        <p:nvPicPr>
          <p:cNvPr id="14" name="صورة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7824" y="3444454"/>
            <a:ext cx="652656" cy="632618"/>
          </a:xfrm>
          <a:prstGeom prst="rect">
            <a:avLst/>
          </a:prstGeom>
        </p:spPr>
      </p:pic>
    </p:spTree>
    <p:extLst>
      <p:ext uri="{BB962C8B-B14F-4D97-AF65-F5344CB8AC3E}">
        <p14:creationId xmlns:p14="http://schemas.microsoft.com/office/powerpoint/2010/main" xmlns="" val="299576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xiD4\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772816"/>
            <a:ext cx="5904656"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1907704" y="764704"/>
            <a:ext cx="4824536" cy="646331"/>
          </a:xfrm>
          <a:prstGeom prst="rect">
            <a:avLst/>
          </a:prstGeom>
          <a:noFill/>
        </p:spPr>
        <p:txBody>
          <a:bodyPr wrap="square" rtlCol="1">
            <a:spAutoFit/>
          </a:bodyPr>
          <a:lstStyle/>
          <a:p>
            <a:pPr algn="ctr"/>
            <a:r>
              <a:rPr lang="ar-SA" sz="3600" dirty="0" smtClean="0">
                <a:solidFill>
                  <a:srgbClr val="FF0000"/>
                </a:solidFill>
                <a:latin typeface="ae_AlMateen" pitchFamily="18" charset="-78"/>
                <a:cs typeface="ae_AlMateen" pitchFamily="18" charset="-78"/>
              </a:rPr>
              <a:t>جامعة هارفارد</a:t>
            </a:r>
            <a:endParaRPr lang="ar-SA" sz="3600" dirty="0">
              <a:solidFill>
                <a:srgbClr val="FF0000"/>
              </a:solidFill>
              <a:latin typeface="ae_AlMateen" pitchFamily="18" charset="-78"/>
              <a:cs typeface="ae_AlMateen" pitchFamily="18" charset="-78"/>
            </a:endParaRPr>
          </a:p>
        </p:txBody>
      </p:sp>
      <p:sp>
        <p:nvSpPr>
          <p:cNvPr id="5" name="مربع نص 4"/>
          <p:cNvSpPr txBox="1"/>
          <p:nvPr/>
        </p:nvSpPr>
        <p:spPr>
          <a:xfrm>
            <a:off x="539552" y="5085184"/>
            <a:ext cx="7416824" cy="1077218"/>
          </a:xfrm>
          <a:prstGeom prst="rect">
            <a:avLst/>
          </a:prstGeom>
          <a:noFill/>
        </p:spPr>
        <p:txBody>
          <a:bodyPr wrap="square" rtlCol="1">
            <a:spAutoFit/>
          </a:bodyPr>
          <a:lstStyle/>
          <a:p>
            <a:r>
              <a:rPr lang="ar-SA" sz="3200" dirty="0" smtClean="0">
                <a:solidFill>
                  <a:srgbClr val="FF0000"/>
                </a:solidFill>
                <a:latin typeface="ae_AlMateen" pitchFamily="18" charset="-78"/>
                <a:cs typeface="ae_AlMateen" pitchFamily="18" charset="-78"/>
              </a:rPr>
              <a:t>ما تطبيقات هذه القصة على عملنا في مجال التسويق الخيري ؟</a:t>
            </a:r>
            <a:endParaRPr lang="ar-SA" sz="3200" dirty="0">
              <a:solidFill>
                <a:srgbClr val="FF0000"/>
              </a:solidFill>
              <a:latin typeface="ae_AlMateen" pitchFamily="18" charset="-78"/>
              <a:cs typeface="ae_AlMateen" pitchFamily="18" charset="-78"/>
            </a:endParaRPr>
          </a:p>
        </p:txBody>
      </p:sp>
      <p:sp>
        <p:nvSpPr>
          <p:cNvPr id="6" name="مثلث متساوي الساقين 5"/>
          <p:cNvSpPr/>
          <p:nvPr/>
        </p:nvSpPr>
        <p:spPr>
          <a:xfrm>
            <a:off x="1547664" y="6162402"/>
            <a:ext cx="1512168" cy="43495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3325039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051720" y="548680"/>
            <a:ext cx="4392488" cy="707886"/>
          </a:xfrm>
          <a:prstGeom prst="rect">
            <a:avLst/>
          </a:prstGeom>
          <a:noFill/>
        </p:spPr>
        <p:txBody>
          <a:bodyPr wrap="square" rtlCol="1">
            <a:spAutoFit/>
          </a:bodyPr>
          <a:lstStyle/>
          <a:p>
            <a:pPr algn="ctr"/>
            <a:r>
              <a:rPr lang="ar-SA" sz="4000" dirty="0" smtClean="0">
                <a:solidFill>
                  <a:srgbClr val="FF0000"/>
                </a:solidFill>
                <a:latin typeface="ae_AlMateen" pitchFamily="18" charset="-78"/>
                <a:cs typeface="ae_AlMateen" pitchFamily="18" charset="-78"/>
              </a:rPr>
              <a:t>تعريف</a:t>
            </a:r>
            <a:r>
              <a:rPr lang="ar-SA" sz="4000" dirty="0" smtClean="0">
                <a:solidFill>
                  <a:srgbClr val="002060"/>
                </a:solidFill>
                <a:latin typeface="ae_AlMateen" pitchFamily="18" charset="-78"/>
                <a:cs typeface="ae_AlMateen" pitchFamily="18" charset="-78"/>
              </a:rPr>
              <a:t> </a:t>
            </a:r>
            <a:r>
              <a:rPr lang="ar-SA" sz="4000" dirty="0">
                <a:solidFill>
                  <a:srgbClr val="FF0000"/>
                </a:solidFill>
                <a:latin typeface="ae_AlMateen" pitchFamily="18" charset="-78"/>
                <a:cs typeface="ae_AlMateen" pitchFamily="18" charset="-78"/>
              </a:rPr>
              <a:t>الاتصال</a:t>
            </a:r>
            <a:r>
              <a:rPr lang="ar-SA" sz="4000" dirty="0" smtClean="0">
                <a:solidFill>
                  <a:srgbClr val="002060"/>
                </a:solidFill>
                <a:latin typeface="ae_AlMateen" pitchFamily="18" charset="-78"/>
                <a:cs typeface="ae_AlMateen" pitchFamily="18" charset="-78"/>
              </a:rPr>
              <a:t> </a:t>
            </a:r>
            <a:endParaRPr lang="ar-SA" sz="4000" dirty="0">
              <a:solidFill>
                <a:srgbClr val="002060"/>
              </a:solidFill>
              <a:latin typeface="ae_AlMateen" pitchFamily="18" charset="-78"/>
              <a:cs typeface="ae_AlMateen" pitchFamily="18" charset="-78"/>
            </a:endParaRPr>
          </a:p>
        </p:txBody>
      </p:sp>
      <p:sp>
        <p:nvSpPr>
          <p:cNvPr id="5" name="مربع نص 4"/>
          <p:cNvSpPr txBox="1"/>
          <p:nvPr/>
        </p:nvSpPr>
        <p:spPr>
          <a:xfrm>
            <a:off x="1547664" y="1628800"/>
            <a:ext cx="4752528" cy="646331"/>
          </a:xfrm>
          <a:prstGeom prst="rect">
            <a:avLst/>
          </a:prstGeom>
          <a:solidFill>
            <a:srgbClr val="002060"/>
          </a:solidFill>
        </p:spPr>
        <p:txBody>
          <a:bodyPr wrap="square" rtlCol="1">
            <a:spAutoFit/>
          </a:bodyPr>
          <a:lstStyle/>
          <a:p>
            <a:pPr algn="ctr"/>
            <a:r>
              <a:rPr lang="ar-SA" sz="3600" dirty="0" smtClean="0">
                <a:solidFill>
                  <a:schemeClr val="bg1"/>
                </a:solidFill>
                <a:cs typeface="B-ALMATEEN" pitchFamily="2" charset="-78"/>
              </a:rPr>
              <a:t>التفاعل بين طرفين لتحقيق هدف</a:t>
            </a:r>
            <a:endParaRPr lang="ar-SA" sz="3600" dirty="0">
              <a:solidFill>
                <a:schemeClr val="bg1"/>
              </a:solidFill>
              <a:cs typeface="B-ALMATEEN" pitchFamily="2" charset="-78"/>
            </a:endParaRPr>
          </a:p>
        </p:txBody>
      </p:sp>
      <p:sp>
        <p:nvSpPr>
          <p:cNvPr id="6" name="مربع نص 5"/>
          <p:cNvSpPr txBox="1"/>
          <p:nvPr/>
        </p:nvSpPr>
        <p:spPr>
          <a:xfrm>
            <a:off x="2411760" y="4062551"/>
            <a:ext cx="3888432" cy="2246769"/>
          </a:xfrm>
          <a:prstGeom prst="rect">
            <a:avLst/>
          </a:prstGeom>
          <a:noFill/>
        </p:spPr>
        <p:txBody>
          <a:bodyPr wrap="square" rtlCol="1">
            <a:spAutoFit/>
          </a:bodyPr>
          <a:lstStyle/>
          <a:p>
            <a:pPr algn="ctr"/>
            <a:r>
              <a:rPr lang="ar-SA" sz="2800" dirty="0" smtClean="0">
                <a:latin typeface="Hacen Tunisia" pitchFamily="2" charset="-78"/>
                <a:cs typeface="Hacen Tunisia" pitchFamily="2" charset="-78"/>
              </a:rPr>
              <a:t>تخيل انك لا تستطيع التواصل مع أحد ..!!</a:t>
            </a:r>
          </a:p>
          <a:p>
            <a:pPr algn="ctr"/>
            <a:r>
              <a:rPr lang="ar-SA" sz="2800" dirty="0" smtClean="0">
                <a:latin typeface="Hacen Tunisia" pitchFamily="2" charset="-78"/>
                <a:cs typeface="Hacen Tunisia" pitchFamily="2" charset="-78"/>
              </a:rPr>
              <a:t>كيف ستعبر عن نفسك ؟كيف ستؤدي عملك ؟كيف ستحقق أهدافك </a:t>
            </a:r>
            <a:endParaRPr lang="ar-SA" sz="2800" dirty="0">
              <a:latin typeface="Hacen Tunisia" pitchFamily="2" charset="-78"/>
              <a:cs typeface="Hacen Tunisia" pitchFamily="2" charset="-78"/>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329972"/>
            <a:ext cx="1872208" cy="1226820"/>
          </a:xfrm>
          <a:prstGeom prst="rect">
            <a:avLst/>
          </a:prstGeom>
        </p:spPr>
      </p:pic>
      <p:sp>
        <p:nvSpPr>
          <p:cNvPr id="2" name="مستطيل 1"/>
          <p:cNvSpPr/>
          <p:nvPr/>
        </p:nvSpPr>
        <p:spPr>
          <a:xfrm>
            <a:off x="323528" y="2564904"/>
            <a:ext cx="7992888" cy="1200329"/>
          </a:xfrm>
          <a:prstGeom prst="rect">
            <a:avLst/>
          </a:prstGeom>
          <a:solidFill>
            <a:srgbClr val="002060"/>
          </a:solidFill>
        </p:spPr>
        <p:txBody>
          <a:bodyPr wrap="square" rtlCol="1">
            <a:spAutoFit/>
          </a:bodyPr>
          <a:lstStyle/>
          <a:p>
            <a:pPr algn="ctr"/>
            <a:r>
              <a:rPr lang="ar-SA" sz="3600" dirty="0">
                <a:solidFill>
                  <a:schemeClr val="bg1"/>
                </a:solidFill>
                <a:cs typeface="B-ALMATEEN" pitchFamily="2" charset="-78"/>
              </a:rPr>
              <a:t>يعرف بأنه </a:t>
            </a:r>
            <a:r>
              <a:rPr lang="ar-SA" sz="3600" dirty="0" smtClean="0">
                <a:solidFill>
                  <a:schemeClr val="bg1"/>
                </a:solidFill>
                <a:cs typeface="B-ALMATEEN" pitchFamily="2" charset="-78"/>
              </a:rPr>
              <a:t>عملية </a:t>
            </a:r>
            <a:r>
              <a:rPr lang="ar-SA" sz="3600" dirty="0">
                <a:solidFill>
                  <a:schemeClr val="bg1"/>
                </a:solidFill>
                <a:cs typeface="B-ALMATEEN" pitchFamily="2" charset="-78"/>
              </a:rPr>
              <a:t>لتبادل المعلومات والحقائق والأفكار والآراء بين طرفين بقصد تحقيق الفهم المشترك بينهما</a:t>
            </a:r>
          </a:p>
        </p:txBody>
      </p:sp>
    </p:spTree>
    <p:extLst>
      <p:ext uri="{BB962C8B-B14F-4D97-AF65-F5344CB8AC3E}">
        <p14:creationId xmlns:p14="http://schemas.microsoft.com/office/powerpoint/2010/main" xmlns="" val="2937807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868144" y="827420"/>
            <a:ext cx="2304256" cy="584775"/>
          </a:xfrm>
          <a:prstGeom prst="rect">
            <a:avLst/>
          </a:prstGeom>
          <a:solidFill>
            <a:srgbClr val="FFFF00"/>
          </a:solidFill>
        </p:spPr>
        <p:txBody>
          <a:bodyPr wrap="square" rtlCol="1">
            <a:spAutoFit/>
          </a:bodyPr>
          <a:lstStyle/>
          <a:p>
            <a:pPr algn="ctr"/>
            <a:r>
              <a:rPr lang="ar-SA" sz="3200" dirty="0" smtClean="0">
                <a:cs typeface="B-ALMATEEN" pitchFamily="2" charset="-78"/>
              </a:rPr>
              <a:t>اهمية الاتصال </a:t>
            </a:r>
            <a:endParaRPr lang="ar-SA" sz="3200" dirty="0">
              <a:cs typeface="B-ALMATEEN" pitchFamily="2" charset="-78"/>
            </a:endParaRPr>
          </a:p>
        </p:txBody>
      </p:sp>
      <p:sp>
        <p:nvSpPr>
          <p:cNvPr id="5" name="مربع نص 4"/>
          <p:cNvSpPr txBox="1"/>
          <p:nvPr/>
        </p:nvSpPr>
        <p:spPr>
          <a:xfrm>
            <a:off x="1259632" y="4293096"/>
            <a:ext cx="2448272" cy="584775"/>
          </a:xfrm>
          <a:prstGeom prst="rect">
            <a:avLst/>
          </a:prstGeom>
          <a:solidFill>
            <a:srgbClr val="FFFF00"/>
          </a:solidFill>
        </p:spPr>
        <p:txBody>
          <a:bodyPr wrap="square" rtlCol="1">
            <a:spAutoFit/>
          </a:bodyPr>
          <a:lstStyle>
            <a:defPPr>
              <a:defRPr lang="ar-SA"/>
            </a:defPPr>
            <a:lvl1pPr algn="ctr">
              <a:defRPr sz="3200">
                <a:cs typeface="B-ALMATEEN" pitchFamily="2" charset="-78"/>
              </a:defRPr>
            </a:lvl1pPr>
          </a:lstStyle>
          <a:p>
            <a:r>
              <a:rPr lang="ar-SA" dirty="0"/>
              <a:t>اطراف  الاتصال </a:t>
            </a:r>
          </a:p>
        </p:txBody>
      </p:sp>
      <p:sp>
        <p:nvSpPr>
          <p:cNvPr id="6" name="مربع نص 5"/>
          <p:cNvSpPr txBox="1"/>
          <p:nvPr/>
        </p:nvSpPr>
        <p:spPr>
          <a:xfrm>
            <a:off x="2492152" y="827420"/>
            <a:ext cx="2727920" cy="584775"/>
          </a:xfrm>
          <a:prstGeom prst="rect">
            <a:avLst/>
          </a:prstGeom>
          <a:solidFill>
            <a:srgbClr val="FFFF00"/>
          </a:solidFill>
        </p:spPr>
        <p:txBody>
          <a:bodyPr wrap="square" rtlCol="1">
            <a:spAutoFit/>
          </a:bodyPr>
          <a:lstStyle>
            <a:defPPr>
              <a:defRPr lang="ar-SA"/>
            </a:defPPr>
            <a:lvl1pPr algn="ctr">
              <a:defRPr sz="3200">
                <a:cs typeface="B-ALMATEEN" pitchFamily="2" charset="-78"/>
              </a:defRPr>
            </a:lvl1pPr>
          </a:lstStyle>
          <a:p>
            <a:r>
              <a:rPr lang="ar-SA" dirty="0"/>
              <a:t>أهداف الاتصال</a:t>
            </a:r>
          </a:p>
        </p:txBody>
      </p:sp>
      <p:sp>
        <p:nvSpPr>
          <p:cNvPr id="7" name="مربع نص 6"/>
          <p:cNvSpPr txBox="1"/>
          <p:nvPr/>
        </p:nvSpPr>
        <p:spPr>
          <a:xfrm>
            <a:off x="6156176" y="1412776"/>
            <a:ext cx="2160240" cy="5262979"/>
          </a:xfrm>
          <a:prstGeom prst="rect">
            <a:avLst/>
          </a:prstGeom>
          <a:noFill/>
        </p:spPr>
        <p:txBody>
          <a:bodyPr wrap="square" rtlCol="1">
            <a:spAutoFit/>
          </a:bodyPr>
          <a:lstStyle/>
          <a:p>
            <a:pPr marL="342900" indent="-342900" algn="justLow">
              <a:buFont typeface="Wingdings" pitchFamily="2" charset="2"/>
              <a:buChar char="Ø"/>
            </a:pPr>
            <a:r>
              <a:rPr lang="ar-SA" sz="2400" b="1" dirty="0" smtClean="0">
                <a:cs typeface="+mj-cs"/>
              </a:rPr>
              <a:t>يعتبر أساس حياتنا اليومية .</a:t>
            </a:r>
          </a:p>
          <a:p>
            <a:pPr marL="285750" indent="-285750" algn="justLow">
              <a:buFont typeface="Wingdings" pitchFamily="2" charset="2"/>
              <a:buChar char="Ø"/>
            </a:pPr>
            <a:endParaRPr lang="ar-SA" sz="2400" b="1" dirty="0" smtClean="0">
              <a:cs typeface="+mj-cs"/>
            </a:endParaRPr>
          </a:p>
          <a:p>
            <a:pPr marL="342900" indent="-342900" algn="justLow">
              <a:buFont typeface="Wingdings" pitchFamily="2" charset="2"/>
              <a:buChar char="Ø"/>
            </a:pPr>
            <a:r>
              <a:rPr lang="ar-SA" sz="2400" b="1" dirty="0" smtClean="0">
                <a:cs typeface="+mj-cs"/>
              </a:rPr>
              <a:t>يسهم في نقل المفاهيم والآراء والأفكار لخلق تماسك مين مكونات الجهة .</a:t>
            </a:r>
          </a:p>
          <a:p>
            <a:pPr marL="285750" indent="-285750" algn="justLow">
              <a:buFont typeface="Wingdings" pitchFamily="2" charset="2"/>
              <a:buChar char="Ø"/>
            </a:pPr>
            <a:endParaRPr lang="ar-SA" sz="2400" b="1" dirty="0" smtClean="0">
              <a:cs typeface="+mj-cs"/>
            </a:endParaRPr>
          </a:p>
          <a:p>
            <a:pPr marL="342900" indent="-342900" algn="justLow">
              <a:buFont typeface="Wingdings" pitchFamily="2" charset="2"/>
              <a:buChar char="Ø"/>
            </a:pPr>
            <a:r>
              <a:rPr lang="ar-SA" sz="2400" b="1" dirty="0" smtClean="0">
                <a:cs typeface="+mj-cs"/>
              </a:rPr>
              <a:t>وسيلة هادفة لضمان التفاعل والتبادل المشترك للمهام المختلفة .</a:t>
            </a:r>
            <a:endParaRPr lang="ar-SA" sz="2400" b="1" dirty="0">
              <a:cs typeface="+mj-cs"/>
            </a:endParaRPr>
          </a:p>
        </p:txBody>
      </p:sp>
      <p:sp>
        <p:nvSpPr>
          <p:cNvPr id="8" name="مربع نص 7"/>
          <p:cNvSpPr txBox="1"/>
          <p:nvPr/>
        </p:nvSpPr>
        <p:spPr>
          <a:xfrm>
            <a:off x="3059832" y="1565176"/>
            <a:ext cx="2592288" cy="2677656"/>
          </a:xfrm>
          <a:prstGeom prst="rect">
            <a:avLst/>
          </a:prstGeom>
          <a:noFill/>
        </p:spPr>
        <p:txBody>
          <a:bodyPr wrap="square" rtlCol="1">
            <a:spAutoFit/>
          </a:bodyPr>
          <a:lstStyle/>
          <a:p>
            <a:pPr marL="342900" indent="-342900" algn="justLow">
              <a:buFont typeface="Wingdings" pitchFamily="2" charset="2"/>
              <a:buChar char="Ø"/>
            </a:pPr>
            <a:r>
              <a:rPr lang="ar-SA" sz="2800" b="1" dirty="0" smtClean="0">
                <a:cs typeface="+mj-cs"/>
              </a:rPr>
              <a:t>ارسال واستقبال المعلومات.</a:t>
            </a:r>
          </a:p>
          <a:p>
            <a:pPr marL="285750" indent="-285750" algn="justLow">
              <a:buFont typeface="Wingdings" pitchFamily="2" charset="2"/>
              <a:buChar char="Ø"/>
            </a:pPr>
            <a:endParaRPr lang="ar-SA" sz="2800" b="1" dirty="0" smtClean="0">
              <a:cs typeface="+mj-cs"/>
            </a:endParaRPr>
          </a:p>
          <a:p>
            <a:pPr marL="342900" indent="-342900" algn="justLow">
              <a:buFont typeface="Wingdings" pitchFamily="2" charset="2"/>
              <a:buChar char="Ø"/>
            </a:pPr>
            <a:r>
              <a:rPr lang="ar-SA" sz="2800" b="1" dirty="0" smtClean="0">
                <a:cs typeface="+mj-cs"/>
              </a:rPr>
              <a:t>ضمان الفهم .</a:t>
            </a:r>
          </a:p>
          <a:p>
            <a:pPr algn="justLow"/>
            <a:endParaRPr lang="ar-SA" sz="2800" b="1" dirty="0" smtClean="0">
              <a:cs typeface="+mj-cs"/>
            </a:endParaRPr>
          </a:p>
          <a:p>
            <a:pPr marL="342900" indent="-342900" algn="justLow">
              <a:buFont typeface="Wingdings" pitchFamily="2" charset="2"/>
              <a:buChar char="Ø"/>
            </a:pPr>
            <a:r>
              <a:rPr lang="ar-SA" sz="2800" b="1" dirty="0" smtClean="0">
                <a:cs typeface="+mj-cs"/>
              </a:rPr>
              <a:t>الأقنــــــــــــــــاع .</a:t>
            </a:r>
            <a:endParaRPr lang="ar-SA" sz="2800" b="1" dirty="0">
              <a:cs typeface="+mj-cs"/>
            </a:endParaRPr>
          </a:p>
        </p:txBody>
      </p:sp>
      <p:sp>
        <p:nvSpPr>
          <p:cNvPr id="9" name="شكل بيضاوي 8"/>
          <p:cNvSpPr/>
          <p:nvPr/>
        </p:nvSpPr>
        <p:spPr>
          <a:xfrm>
            <a:off x="3047636" y="4881322"/>
            <a:ext cx="1524364" cy="165618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شكل بيضاوي 9"/>
          <p:cNvSpPr/>
          <p:nvPr/>
        </p:nvSpPr>
        <p:spPr>
          <a:xfrm>
            <a:off x="706965" y="4941168"/>
            <a:ext cx="1488771" cy="1656184"/>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b="100000"/>
            </a:path>
            <a:tileRect t="-100000" r="-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شارة رتبة 10"/>
          <p:cNvSpPr/>
          <p:nvPr/>
        </p:nvSpPr>
        <p:spPr>
          <a:xfrm>
            <a:off x="2492152" y="6048173"/>
            <a:ext cx="216024" cy="405163"/>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B050"/>
              </a:solidFill>
            </a:endParaRPr>
          </a:p>
        </p:txBody>
      </p:sp>
      <p:grpSp>
        <p:nvGrpSpPr>
          <p:cNvPr id="2" name="مجموعة 11"/>
          <p:cNvGrpSpPr/>
          <p:nvPr/>
        </p:nvGrpSpPr>
        <p:grpSpPr>
          <a:xfrm>
            <a:off x="2195734" y="5396625"/>
            <a:ext cx="864098" cy="264623"/>
            <a:chOff x="2494846" y="3740440"/>
            <a:chExt cx="997034" cy="264622"/>
          </a:xfrm>
        </p:grpSpPr>
        <p:sp>
          <p:nvSpPr>
            <p:cNvPr id="13" name="مثلث متساوي الساقين 12"/>
            <p:cNvSpPr/>
            <p:nvPr/>
          </p:nvSpPr>
          <p:spPr>
            <a:xfrm rot="16200000">
              <a:off x="3220803" y="3723487"/>
              <a:ext cx="254123" cy="28803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ثلث متساوي الساقين 13"/>
            <p:cNvSpPr/>
            <p:nvPr/>
          </p:nvSpPr>
          <p:spPr>
            <a:xfrm rot="16200000">
              <a:off x="2511799" y="3733986"/>
              <a:ext cx="254123" cy="288029"/>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ثلث متساوي الساقين 14"/>
            <p:cNvSpPr/>
            <p:nvPr/>
          </p:nvSpPr>
          <p:spPr>
            <a:xfrm rot="16200000">
              <a:off x="2860762" y="3723487"/>
              <a:ext cx="254123" cy="28803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xmlns="" val="3212695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5" name="كائن 4"/>
          <p:cNvGraphicFramePr>
            <a:graphicFrameLocks noChangeAspect="1"/>
          </p:cNvGraphicFramePr>
          <p:nvPr>
            <p:extLst>
              <p:ext uri="{D42A27DB-BD31-4B8C-83A1-F6EECF244321}">
                <p14:modId xmlns:p14="http://schemas.microsoft.com/office/powerpoint/2010/main" xmlns="" val="3048183512"/>
              </p:ext>
            </p:extLst>
          </p:nvPr>
        </p:nvGraphicFramePr>
        <p:xfrm>
          <a:off x="827584" y="1196752"/>
          <a:ext cx="6768752" cy="3960440"/>
        </p:xfrm>
        <a:graphic>
          <a:graphicData uri="http://schemas.openxmlformats.org/presentationml/2006/ole">
            <p:oleObj spid="_x0000_s3074" name="شريحة" r:id="rId3" imgW="1175043" imgH="880839" progId="PowerPoint.Slide.8">
              <p:embed/>
            </p:oleObj>
          </a:graphicData>
        </a:graphic>
      </p:graphicFrame>
      <p:sp>
        <p:nvSpPr>
          <p:cNvPr id="6" name="مربع نص 5"/>
          <p:cNvSpPr txBox="1"/>
          <p:nvPr/>
        </p:nvSpPr>
        <p:spPr>
          <a:xfrm>
            <a:off x="2393544" y="476672"/>
            <a:ext cx="3888432" cy="461665"/>
          </a:xfrm>
          <a:prstGeom prst="rect">
            <a:avLst/>
          </a:prstGeom>
          <a:solidFill>
            <a:srgbClr val="002060"/>
          </a:solidFill>
        </p:spPr>
        <p:txBody>
          <a:bodyPr wrap="square" rtlCol="1">
            <a:spAutoFit/>
          </a:bodyPr>
          <a:lstStyle/>
          <a:p>
            <a:pPr algn="ctr"/>
            <a:r>
              <a:rPr lang="ar-SA" sz="2400" dirty="0" smtClean="0">
                <a:solidFill>
                  <a:schemeClr val="bg1"/>
                </a:solidFill>
                <a:cs typeface="B-ALMATEEN" pitchFamily="2" charset="-78"/>
              </a:rPr>
              <a:t>عناصر الاتصال</a:t>
            </a:r>
            <a:endParaRPr lang="ar-SA" sz="2400" dirty="0">
              <a:solidFill>
                <a:schemeClr val="bg1"/>
              </a:solidFill>
              <a:cs typeface="B-ALMATEEN" pitchFamily="2" charset="-78"/>
            </a:endParaRPr>
          </a:p>
        </p:txBody>
      </p:sp>
      <p:sp>
        <p:nvSpPr>
          <p:cNvPr id="2" name="مربع نص 1"/>
          <p:cNvSpPr txBox="1"/>
          <p:nvPr/>
        </p:nvSpPr>
        <p:spPr>
          <a:xfrm>
            <a:off x="1187624" y="5517232"/>
            <a:ext cx="6192688" cy="954107"/>
          </a:xfrm>
          <a:prstGeom prst="rect">
            <a:avLst/>
          </a:prstGeom>
          <a:solidFill>
            <a:schemeClr val="bg1">
              <a:lumMod val="85000"/>
            </a:schemeClr>
          </a:solidFill>
        </p:spPr>
        <p:txBody>
          <a:bodyPr wrap="square" rtlCol="1">
            <a:spAutoFit/>
          </a:bodyPr>
          <a:lstStyle/>
          <a:p>
            <a:r>
              <a:rPr lang="ar-SA" sz="2800" b="1" dirty="0" smtClean="0">
                <a:solidFill>
                  <a:srgbClr val="002060"/>
                </a:solidFill>
                <a:latin typeface="ae_AlMateen" pitchFamily="18" charset="-78"/>
                <a:cs typeface="ae_AlMateen" pitchFamily="18" charset="-78"/>
              </a:rPr>
              <a:t>أذكر مثالا لأحد المواقف الاتصال التي تقوم بها عادة ،وحدد عناصر الاتصال في هذا الموقف ؟</a:t>
            </a:r>
            <a:endParaRPr lang="ar-SA" sz="2800" b="1"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441527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latin typeface="ae_AlMateen" pitchFamily="18" charset="-78"/>
                <a:cs typeface="ae_AlMateen" pitchFamily="18" charset="-78"/>
              </a:rPr>
              <a:t>أنواع الاتصالات </a:t>
            </a:r>
            <a:endParaRPr lang="ar-SA" dirty="0">
              <a:latin typeface="ae_AlMateen" pitchFamily="18" charset="-78"/>
              <a:cs typeface="ae_AlMateen" pitchFamily="18" charset="-78"/>
            </a:endParaRPr>
          </a:p>
        </p:txBody>
      </p:sp>
      <p:sp>
        <p:nvSpPr>
          <p:cNvPr id="6" name="شكل بيضاوي 5"/>
          <p:cNvSpPr/>
          <p:nvPr/>
        </p:nvSpPr>
        <p:spPr>
          <a:xfrm>
            <a:off x="1763688" y="3573016"/>
            <a:ext cx="1224136" cy="1512168"/>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grpSp>
        <p:nvGrpSpPr>
          <p:cNvPr id="4" name="مجموعة 14"/>
          <p:cNvGrpSpPr/>
          <p:nvPr/>
        </p:nvGrpSpPr>
        <p:grpSpPr>
          <a:xfrm>
            <a:off x="2275620" y="1412776"/>
            <a:ext cx="4376735" cy="3672408"/>
            <a:chOff x="2355505" y="1412776"/>
            <a:chExt cx="4376735" cy="3672408"/>
          </a:xfrm>
        </p:grpSpPr>
        <p:sp>
          <p:nvSpPr>
            <p:cNvPr id="5" name="شكل بيضاوي 4"/>
            <p:cNvSpPr/>
            <p:nvPr/>
          </p:nvSpPr>
          <p:spPr>
            <a:xfrm>
              <a:off x="5508104" y="3573016"/>
              <a:ext cx="1224136" cy="1512168"/>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7" name="مستطيل 6"/>
            <p:cNvSpPr/>
            <p:nvPr/>
          </p:nvSpPr>
          <p:spPr>
            <a:xfrm>
              <a:off x="3407667" y="1412776"/>
              <a:ext cx="1740396" cy="1152128"/>
            </a:xfrm>
            <a:prstGeom prst="rect">
              <a:avLst/>
            </a:prstGeom>
            <a:solidFill>
              <a:schemeClr val="tx2">
                <a:lumMod val="50000"/>
                <a:lumOff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8" name="سهم للأسفل 7"/>
            <p:cNvSpPr/>
            <p:nvPr/>
          </p:nvSpPr>
          <p:spPr>
            <a:xfrm rot="19404520">
              <a:off x="5180282" y="2506287"/>
              <a:ext cx="529981" cy="1008112"/>
            </a:xfrm>
            <a:prstGeom prst="downArrow">
              <a:avLst/>
            </a:prstGeom>
            <a:no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9" name="سهم للأسفل 8"/>
            <p:cNvSpPr/>
            <p:nvPr/>
          </p:nvSpPr>
          <p:spPr>
            <a:xfrm rot="2791529">
              <a:off x="2594570" y="2529854"/>
              <a:ext cx="529981" cy="1008112"/>
            </a:xfrm>
            <a:prstGeom prst="downArrow">
              <a:avLst/>
            </a:prstGeom>
            <a:no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grpSp>
      <p:sp>
        <p:nvSpPr>
          <p:cNvPr id="10" name="عنوان 1"/>
          <p:cNvSpPr txBox="1">
            <a:spLocks/>
          </p:cNvSpPr>
          <p:nvPr/>
        </p:nvSpPr>
        <p:spPr>
          <a:xfrm>
            <a:off x="692088" y="4012259"/>
            <a:ext cx="7543800" cy="1152128"/>
          </a:xfrm>
          <a:prstGeom prst="rect">
            <a:avLst/>
          </a:prstGeom>
        </p:spPr>
        <p:txBody>
          <a:bodyPr vert="horz" lIns="91440" tIns="45720" rIns="91440" bIns="45720" rtlCol="0" anchor="b">
            <a:noAutofit/>
          </a:bodyPr>
          <a:lstStyle>
            <a:lvl1pPr algn="l" defTabSz="914400" rtl="1"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r"/>
            <a:endParaRPr lang="ar-SA" sz="3200" dirty="0">
              <a:solidFill>
                <a:srgbClr val="FFFF00"/>
              </a:solidFill>
              <a:latin typeface="Mariam Linotype" pitchFamily="2" charset="-78"/>
              <a:cs typeface="Mariam Linotype" pitchFamily="2" charset="-78"/>
            </a:endParaRPr>
          </a:p>
        </p:txBody>
      </p:sp>
      <p:sp>
        <p:nvSpPr>
          <p:cNvPr id="11" name="مربع نص 10"/>
          <p:cNvSpPr txBox="1"/>
          <p:nvPr/>
        </p:nvSpPr>
        <p:spPr>
          <a:xfrm>
            <a:off x="3327783" y="1556792"/>
            <a:ext cx="1740396" cy="461665"/>
          </a:xfrm>
          <a:prstGeom prst="rect">
            <a:avLst/>
          </a:prstGeom>
          <a:solidFill>
            <a:srgbClr val="002060"/>
          </a:solidFill>
        </p:spPr>
        <p:txBody>
          <a:bodyPr wrap="square" rtlCol="1">
            <a:spAutoFit/>
          </a:bodyPr>
          <a:lstStyle/>
          <a:p>
            <a:pPr algn="ctr"/>
            <a:r>
              <a:rPr lang="ar-SA" sz="2400" b="1" dirty="0" smtClean="0">
                <a:solidFill>
                  <a:schemeClr val="bg1"/>
                </a:solidFill>
              </a:rPr>
              <a:t>انواع الاتصالات </a:t>
            </a:r>
            <a:endParaRPr lang="ar-SA" sz="2400" b="1" dirty="0">
              <a:solidFill>
                <a:schemeClr val="bg1"/>
              </a:solidFill>
            </a:endParaRPr>
          </a:p>
        </p:txBody>
      </p:sp>
      <p:sp>
        <p:nvSpPr>
          <p:cNvPr id="12" name="مربع نص 11"/>
          <p:cNvSpPr txBox="1"/>
          <p:nvPr/>
        </p:nvSpPr>
        <p:spPr>
          <a:xfrm>
            <a:off x="5436096" y="3966155"/>
            <a:ext cx="1078821" cy="830997"/>
          </a:xfrm>
          <a:prstGeom prst="rect">
            <a:avLst/>
          </a:prstGeom>
          <a:noFill/>
        </p:spPr>
        <p:txBody>
          <a:bodyPr wrap="square" rtlCol="1">
            <a:spAutoFit/>
          </a:bodyPr>
          <a:lstStyle/>
          <a:p>
            <a:r>
              <a:rPr lang="ar-SA" sz="2400" b="1" dirty="0" smtClean="0">
                <a:latin typeface="ae_AlMateen" pitchFamily="18" charset="-78"/>
                <a:cs typeface="ae_AlMateen" pitchFamily="18" charset="-78"/>
              </a:rPr>
              <a:t>اتصالات</a:t>
            </a:r>
          </a:p>
          <a:p>
            <a:r>
              <a:rPr lang="ar-SA" sz="2400" b="1" dirty="0" smtClean="0">
                <a:latin typeface="ae_AlMateen" pitchFamily="18" charset="-78"/>
                <a:cs typeface="ae_AlMateen" pitchFamily="18" charset="-78"/>
              </a:rPr>
              <a:t>رسمية </a:t>
            </a:r>
            <a:endParaRPr lang="ar-SA" sz="2400" b="1" dirty="0">
              <a:latin typeface="ae_AlMateen" pitchFamily="18" charset="-78"/>
              <a:cs typeface="ae_AlMateen" pitchFamily="18" charset="-78"/>
            </a:endParaRPr>
          </a:p>
        </p:txBody>
      </p:sp>
      <p:sp>
        <p:nvSpPr>
          <p:cNvPr id="14" name="مربع نص 13"/>
          <p:cNvSpPr txBox="1"/>
          <p:nvPr/>
        </p:nvSpPr>
        <p:spPr>
          <a:xfrm>
            <a:off x="1691680" y="3873242"/>
            <a:ext cx="1440160" cy="830997"/>
          </a:xfrm>
          <a:prstGeom prst="rect">
            <a:avLst/>
          </a:prstGeom>
          <a:noFill/>
        </p:spPr>
        <p:txBody>
          <a:bodyPr wrap="square" rtlCol="1">
            <a:spAutoFit/>
          </a:bodyPr>
          <a:lstStyle/>
          <a:p>
            <a:pPr algn="ctr"/>
            <a:r>
              <a:rPr lang="ar-SA" sz="2400" b="1" dirty="0" smtClean="0">
                <a:latin typeface="ae_AlMateen" pitchFamily="18" charset="-78"/>
                <a:cs typeface="ae_AlMateen" pitchFamily="18" charset="-78"/>
              </a:rPr>
              <a:t>اتصالات</a:t>
            </a:r>
          </a:p>
          <a:p>
            <a:pPr algn="ctr"/>
            <a:r>
              <a:rPr lang="ar-SA" sz="2400" b="1" dirty="0" smtClean="0">
                <a:latin typeface="ae_AlMateen" pitchFamily="18" charset="-78"/>
                <a:cs typeface="ae_AlMateen" pitchFamily="18" charset="-78"/>
              </a:rPr>
              <a:t>غير رسمية </a:t>
            </a:r>
            <a:endParaRPr lang="ar-SA" sz="2400" b="1" dirty="0">
              <a:latin typeface="ae_AlMateen" pitchFamily="18" charset="-78"/>
              <a:cs typeface="ae_AlMateen" pitchFamily="18" charset="-78"/>
            </a:endParaRPr>
          </a:p>
        </p:txBody>
      </p:sp>
      <p:sp>
        <p:nvSpPr>
          <p:cNvPr id="3" name="مربع نص 2"/>
          <p:cNvSpPr txBox="1"/>
          <p:nvPr/>
        </p:nvSpPr>
        <p:spPr>
          <a:xfrm>
            <a:off x="5580112" y="5027692"/>
            <a:ext cx="2160240" cy="1692771"/>
          </a:xfrm>
          <a:prstGeom prst="rect">
            <a:avLst/>
          </a:prstGeom>
          <a:noFill/>
        </p:spPr>
        <p:txBody>
          <a:bodyPr wrap="square" rtlCol="1">
            <a:spAutoFit/>
          </a:bodyPr>
          <a:lstStyle/>
          <a:p>
            <a:pPr algn="ctr"/>
            <a:r>
              <a:rPr lang="ar-SA" sz="3200" b="1" dirty="0" smtClean="0">
                <a:solidFill>
                  <a:srgbClr val="002060"/>
                </a:solidFill>
                <a:latin typeface="ae_AlMateen" pitchFamily="18" charset="-78"/>
                <a:cs typeface="ae_AlMateen" pitchFamily="18" charset="-78"/>
              </a:rPr>
              <a:t>الادارية:</a:t>
            </a:r>
          </a:p>
          <a:p>
            <a:pPr marL="342900" indent="-342900">
              <a:buFont typeface="Arial" pitchFamily="34" charset="0"/>
              <a:buChar char="•"/>
            </a:pPr>
            <a:r>
              <a:rPr lang="ar-SA" sz="2400" b="1" dirty="0" smtClean="0">
                <a:solidFill>
                  <a:srgbClr val="002060"/>
                </a:solidFill>
                <a:latin typeface="ae_AlMateen" pitchFamily="18" charset="-78"/>
                <a:cs typeface="ae_AlMateen" pitchFamily="18" charset="-78"/>
              </a:rPr>
              <a:t>النازلة .</a:t>
            </a:r>
          </a:p>
          <a:p>
            <a:pPr marL="342900" indent="-342900">
              <a:buFont typeface="Arial" pitchFamily="34" charset="0"/>
              <a:buChar char="•"/>
            </a:pPr>
            <a:r>
              <a:rPr lang="ar-SA" sz="2400" b="1" dirty="0" smtClean="0">
                <a:solidFill>
                  <a:srgbClr val="002060"/>
                </a:solidFill>
                <a:latin typeface="ae_AlMateen" pitchFamily="18" charset="-78"/>
                <a:cs typeface="ae_AlMateen" pitchFamily="18" charset="-78"/>
              </a:rPr>
              <a:t>الصاعدة .</a:t>
            </a:r>
          </a:p>
          <a:p>
            <a:pPr marL="342900" indent="-342900">
              <a:buFont typeface="Arial" pitchFamily="34" charset="0"/>
              <a:buChar char="•"/>
            </a:pPr>
            <a:r>
              <a:rPr lang="ar-SA" sz="2400" b="1" dirty="0" smtClean="0">
                <a:solidFill>
                  <a:srgbClr val="002060"/>
                </a:solidFill>
                <a:latin typeface="ae_AlMateen" pitchFamily="18" charset="-78"/>
                <a:cs typeface="ae_AlMateen" pitchFamily="18" charset="-78"/>
              </a:rPr>
              <a:t>الأفقية . </a:t>
            </a:r>
            <a:endParaRPr lang="ar-SA" sz="2400" b="1" dirty="0">
              <a:solidFill>
                <a:srgbClr val="002060"/>
              </a:solidFill>
              <a:latin typeface="ae_AlMateen" pitchFamily="18" charset="-78"/>
              <a:cs typeface="ae_AlMateen" pitchFamily="18" charset="-78"/>
            </a:endParaRPr>
          </a:p>
        </p:txBody>
      </p:sp>
      <p:sp>
        <p:nvSpPr>
          <p:cNvPr id="16" name="مربع نص 15"/>
          <p:cNvSpPr txBox="1"/>
          <p:nvPr/>
        </p:nvSpPr>
        <p:spPr>
          <a:xfrm>
            <a:off x="1295636" y="5445224"/>
            <a:ext cx="2160240" cy="584775"/>
          </a:xfrm>
          <a:prstGeom prst="rect">
            <a:avLst/>
          </a:prstGeom>
          <a:noFill/>
        </p:spPr>
        <p:txBody>
          <a:bodyPr wrap="square" rtlCol="1">
            <a:spAutoFit/>
          </a:bodyPr>
          <a:lstStyle/>
          <a:p>
            <a:pPr algn="ctr"/>
            <a:r>
              <a:rPr lang="ar-SA" sz="3200" b="1" dirty="0" smtClean="0">
                <a:solidFill>
                  <a:srgbClr val="002060"/>
                </a:solidFill>
                <a:latin typeface="ae_AlMateen" pitchFamily="18" charset="-78"/>
                <a:cs typeface="ae_AlMateen" pitchFamily="18" charset="-78"/>
              </a:rPr>
              <a:t>الودية </a:t>
            </a:r>
            <a:endParaRPr lang="ar-SA" sz="3200" b="1"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2003438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188640"/>
            <a:ext cx="6408712" cy="646331"/>
          </a:xfrm>
          <a:prstGeom prst="rect">
            <a:avLst/>
          </a:prstGeom>
          <a:solidFill>
            <a:srgbClr val="002060"/>
          </a:solidFill>
        </p:spPr>
        <p:txBody>
          <a:bodyPr wrap="square" rtlCol="1">
            <a:spAutoFit/>
          </a:bodyPr>
          <a:lstStyle/>
          <a:p>
            <a:r>
              <a:rPr lang="ar-SA" sz="3600" dirty="0" smtClean="0">
                <a:solidFill>
                  <a:schemeClr val="bg1"/>
                </a:solidFill>
                <a:latin typeface="ae_AlMateen" pitchFamily="18" charset="-78"/>
                <a:cs typeface="ae_AlMateen" pitchFamily="18" charset="-78"/>
              </a:rPr>
              <a:t>الحقوق والمسئوليات في عملية الاتصال </a:t>
            </a:r>
            <a:endParaRPr lang="ar-SA" sz="3600" dirty="0">
              <a:solidFill>
                <a:schemeClr val="bg1"/>
              </a:solidFill>
              <a:latin typeface="ae_AlMateen" pitchFamily="18" charset="-78"/>
              <a:cs typeface="ae_AlMateen" pitchFamily="18" charset="-78"/>
            </a:endParaRPr>
          </a:p>
        </p:txBody>
      </p:sp>
      <p:sp>
        <p:nvSpPr>
          <p:cNvPr id="5" name="مربع نص 4"/>
          <p:cNvSpPr txBox="1"/>
          <p:nvPr/>
        </p:nvSpPr>
        <p:spPr>
          <a:xfrm>
            <a:off x="107504" y="908720"/>
            <a:ext cx="7632848" cy="2677656"/>
          </a:xfrm>
          <a:prstGeom prst="rect">
            <a:avLst/>
          </a:prstGeom>
          <a:solidFill>
            <a:srgbClr val="FFFF00"/>
          </a:solidFill>
        </p:spPr>
        <p:txBody>
          <a:bodyPr wrap="square" rtlCol="1">
            <a:spAutoFit/>
          </a:bodyPr>
          <a:lstStyle/>
          <a:p>
            <a:r>
              <a:rPr lang="ar-SA" sz="2800" dirty="0" smtClean="0">
                <a:solidFill>
                  <a:srgbClr val="560A4D"/>
                </a:solidFill>
                <a:latin typeface="ae_AlMateen" pitchFamily="18" charset="-78"/>
                <a:cs typeface="ae_AlMateen" pitchFamily="18" charset="-78"/>
              </a:rPr>
              <a:t>الحقوق :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يحترمك الاخرون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تعبر عن ارائك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تطلب ما تريده وتحتاجه لكي تكون أكثر كفاءة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تضع حدودا منطقية مع الاخرين .</a:t>
            </a:r>
            <a:endParaRPr lang="ar-SA" sz="2800" dirty="0">
              <a:solidFill>
                <a:srgbClr val="560A4D"/>
              </a:solidFill>
              <a:latin typeface="ae_AlMateen" pitchFamily="18" charset="-78"/>
              <a:cs typeface="ae_AlMateen" pitchFamily="18" charset="-78"/>
            </a:endParaRPr>
          </a:p>
        </p:txBody>
      </p:sp>
      <p:sp>
        <p:nvSpPr>
          <p:cNvPr id="6" name="مربع نص 5"/>
          <p:cNvSpPr txBox="1"/>
          <p:nvPr/>
        </p:nvSpPr>
        <p:spPr>
          <a:xfrm>
            <a:off x="107504" y="3429000"/>
            <a:ext cx="7619258" cy="2246769"/>
          </a:xfrm>
          <a:prstGeom prst="rect">
            <a:avLst/>
          </a:prstGeom>
          <a:solidFill>
            <a:srgbClr val="30362A"/>
          </a:solidFill>
        </p:spPr>
        <p:txBody>
          <a:bodyPr wrap="square" rtlCol="1">
            <a:spAutoFit/>
          </a:bodyPr>
          <a:lstStyle/>
          <a:p>
            <a:r>
              <a:rPr lang="ar-SA" sz="2800" dirty="0" smtClean="0">
                <a:solidFill>
                  <a:schemeClr val="bg1"/>
                </a:solidFill>
                <a:latin typeface="ae_AlMateen" pitchFamily="18" charset="-78"/>
                <a:cs typeface="ae_AlMateen" pitchFamily="18" charset="-78"/>
              </a:rPr>
              <a:t>المسئوليات :</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تعامل الاخرين باحترام .</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تستمع لا راء الاخرين .</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تتعرف على احتياجات الاخرين وتعترف بها.</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تحترم حدود الاخرين .</a:t>
            </a:r>
            <a:endParaRPr lang="ar-SA" sz="2800" dirty="0">
              <a:solidFill>
                <a:schemeClr val="bg1"/>
              </a:solidFill>
              <a:latin typeface="ae_AlMateen" pitchFamily="18" charset="-78"/>
              <a:cs typeface="ae_AlMateen" pitchFamily="18" charset="-78"/>
            </a:endParaRPr>
          </a:p>
        </p:txBody>
      </p:sp>
    </p:spTree>
    <p:extLst>
      <p:ext uri="{BB962C8B-B14F-4D97-AF65-F5344CB8AC3E}">
        <p14:creationId xmlns:p14="http://schemas.microsoft.com/office/powerpoint/2010/main" xmlns="" val="1729775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043608" y="307975"/>
            <a:ext cx="5904656" cy="830997"/>
          </a:xfrm>
          <a:prstGeom prst="rect">
            <a:avLst/>
          </a:prstGeom>
          <a:noFill/>
        </p:spPr>
        <p:txBody>
          <a:bodyPr wrap="square" rtlCol="1">
            <a:spAutoFit/>
          </a:bodyPr>
          <a:lstStyle/>
          <a:p>
            <a:pPr algn="ctr"/>
            <a:r>
              <a:rPr lang="ar-SA" sz="4800" dirty="0" smtClean="0">
                <a:solidFill>
                  <a:srgbClr val="002060"/>
                </a:solidFill>
                <a:latin typeface="ae_AlMateen" pitchFamily="18" charset="-78"/>
                <a:cs typeface="ae_AlMateen" pitchFamily="18" charset="-78"/>
              </a:rPr>
              <a:t>أساليب الاتصال </a:t>
            </a:r>
            <a:endParaRPr lang="ar-SA" sz="4800" dirty="0">
              <a:solidFill>
                <a:srgbClr val="002060"/>
              </a:solidFill>
              <a:latin typeface="ae_AlMateen" pitchFamily="18" charset="-78"/>
              <a:cs typeface="ae_AlMateen" pitchFamily="18" charset="-78"/>
            </a:endParaRPr>
          </a:p>
        </p:txBody>
      </p:sp>
      <p:sp>
        <p:nvSpPr>
          <p:cNvPr id="7" name="مربع نص 6"/>
          <p:cNvSpPr txBox="1"/>
          <p:nvPr/>
        </p:nvSpPr>
        <p:spPr>
          <a:xfrm>
            <a:off x="5796136" y="1484784"/>
            <a:ext cx="2520280" cy="646331"/>
          </a:xfrm>
          <a:prstGeom prst="rect">
            <a:avLst/>
          </a:prstGeom>
          <a:solidFill>
            <a:schemeClr val="bg1">
              <a:lumMod val="85000"/>
            </a:schemeClr>
          </a:solidFill>
        </p:spPr>
        <p:txBody>
          <a:bodyPr wrap="square" rtlCol="1">
            <a:spAutoFit/>
          </a:bodyPr>
          <a:lstStyle/>
          <a:p>
            <a:pPr algn="ctr"/>
            <a:r>
              <a:rPr lang="ar-SA" sz="3600" b="1" dirty="0" smtClean="0">
                <a:solidFill>
                  <a:srgbClr val="002060"/>
                </a:solidFill>
              </a:rPr>
              <a:t>الاتصال السلبي </a:t>
            </a:r>
            <a:endParaRPr lang="ar-SA" sz="3600" b="1" dirty="0">
              <a:solidFill>
                <a:srgbClr val="002060"/>
              </a:solidFill>
            </a:endParaRPr>
          </a:p>
        </p:txBody>
      </p:sp>
      <p:sp>
        <p:nvSpPr>
          <p:cNvPr id="8" name="مربع نص 7"/>
          <p:cNvSpPr txBox="1"/>
          <p:nvPr/>
        </p:nvSpPr>
        <p:spPr>
          <a:xfrm>
            <a:off x="1115616" y="1484784"/>
            <a:ext cx="3240360" cy="646331"/>
          </a:xfrm>
          <a:prstGeom prst="rect">
            <a:avLst/>
          </a:prstGeom>
          <a:solidFill>
            <a:schemeClr val="bg1">
              <a:lumMod val="85000"/>
            </a:schemeClr>
          </a:solidFill>
        </p:spPr>
        <p:txBody>
          <a:bodyPr wrap="square" rtlCol="1">
            <a:spAutoFit/>
          </a:bodyPr>
          <a:lstStyle>
            <a:defPPr>
              <a:defRPr lang="ar-SA"/>
            </a:defPPr>
            <a:lvl1pPr algn="ctr">
              <a:defRPr sz="2800" b="1"/>
            </a:lvl1pPr>
          </a:lstStyle>
          <a:p>
            <a:r>
              <a:rPr lang="ar-SA" sz="3600" dirty="0">
                <a:solidFill>
                  <a:srgbClr val="002060"/>
                </a:solidFill>
                <a:latin typeface="ae_AlMateen" pitchFamily="18" charset="-78"/>
                <a:cs typeface="ae_AlMateen" pitchFamily="18" charset="-78"/>
              </a:rPr>
              <a:t>الاتصال الايجابي </a:t>
            </a:r>
          </a:p>
        </p:txBody>
      </p:sp>
      <p:sp>
        <p:nvSpPr>
          <p:cNvPr id="9" name="مربع نص 8"/>
          <p:cNvSpPr txBox="1"/>
          <p:nvPr/>
        </p:nvSpPr>
        <p:spPr>
          <a:xfrm>
            <a:off x="3059832" y="2852936"/>
            <a:ext cx="3240360" cy="707886"/>
          </a:xfrm>
          <a:prstGeom prst="rect">
            <a:avLst/>
          </a:prstGeom>
          <a:solidFill>
            <a:schemeClr val="bg1">
              <a:lumMod val="85000"/>
            </a:schemeClr>
          </a:solidFill>
        </p:spPr>
        <p:txBody>
          <a:bodyPr wrap="square" rtlCol="1">
            <a:spAutoFit/>
          </a:bodyPr>
          <a:lstStyle>
            <a:defPPr>
              <a:defRPr lang="ar-SA"/>
            </a:defPPr>
            <a:lvl1pPr algn="ctr">
              <a:defRPr sz="2800" b="1"/>
            </a:lvl1pPr>
          </a:lstStyle>
          <a:p>
            <a:r>
              <a:rPr lang="ar-SA" sz="4000" dirty="0" smtClean="0">
                <a:solidFill>
                  <a:srgbClr val="002060"/>
                </a:solidFill>
                <a:latin typeface="ae_AlMateen" pitchFamily="18" charset="-78"/>
                <a:cs typeface="ae_AlMateen" pitchFamily="18" charset="-78"/>
              </a:rPr>
              <a:t>الاتصال العدواني </a:t>
            </a:r>
            <a:endParaRPr lang="ar-SA" sz="40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21148882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476672"/>
            <a:ext cx="5580619" cy="800219"/>
          </a:xfrm>
          <a:prstGeom prst="rect">
            <a:avLst/>
          </a:prstGeom>
        </p:spPr>
        <p:txBody>
          <a:bodyPr wrap="square">
            <a:spAutoFit/>
          </a:bodyPr>
          <a:lstStyle/>
          <a:p>
            <a:pPr algn="ctr"/>
            <a:r>
              <a:rPr lang="ar-SA" sz="4600" spc="-100" dirty="0">
                <a:solidFill>
                  <a:schemeClr val="tx2"/>
                </a:solidFill>
                <a:latin typeface="ae_AlMateen" pitchFamily="18" charset="-78"/>
                <a:ea typeface="+mj-ea"/>
                <a:cs typeface="ae_AlMateen" pitchFamily="18" charset="-78"/>
              </a:rPr>
              <a:t>طــرق الاتصــــالات</a:t>
            </a:r>
            <a:endParaRPr lang="en-US" sz="4600" spc="-100" dirty="0">
              <a:solidFill>
                <a:schemeClr val="tx2"/>
              </a:solidFill>
              <a:latin typeface="ae_AlMateen" pitchFamily="18" charset="-78"/>
              <a:ea typeface="+mj-ea"/>
              <a:cs typeface="ae_AlMateen" pitchFamily="18" charset="-78"/>
            </a:endParaRPr>
          </a:p>
        </p:txBody>
      </p:sp>
      <p:sp>
        <p:nvSpPr>
          <p:cNvPr id="5" name="مربع نص 4"/>
          <p:cNvSpPr txBox="1"/>
          <p:nvPr/>
        </p:nvSpPr>
        <p:spPr>
          <a:xfrm>
            <a:off x="4860032" y="1430779"/>
            <a:ext cx="3528391" cy="461665"/>
          </a:xfrm>
          <a:prstGeom prst="rect">
            <a:avLst/>
          </a:prstGeom>
          <a:solidFill>
            <a:srgbClr val="002060"/>
          </a:solidFill>
        </p:spPr>
        <p:txBody>
          <a:bodyPr wrap="square" rtlCol="1">
            <a:spAutoFit/>
          </a:bodyPr>
          <a:lstStyle/>
          <a:p>
            <a:r>
              <a:rPr lang="ar-SA" sz="2400" b="1" dirty="0" smtClean="0">
                <a:solidFill>
                  <a:schemeClr val="bg1"/>
                </a:solidFill>
                <a:cs typeface="+mj-cs"/>
              </a:rPr>
              <a:t>الاتصال المباشر وغير المباشر</a:t>
            </a:r>
            <a:endParaRPr lang="ar-SA" sz="2400" b="1" dirty="0">
              <a:solidFill>
                <a:schemeClr val="bg1"/>
              </a:solidFill>
              <a:cs typeface="+mj-cs"/>
            </a:endParaRPr>
          </a:p>
        </p:txBody>
      </p:sp>
      <p:sp>
        <p:nvSpPr>
          <p:cNvPr id="6" name="مربع نص 5"/>
          <p:cNvSpPr txBox="1"/>
          <p:nvPr/>
        </p:nvSpPr>
        <p:spPr>
          <a:xfrm>
            <a:off x="683568" y="1383159"/>
            <a:ext cx="3528391" cy="461665"/>
          </a:xfrm>
          <a:prstGeom prst="rect">
            <a:avLst/>
          </a:prstGeom>
          <a:solidFill>
            <a:srgbClr val="002060"/>
          </a:solidFill>
        </p:spPr>
        <p:txBody>
          <a:bodyPr wrap="square" rtlCol="1">
            <a:spAutoFit/>
          </a:bodyPr>
          <a:lstStyle/>
          <a:p>
            <a:r>
              <a:rPr lang="ar-SA" sz="2400" b="1" dirty="0" smtClean="0">
                <a:solidFill>
                  <a:schemeClr val="bg1"/>
                </a:solidFill>
                <a:cs typeface="+mj-cs"/>
              </a:rPr>
              <a:t>الاتصال الشفهي والكتابي </a:t>
            </a:r>
            <a:endParaRPr lang="ar-SA" sz="2400" b="1" dirty="0">
              <a:solidFill>
                <a:schemeClr val="bg1"/>
              </a:solidFill>
              <a:cs typeface="+mj-cs"/>
            </a:endParaRPr>
          </a:p>
        </p:txBody>
      </p:sp>
      <p:pic>
        <p:nvPicPr>
          <p:cNvPr id="4098" name="Picture 2" descr="C:\Users\xiD4\Desktop\الاتصال غير مباشر.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290916"/>
            <a:ext cx="2143125"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xiD4\Desktop\imag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0238" y="2281545"/>
            <a:ext cx="2276475" cy="20097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ثلث متساوي الساقين 1"/>
          <p:cNvSpPr/>
          <p:nvPr/>
        </p:nvSpPr>
        <p:spPr>
          <a:xfrm>
            <a:off x="4319972" y="5157192"/>
            <a:ext cx="828092" cy="50405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3089300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411760" y="332656"/>
            <a:ext cx="4176464" cy="584775"/>
          </a:xfrm>
          <a:prstGeom prst="rect">
            <a:avLst/>
          </a:prstGeom>
          <a:noFill/>
        </p:spPr>
        <p:txBody>
          <a:bodyPr wrap="square" rtlCol="1">
            <a:spAutoFit/>
          </a:bodyPr>
          <a:lstStyle/>
          <a:p>
            <a:pPr algn="ctr"/>
            <a:r>
              <a:rPr lang="ar-SA" sz="3200" dirty="0" smtClean="0">
                <a:latin typeface="ae_AlMateen" pitchFamily="18" charset="-78"/>
                <a:cs typeface="ae_AlMateen" pitchFamily="18" charset="-78"/>
              </a:rPr>
              <a:t>وسائل الاتصال </a:t>
            </a:r>
            <a:endParaRPr lang="ar-SA" sz="3200" dirty="0">
              <a:latin typeface="ae_AlMateen" pitchFamily="18" charset="-78"/>
              <a:cs typeface="ae_AlMateen" pitchFamily="18" charset="-78"/>
            </a:endParaRPr>
          </a:p>
        </p:txBody>
      </p:sp>
      <p:sp>
        <p:nvSpPr>
          <p:cNvPr id="5" name="مستطيل 4"/>
          <p:cNvSpPr/>
          <p:nvPr/>
        </p:nvSpPr>
        <p:spPr>
          <a:xfrm>
            <a:off x="5220072" y="1124744"/>
            <a:ext cx="2952328"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الاتصال الصاعد </a:t>
            </a:r>
            <a:endParaRPr lang="ar-SA" sz="2800" dirty="0">
              <a:solidFill>
                <a:srgbClr val="002060"/>
              </a:solidFill>
            </a:endParaRPr>
          </a:p>
        </p:txBody>
      </p:sp>
      <p:sp>
        <p:nvSpPr>
          <p:cNvPr id="6" name="مستطيل 5"/>
          <p:cNvSpPr/>
          <p:nvPr/>
        </p:nvSpPr>
        <p:spPr>
          <a:xfrm>
            <a:off x="5220072" y="1988840"/>
            <a:ext cx="295232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rgbClr val="002060"/>
                </a:solidFill>
              </a:rPr>
              <a:t>الصور والدعايات  الشعار</a:t>
            </a:r>
          </a:p>
        </p:txBody>
      </p:sp>
      <p:sp>
        <p:nvSpPr>
          <p:cNvPr id="7" name="مستطيل 6"/>
          <p:cNvSpPr/>
          <p:nvPr/>
        </p:nvSpPr>
        <p:spPr>
          <a:xfrm>
            <a:off x="5220072" y="3212976"/>
            <a:ext cx="2952328"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rgbClr val="002060"/>
                </a:solidFill>
              </a:rPr>
              <a:t>الكتابية</a:t>
            </a:r>
            <a:r>
              <a:rPr lang="ar-SA" dirty="0" smtClean="0"/>
              <a:t> </a:t>
            </a:r>
            <a:endParaRPr lang="ar-SA" dirty="0"/>
          </a:p>
        </p:txBody>
      </p:sp>
      <p:sp>
        <p:nvSpPr>
          <p:cNvPr id="8" name="مستطيل 7"/>
          <p:cNvSpPr/>
          <p:nvPr/>
        </p:nvSpPr>
        <p:spPr>
          <a:xfrm>
            <a:off x="5220072" y="4365104"/>
            <a:ext cx="295232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المقابلات والمكالمات الهاتفية والمؤتمرات </a:t>
            </a:r>
          </a:p>
        </p:txBody>
      </p:sp>
      <p:sp>
        <p:nvSpPr>
          <p:cNvPr id="9" name="مستطيل 8"/>
          <p:cNvSpPr/>
          <p:nvPr/>
        </p:nvSpPr>
        <p:spPr>
          <a:xfrm>
            <a:off x="5232269" y="5589240"/>
            <a:ext cx="2952328"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تعبيرات الوجه وطريقة الجلوس وحركة اليدين </a:t>
            </a:r>
          </a:p>
        </p:txBody>
      </p:sp>
      <p:sp>
        <p:nvSpPr>
          <p:cNvPr id="10" name="مثلث متساوي الساقين 9"/>
          <p:cNvSpPr/>
          <p:nvPr/>
        </p:nvSpPr>
        <p:spPr>
          <a:xfrm rot="16200000">
            <a:off x="4319972" y="1304764"/>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2" name="مثلث متساوي الساقين 11"/>
          <p:cNvSpPr/>
          <p:nvPr/>
        </p:nvSpPr>
        <p:spPr>
          <a:xfrm rot="16200000">
            <a:off x="4319972" y="2240868"/>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3" name="مثلث متساوي الساقين 12"/>
          <p:cNvSpPr/>
          <p:nvPr/>
        </p:nvSpPr>
        <p:spPr>
          <a:xfrm rot="16200000">
            <a:off x="4344695" y="3425645"/>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4" name="مثلث متساوي الساقين 13"/>
          <p:cNvSpPr/>
          <p:nvPr/>
        </p:nvSpPr>
        <p:spPr>
          <a:xfrm rot="16200000">
            <a:off x="4319972" y="4545124"/>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5" name="مثلث متساوي الساقين 14"/>
          <p:cNvSpPr/>
          <p:nvPr/>
        </p:nvSpPr>
        <p:spPr>
          <a:xfrm rot="16200000">
            <a:off x="4247964" y="5805264"/>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6" name="مستطيل 15"/>
          <p:cNvSpPr/>
          <p:nvPr/>
        </p:nvSpPr>
        <p:spPr>
          <a:xfrm>
            <a:off x="827584" y="1124744"/>
            <a:ext cx="295232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مستوى اداري منخفض</a:t>
            </a:r>
            <a:endParaRPr lang="ar-SA" sz="2800" dirty="0">
              <a:solidFill>
                <a:srgbClr val="002060"/>
              </a:solidFill>
            </a:endParaRPr>
          </a:p>
        </p:txBody>
      </p:sp>
      <p:sp>
        <p:nvSpPr>
          <p:cNvPr id="17" name="مستطيل 16"/>
          <p:cNvSpPr/>
          <p:nvPr/>
        </p:nvSpPr>
        <p:spPr>
          <a:xfrm>
            <a:off x="827584" y="1988840"/>
            <a:ext cx="2952328"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المرئية </a:t>
            </a:r>
            <a:endParaRPr lang="ar-SA" sz="2800" dirty="0">
              <a:solidFill>
                <a:srgbClr val="002060"/>
              </a:solidFill>
            </a:endParaRPr>
          </a:p>
        </p:txBody>
      </p:sp>
      <p:sp>
        <p:nvSpPr>
          <p:cNvPr id="18" name="مستطيل 17"/>
          <p:cNvSpPr/>
          <p:nvPr/>
        </p:nvSpPr>
        <p:spPr>
          <a:xfrm>
            <a:off x="827584" y="3212976"/>
            <a:ext cx="295232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التقارير والمذكرات والمنشورات </a:t>
            </a:r>
            <a:endParaRPr lang="ar-SA" dirty="0"/>
          </a:p>
        </p:txBody>
      </p:sp>
      <p:sp>
        <p:nvSpPr>
          <p:cNvPr id="19" name="مستطيل 18"/>
          <p:cNvSpPr/>
          <p:nvPr/>
        </p:nvSpPr>
        <p:spPr>
          <a:xfrm>
            <a:off x="827584" y="4365104"/>
            <a:ext cx="2952328"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الشفهية أو اللفظية </a:t>
            </a:r>
            <a:endParaRPr lang="ar-SA" sz="2800" dirty="0">
              <a:solidFill>
                <a:srgbClr val="002060"/>
              </a:solidFill>
            </a:endParaRPr>
          </a:p>
        </p:txBody>
      </p:sp>
      <p:sp>
        <p:nvSpPr>
          <p:cNvPr id="20" name="مستطيل 19"/>
          <p:cNvSpPr/>
          <p:nvPr/>
        </p:nvSpPr>
        <p:spPr>
          <a:xfrm>
            <a:off x="839781" y="5589240"/>
            <a:ext cx="2952328" cy="9361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التعبير البيئي</a:t>
            </a:r>
            <a:endParaRPr lang="ar-SA" sz="2800" dirty="0">
              <a:solidFill>
                <a:srgbClr val="002060"/>
              </a:solidFill>
            </a:endParaRPr>
          </a:p>
        </p:txBody>
      </p:sp>
    </p:spTree>
    <p:extLst>
      <p:ext uri="{BB962C8B-B14F-4D97-AF65-F5344CB8AC3E}">
        <p14:creationId xmlns:p14="http://schemas.microsoft.com/office/powerpoint/2010/main" xmlns="" val="3886659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79712" y="620688"/>
            <a:ext cx="5040560" cy="584775"/>
          </a:xfrm>
          <a:prstGeom prst="rect">
            <a:avLst/>
          </a:prstGeom>
          <a:solidFill>
            <a:srgbClr val="00B050"/>
          </a:solidFill>
        </p:spPr>
        <p:txBody>
          <a:bodyPr wrap="square" rtlCol="1">
            <a:spAutoFit/>
          </a:bodyPr>
          <a:lstStyle/>
          <a:p>
            <a:pPr algn="ctr"/>
            <a:r>
              <a:rPr lang="ar-SA" sz="3200" b="1" dirty="0" smtClean="0">
                <a:solidFill>
                  <a:srgbClr val="FFFF00"/>
                </a:solidFill>
                <a:latin typeface="ae_AlMateen" pitchFamily="18" charset="-78"/>
                <a:cs typeface="ae_AlMateen" pitchFamily="18" charset="-78"/>
              </a:rPr>
              <a:t>أدوات الاتصال </a:t>
            </a:r>
            <a:endParaRPr lang="ar-SA" sz="3200" b="1" dirty="0">
              <a:solidFill>
                <a:srgbClr val="FFFF00"/>
              </a:solidFill>
              <a:latin typeface="ae_AlMateen" pitchFamily="18" charset="-78"/>
              <a:cs typeface="ae_AlMateen" pitchFamily="18" charset="-78"/>
            </a:endParaRPr>
          </a:p>
        </p:txBody>
      </p:sp>
      <p:graphicFrame>
        <p:nvGraphicFramePr>
          <p:cNvPr id="7" name="مخطط 6"/>
          <p:cNvGraphicFramePr/>
          <p:nvPr>
            <p:extLst>
              <p:ext uri="{D42A27DB-BD31-4B8C-83A1-F6EECF244321}">
                <p14:modId xmlns:p14="http://schemas.microsoft.com/office/powerpoint/2010/main" xmlns="" val="301510392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6288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284480"/>
            <a:ext cx="2856532"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عنوان 1"/>
          <p:cNvSpPr txBox="1">
            <a:spLocks/>
          </p:cNvSpPr>
          <p:nvPr/>
        </p:nvSpPr>
        <p:spPr>
          <a:xfrm>
            <a:off x="3180060" y="536199"/>
            <a:ext cx="5049540" cy="2808312"/>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3200" b="1" dirty="0" smtClean="0">
                <a:solidFill>
                  <a:schemeClr val="tx1"/>
                </a:solidFill>
                <a:cs typeface="AL-Mohanad Black" pitchFamily="2" charset="-78"/>
              </a:rPr>
              <a:t>من يستفيد من هذا البرنامج ؟</a:t>
            </a:r>
          </a:p>
          <a:p>
            <a:pPr algn="r"/>
            <a:r>
              <a:rPr lang="ar-SA" sz="3200" b="1" dirty="0" smtClean="0">
                <a:solidFill>
                  <a:schemeClr val="tx1"/>
                </a:solidFill>
                <a:cs typeface="AL-Mohanad Black" pitchFamily="2" charset="-78"/>
              </a:rPr>
              <a:t>هل هو ؟</a:t>
            </a:r>
          </a:p>
          <a:p>
            <a:pPr algn="r"/>
            <a:r>
              <a:rPr lang="ar-SA" sz="3200" b="1" dirty="0" smtClean="0">
                <a:solidFill>
                  <a:schemeClr val="tx1"/>
                </a:solidFill>
                <a:cs typeface="AL-Mohanad Black" pitchFamily="2" charset="-78"/>
              </a:rPr>
              <a:t>انت ،الجمعية ،المجتمع.</a:t>
            </a:r>
            <a:endParaRPr lang="ar-SA" sz="3200" b="1" dirty="0">
              <a:solidFill>
                <a:schemeClr val="tx1"/>
              </a:solidFill>
              <a:cs typeface="AL-Mohanad Black" pitchFamily="2" charset="-78"/>
            </a:endParaRPr>
          </a:p>
        </p:txBody>
      </p:sp>
      <p:sp>
        <p:nvSpPr>
          <p:cNvPr id="6" name="مستطيل 5"/>
          <p:cNvSpPr/>
          <p:nvPr/>
        </p:nvSpPr>
        <p:spPr>
          <a:xfrm>
            <a:off x="3131840" y="44624"/>
            <a:ext cx="2808312" cy="895536"/>
          </a:xfrm>
          <a:prstGeom prst="rect">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FF0000"/>
                </a:solidFill>
                <a:cs typeface="+mj-cs"/>
              </a:rPr>
              <a:t>التوقعات </a:t>
            </a:r>
            <a:endParaRPr lang="ar-SA" sz="3600" b="1" dirty="0">
              <a:solidFill>
                <a:srgbClr val="FF0000"/>
              </a:solidFill>
              <a:cs typeface="+mj-cs"/>
            </a:endParaRPr>
          </a:p>
        </p:txBody>
      </p:sp>
      <p:sp>
        <p:nvSpPr>
          <p:cNvPr id="7" name="عنوان 1"/>
          <p:cNvSpPr>
            <a:spLocks noGrp="1"/>
          </p:cNvSpPr>
          <p:nvPr>
            <p:ph type="title"/>
          </p:nvPr>
        </p:nvSpPr>
        <p:spPr>
          <a:xfrm>
            <a:off x="4535996" y="4293096"/>
            <a:ext cx="3394720" cy="881439"/>
          </a:xfrm>
          <a:solidFill>
            <a:srgbClr val="002060"/>
          </a:solidFill>
        </p:spPr>
        <p:txBody>
          <a:bodyPr/>
          <a:lstStyle/>
          <a:p>
            <a:pPr algn="ctr"/>
            <a:r>
              <a:rPr lang="ar-SA" sz="3600" dirty="0" smtClean="0">
                <a:solidFill>
                  <a:schemeClr val="bg1"/>
                </a:solidFill>
                <a:latin typeface="ae_AlMothnna" pitchFamily="34" charset="-78"/>
                <a:cs typeface="ae_AlMothnna" pitchFamily="34" charset="-78"/>
              </a:rPr>
              <a:t>ملخص التوقعات </a:t>
            </a:r>
            <a:endParaRPr lang="ar-SA" sz="3600" dirty="0">
              <a:solidFill>
                <a:schemeClr val="bg1"/>
              </a:solidFill>
              <a:latin typeface="ae_AlMothnna" pitchFamily="34" charset="-78"/>
              <a:cs typeface="ae_AlMothnna" pitchFamily="34" charset="-78"/>
            </a:endParaRPr>
          </a:p>
        </p:txBody>
      </p:sp>
      <p:pic>
        <p:nvPicPr>
          <p:cNvPr id="8" name="Picture 2" descr="C:\Users\xiD4\Desktop\عام\الاعمال\مجلد جديد ‫(2)‬\صور خدمة العملاء\images (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789040"/>
            <a:ext cx="4212468"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69093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كل بيضاوي 5"/>
          <p:cNvSpPr/>
          <p:nvPr/>
        </p:nvSpPr>
        <p:spPr>
          <a:xfrm>
            <a:off x="5220072" y="4581128"/>
            <a:ext cx="2520280" cy="1841782"/>
          </a:xfrm>
          <a:prstGeom prst="ellipse">
            <a:avLst/>
          </a:prstGeom>
          <a:solidFill>
            <a:srgbClr val="C00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1259632" y="4581128"/>
            <a:ext cx="2520280" cy="1841782"/>
          </a:xfrm>
          <a:prstGeom prst="ellipse">
            <a:avLst/>
          </a:prstGeom>
          <a:solidFill>
            <a:srgbClr val="92D05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شكل بيضاوي 9"/>
          <p:cNvSpPr/>
          <p:nvPr/>
        </p:nvSpPr>
        <p:spPr>
          <a:xfrm>
            <a:off x="5903457" y="1772816"/>
            <a:ext cx="2520280" cy="1841782"/>
          </a:xfrm>
          <a:prstGeom prst="ellipse">
            <a:avLst/>
          </a:prstGeom>
          <a:solidFill>
            <a:srgbClr val="0070C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شكل بيضاوي 10"/>
          <p:cNvSpPr/>
          <p:nvPr/>
        </p:nvSpPr>
        <p:spPr>
          <a:xfrm>
            <a:off x="3059832" y="21851"/>
            <a:ext cx="2520280" cy="1841782"/>
          </a:xfrm>
          <a:prstGeom prst="ellipse">
            <a:avLst/>
          </a:prstGeom>
          <a:solidFill>
            <a:srgbClr val="0A5629"/>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solidFill>
                <a:srgbClr val="FFFF00"/>
              </a:solidFill>
            </a:endParaRPr>
          </a:p>
        </p:txBody>
      </p:sp>
      <p:sp>
        <p:nvSpPr>
          <p:cNvPr id="12" name="شكل بيضاوي 11"/>
          <p:cNvSpPr/>
          <p:nvPr/>
        </p:nvSpPr>
        <p:spPr>
          <a:xfrm>
            <a:off x="323528" y="1772816"/>
            <a:ext cx="2520280" cy="1841782"/>
          </a:xfrm>
          <a:prstGeom prst="ellipse">
            <a:avLst/>
          </a:prstGeom>
          <a:solidFill>
            <a:srgbClr val="FFFF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3" name="مربع نص 12"/>
          <p:cNvSpPr txBox="1"/>
          <p:nvPr/>
        </p:nvSpPr>
        <p:spPr>
          <a:xfrm>
            <a:off x="3131840" y="2924944"/>
            <a:ext cx="2520280" cy="1077218"/>
          </a:xfrm>
          <a:prstGeom prst="rect">
            <a:avLst/>
          </a:prstGeom>
          <a:solidFill>
            <a:srgbClr val="DDDDDD"/>
          </a:solidFill>
        </p:spPr>
        <p:txBody>
          <a:bodyPr wrap="square" rtlCol="1">
            <a:spAutoFit/>
          </a:bodyPr>
          <a:lstStyle/>
          <a:p>
            <a:pPr algn="ctr"/>
            <a:r>
              <a:rPr lang="ar-SA" sz="3200" dirty="0" smtClean="0">
                <a:latin typeface="ae_AlMateen" pitchFamily="18" charset="-78"/>
                <a:cs typeface="ae_AlMateen" pitchFamily="18" charset="-78"/>
              </a:rPr>
              <a:t>عناصر لغة الجسد </a:t>
            </a:r>
            <a:endParaRPr lang="ar-SA" sz="3200" dirty="0">
              <a:latin typeface="ae_AlMateen" pitchFamily="18" charset="-78"/>
              <a:cs typeface="ae_AlMateen" pitchFamily="18" charset="-78"/>
            </a:endParaRPr>
          </a:p>
        </p:txBody>
      </p:sp>
      <p:sp>
        <p:nvSpPr>
          <p:cNvPr id="14" name="مربع نص 13"/>
          <p:cNvSpPr txBox="1"/>
          <p:nvPr/>
        </p:nvSpPr>
        <p:spPr>
          <a:xfrm>
            <a:off x="3059832" y="615673"/>
            <a:ext cx="2376264" cy="769441"/>
          </a:xfrm>
          <a:prstGeom prst="rect">
            <a:avLst/>
          </a:prstGeom>
          <a:noFill/>
        </p:spPr>
        <p:txBody>
          <a:bodyPr wrap="square" rtlCol="1">
            <a:spAutoFit/>
          </a:bodyPr>
          <a:lstStyle/>
          <a:p>
            <a:pPr algn="ctr"/>
            <a:r>
              <a:rPr lang="ar-SA" sz="4400" dirty="0" smtClean="0">
                <a:solidFill>
                  <a:srgbClr val="FFFF00"/>
                </a:solidFill>
                <a:latin typeface="ae_AlMateen" pitchFamily="18" charset="-78"/>
                <a:cs typeface="ae_AlMateen" pitchFamily="18" charset="-78"/>
              </a:rPr>
              <a:t>النظر</a:t>
            </a:r>
            <a:r>
              <a:rPr lang="ar-SA" sz="3600" dirty="0" smtClean="0">
                <a:solidFill>
                  <a:srgbClr val="FFFF00"/>
                </a:solidFill>
                <a:latin typeface="ae_AlMateen" pitchFamily="18" charset="-78"/>
                <a:cs typeface="ae_AlMateen" pitchFamily="18" charset="-78"/>
              </a:rPr>
              <a:t> </a:t>
            </a:r>
            <a:endParaRPr lang="ar-SA" sz="3600" dirty="0">
              <a:solidFill>
                <a:srgbClr val="FFFF00"/>
              </a:solidFill>
              <a:latin typeface="ae_AlMateen" pitchFamily="18" charset="-78"/>
              <a:cs typeface="ae_AlMateen" pitchFamily="18" charset="-78"/>
            </a:endParaRPr>
          </a:p>
        </p:txBody>
      </p:sp>
      <p:sp>
        <p:nvSpPr>
          <p:cNvPr id="15" name="مربع نص 14"/>
          <p:cNvSpPr txBox="1"/>
          <p:nvPr/>
        </p:nvSpPr>
        <p:spPr>
          <a:xfrm>
            <a:off x="5969638" y="2060848"/>
            <a:ext cx="2376264" cy="1446550"/>
          </a:xfrm>
          <a:prstGeom prst="rect">
            <a:avLst/>
          </a:prstGeom>
          <a:noFill/>
        </p:spPr>
        <p:txBody>
          <a:bodyPr wrap="square" rtlCol="1">
            <a:spAutoFit/>
          </a:bodyPr>
          <a:lstStyle/>
          <a:p>
            <a:pPr algn="ctr"/>
            <a:r>
              <a:rPr lang="ar-SA" sz="4400" dirty="0" smtClean="0">
                <a:solidFill>
                  <a:srgbClr val="FFFF00"/>
                </a:solidFill>
                <a:latin typeface="ae_AlMateen" pitchFamily="18" charset="-78"/>
                <a:cs typeface="ae_AlMateen" pitchFamily="18" charset="-78"/>
              </a:rPr>
              <a:t>تعبيرات الوجه </a:t>
            </a:r>
            <a:endParaRPr lang="ar-SA" sz="3600" dirty="0">
              <a:solidFill>
                <a:srgbClr val="FFFF00"/>
              </a:solidFill>
              <a:latin typeface="ae_AlMateen" pitchFamily="18" charset="-78"/>
              <a:cs typeface="ae_AlMateen" pitchFamily="18" charset="-78"/>
            </a:endParaRPr>
          </a:p>
        </p:txBody>
      </p:sp>
      <p:sp>
        <p:nvSpPr>
          <p:cNvPr id="16" name="مربع نص 15"/>
          <p:cNvSpPr txBox="1"/>
          <p:nvPr/>
        </p:nvSpPr>
        <p:spPr>
          <a:xfrm>
            <a:off x="395536" y="2348880"/>
            <a:ext cx="2376264" cy="769441"/>
          </a:xfrm>
          <a:prstGeom prst="rect">
            <a:avLst/>
          </a:prstGeom>
          <a:noFill/>
        </p:spPr>
        <p:txBody>
          <a:bodyPr wrap="square" rtlCol="1">
            <a:spAutoFit/>
          </a:bodyPr>
          <a:lstStyle/>
          <a:p>
            <a:pPr algn="ctr"/>
            <a:r>
              <a:rPr lang="ar-SA" sz="4400" dirty="0" smtClean="0">
                <a:solidFill>
                  <a:srgbClr val="002060"/>
                </a:solidFill>
                <a:latin typeface="ae_AlMateen" pitchFamily="18" charset="-78"/>
                <a:cs typeface="ae_AlMateen" pitchFamily="18" charset="-78"/>
              </a:rPr>
              <a:t>المسافة </a:t>
            </a:r>
            <a:endParaRPr lang="ar-SA" sz="3600" dirty="0">
              <a:solidFill>
                <a:srgbClr val="002060"/>
              </a:solidFill>
              <a:latin typeface="ae_AlMateen" pitchFamily="18" charset="-78"/>
              <a:cs typeface="ae_AlMateen" pitchFamily="18" charset="-78"/>
            </a:endParaRPr>
          </a:p>
        </p:txBody>
      </p:sp>
      <p:sp>
        <p:nvSpPr>
          <p:cNvPr id="17" name="مربع نص 16"/>
          <p:cNvSpPr txBox="1"/>
          <p:nvPr/>
        </p:nvSpPr>
        <p:spPr>
          <a:xfrm>
            <a:off x="1259632" y="4849570"/>
            <a:ext cx="2376264" cy="1446550"/>
          </a:xfrm>
          <a:prstGeom prst="rect">
            <a:avLst/>
          </a:prstGeom>
          <a:noFill/>
        </p:spPr>
        <p:txBody>
          <a:bodyPr wrap="square" rtlCol="1">
            <a:spAutoFit/>
          </a:bodyPr>
          <a:lstStyle>
            <a:defPPr>
              <a:defRPr lang="ar-SA"/>
            </a:defPPr>
            <a:lvl1pPr algn="ctr">
              <a:defRPr sz="4400">
                <a:solidFill>
                  <a:srgbClr val="002060"/>
                </a:solidFill>
                <a:latin typeface="ae_AlMateen" pitchFamily="18" charset="-78"/>
                <a:cs typeface="ae_AlMateen" pitchFamily="18" charset="-78"/>
              </a:defRPr>
            </a:lvl1pPr>
          </a:lstStyle>
          <a:p>
            <a:r>
              <a:rPr lang="ar-SA" dirty="0"/>
              <a:t>إيماء اليدين </a:t>
            </a:r>
          </a:p>
        </p:txBody>
      </p:sp>
      <p:sp>
        <p:nvSpPr>
          <p:cNvPr id="18" name="مربع نص 17"/>
          <p:cNvSpPr txBox="1"/>
          <p:nvPr/>
        </p:nvSpPr>
        <p:spPr>
          <a:xfrm>
            <a:off x="5292080" y="4869160"/>
            <a:ext cx="2376264" cy="1446550"/>
          </a:xfrm>
          <a:prstGeom prst="rect">
            <a:avLst/>
          </a:prstGeom>
          <a:noFill/>
        </p:spPr>
        <p:txBody>
          <a:bodyPr wrap="square" rtlCol="1">
            <a:spAutoFit/>
          </a:bodyPr>
          <a:lstStyle/>
          <a:p>
            <a:pPr algn="ctr"/>
            <a:r>
              <a:rPr lang="ar-SA" sz="4400" dirty="0" smtClean="0">
                <a:solidFill>
                  <a:srgbClr val="FFFF00"/>
                </a:solidFill>
                <a:latin typeface="ae_AlMateen" pitchFamily="18" charset="-78"/>
                <a:cs typeface="ae_AlMateen" pitchFamily="18" charset="-78"/>
              </a:rPr>
              <a:t>وضع الجسم وحركاته</a:t>
            </a:r>
            <a:endParaRPr lang="ar-SA" sz="3600" dirty="0">
              <a:solidFill>
                <a:srgbClr val="FFFF00"/>
              </a:solidFill>
              <a:latin typeface="ae_AlMateen" pitchFamily="18" charset="-78"/>
              <a:cs typeface="ae_AlMateen" pitchFamily="18" charset="-78"/>
            </a:endParaRPr>
          </a:p>
        </p:txBody>
      </p:sp>
    </p:spTree>
    <p:extLst>
      <p:ext uri="{BB962C8B-B14F-4D97-AF65-F5344CB8AC3E}">
        <p14:creationId xmlns:p14="http://schemas.microsoft.com/office/powerpoint/2010/main" xmlns="" val="267665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99"/>
          </a:solidFill>
        </p:spPr>
        <p:txBody>
          <a:bodyPr/>
          <a:lstStyle/>
          <a:p>
            <a:pPr algn="ctr"/>
            <a:r>
              <a:rPr lang="ar-SA" dirty="0" smtClean="0">
                <a:solidFill>
                  <a:srgbClr val="FF0000"/>
                </a:solidFill>
                <a:cs typeface="AdvertisingExtraBold" pitchFamily="2" charset="-78"/>
              </a:rPr>
              <a:t>لماذا حضرت هذه الدورة </a:t>
            </a:r>
            <a:endParaRPr lang="ar-SA" dirty="0">
              <a:solidFill>
                <a:srgbClr val="FF0000"/>
              </a:solidFill>
              <a:cs typeface="AdvertisingExtraBold" pitchFamily="2" charset="-78"/>
            </a:endParaRPr>
          </a:p>
        </p:txBody>
      </p:sp>
      <p:pic>
        <p:nvPicPr>
          <p:cNvPr id="4098" name="Picture 2" descr="C:\Users\xiD4\Desktop\عام\الاعمال\مجلد جديد ‫(2)‬\صور خدمة العملاء\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581150"/>
            <a:ext cx="2880320" cy="285596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3635896" y="3212976"/>
            <a:ext cx="4176464" cy="1384995"/>
          </a:xfrm>
          <a:prstGeom prst="rect">
            <a:avLst/>
          </a:prstGeom>
          <a:noFill/>
        </p:spPr>
        <p:txBody>
          <a:bodyPr wrap="square" rtlCol="1">
            <a:spAutoFit/>
          </a:bodyPr>
          <a:lstStyle/>
          <a:p>
            <a:r>
              <a:rPr lang="ar-SA" sz="2800" dirty="0" smtClean="0">
                <a:solidFill>
                  <a:srgbClr val="002060"/>
                </a:solidFill>
                <a:cs typeface="Titr" pitchFamily="2" charset="-78"/>
              </a:rPr>
              <a:t>لكي تتعامل مع الداعمين والمتبرعين بطريقة احترافية وجذبهم للتبرع والدعم ...</a:t>
            </a:r>
            <a:endParaRPr lang="ar-SA" sz="2800" dirty="0">
              <a:solidFill>
                <a:srgbClr val="002060"/>
              </a:solidFill>
              <a:cs typeface="Titr" pitchFamily="2" charset="-78"/>
            </a:endParaRPr>
          </a:p>
        </p:txBody>
      </p:sp>
      <p:sp>
        <p:nvSpPr>
          <p:cNvPr id="6" name="مربع نص 5"/>
          <p:cNvSpPr txBox="1"/>
          <p:nvPr/>
        </p:nvSpPr>
        <p:spPr>
          <a:xfrm>
            <a:off x="3933494" y="5067181"/>
            <a:ext cx="4176464" cy="954107"/>
          </a:xfrm>
          <a:prstGeom prst="rect">
            <a:avLst/>
          </a:prstGeom>
          <a:solidFill>
            <a:srgbClr val="FFFF99"/>
          </a:solidFill>
        </p:spPr>
        <p:txBody>
          <a:bodyPr wrap="square" rtlCol="1">
            <a:spAutoFit/>
          </a:bodyPr>
          <a:lstStyle/>
          <a:p>
            <a:pPr algn="ctr"/>
            <a:r>
              <a:rPr lang="ar-SA" sz="2800" dirty="0" smtClean="0">
                <a:solidFill>
                  <a:srgbClr val="002060"/>
                </a:solidFill>
                <a:cs typeface="MCS Jeddah S_U normal." pitchFamily="2" charset="-78"/>
              </a:rPr>
              <a:t>قبل ان تتعامل مع داعمك عليك ان تتعامل مع نفسك </a:t>
            </a:r>
            <a:r>
              <a:rPr lang="ar-SA" sz="2800" dirty="0" smtClean="0">
                <a:solidFill>
                  <a:srgbClr val="002060"/>
                </a:solidFill>
                <a:cs typeface="الشهيد محمد الدره" pitchFamily="2" charset="-78"/>
              </a:rPr>
              <a:t>.</a:t>
            </a:r>
            <a:endParaRPr lang="ar-SA" sz="2800" dirty="0">
              <a:solidFill>
                <a:srgbClr val="002060"/>
              </a:solidFill>
              <a:cs typeface="الشهيد محمد الدره" pitchFamily="2" charset="-78"/>
            </a:endParaRPr>
          </a:p>
        </p:txBody>
      </p:sp>
      <p:sp>
        <p:nvSpPr>
          <p:cNvPr id="7" name="مربع نص 6"/>
          <p:cNvSpPr txBox="1"/>
          <p:nvPr/>
        </p:nvSpPr>
        <p:spPr>
          <a:xfrm>
            <a:off x="107504" y="4941168"/>
            <a:ext cx="3096344" cy="1384995"/>
          </a:xfrm>
          <a:prstGeom prst="rect">
            <a:avLst/>
          </a:prstGeom>
          <a:solidFill>
            <a:srgbClr val="00B050"/>
          </a:solidFill>
        </p:spPr>
        <p:txBody>
          <a:bodyPr wrap="square" rtlCol="1">
            <a:spAutoFit/>
          </a:bodyPr>
          <a:lstStyle/>
          <a:p>
            <a:pPr algn="ctr"/>
            <a:r>
              <a:rPr lang="ar-SA" sz="2800" dirty="0" smtClean="0">
                <a:solidFill>
                  <a:schemeClr val="bg1"/>
                </a:solidFill>
                <a:cs typeface="MCS Jeddah S_U normal." pitchFamily="2" charset="-78"/>
              </a:rPr>
              <a:t>التغيير والتطوير هو وظيفية انسانية مستمرة </a:t>
            </a:r>
            <a:endParaRPr lang="ar-SA" sz="2800" dirty="0">
              <a:solidFill>
                <a:schemeClr val="bg1"/>
              </a:solidFill>
              <a:cs typeface="الشهيد محمد الدره" pitchFamily="2" charset="-78"/>
            </a:endParaRPr>
          </a:p>
        </p:txBody>
      </p:sp>
      <p:sp>
        <p:nvSpPr>
          <p:cNvPr id="3" name="مربع نص 2"/>
          <p:cNvSpPr txBox="1"/>
          <p:nvPr/>
        </p:nvSpPr>
        <p:spPr>
          <a:xfrm>
            <a:off x="4241476" y="1700808"/>
            <a:ext cx="3590834" cy="1323439"/>
          </a:xfrm>
          <a:prstGeom prst="rect">
            <a:avLst/>
          </a:prstGeom>
          <a:noFill/>
        </p:spPr>
        <p:txBody>
          <a:bodyPr wrap="square" rtlCol="1">
            <a:spAutoFit/>
          </a:bodyPr>
          <a:lstStyle/>
          <a:p>
            <a:pPr algn="ctr"/>
            <a:r>
              <a:rPr lang="ar-SA" sz="4000" dirty="0" smtClean="0">
                <a:solidFill>
                  <a:srgbClr val="FF0000"/>
                </a:solidFill>
                <a:latin typeface="ae_AlMateen" pitchFamily="18" charset="-78"/>
                <a:cs typeface="ae_AlMateen" pitchFamily="18" charset="-78"/>
              </a:rPr>
              <a:t>لكي تغير </a:t>
            </a:r>
          </a:p>
          <a:p>
            <a:pPr algn="ctr"/>
            <a:r>
              <a:rPr lang="ar-SA" sz="4000" dirty="0" smtClean="0">
                <a:solidFill>
                  <a:srgbClr val="FF0000"/>
                </a:solidFill>
                <a:latin typeface="ae_AlMateen" pitchFamily="18" charset="-78"/>
                <a:cs typeface="ae_AlMateen" pitchFamily="18" charset="-78"/>
              </a:rPr>
              <a:t>!!!!!!!!!!!</a:t>
            </a:r>
            <a:endParaRPr lang="ar-SA" sz="4000" dirty="0">
              <a:solidFill>
                <a:srgbClr val="FF0000"/>
              </a:solidFill>
              <a:latin typeface="ae_AlMateen" pitchFamily="18" charset="-78"/>
              <a:cs typeface="ae_AlMateen" pitchFamily="18" charset="-78"/>
            </a:endParaRPr>
          </a:p>
        </p:txBody>
      </p:sp>
    </p:spTree>
    <p:extLst>
      <p:ext uri="{BB962C8B-B14F-4D97-AF65-F5344CB8AC3E}">
        <p14:creationId xmlns:p14="http://schemas.microsoft.com/office/powerpoint/2010/main" xmlns="" val="170082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750"/>
                                        <p:tgtEl>
                                          <p:spTgt spid="3"/>
                                        </p:tgtEl>
                                      </p:cBhvr>
                                    </p:animEffect>
                                  </p:childTnLst>
                                </p:cTn>
                              </p:par>
                            </p:childTnLst>
                          </p:cTn>
                        </p:par>
                        <p:par>
                          <p:cTn id="15" fill="hold">
                            <p:stCondLst>
                              <p:cond delay="750"/>
                            </p:stCondLst>
                            <p:childTnLst>
                              <p:par>
                                <p:cTn id="16" presetID="2" presetClass="entr" presetSubtype="4" fill="hold" grpId="0" nodeType="afterEffect">
                                  <p:stCondLst>
                                    <p:cond delay="1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750"/>
                            </p:stCondLst>
                            <p:childTnLst>
                              <p:par>
                                <p:cTn id="21" presetID="31" presetClass="entr" presetSubtype="0" fill="hold" grpId="0" nodeType="after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par>
                          <p:cTn id="27" fill="hold">
                            <p:stCondLst>
                              <p:cond delay="4750"/>
                            </p:stCondLst>
                            <p:childTnLst>
                              <p:par>
                                <p:cTn id="28" presetID="2" presetClass="entr" presetSubtype="4" fill="hold" nodeType="afterEffect">
                                  <p:stCondLst>
                                    <p:cond delay="0"/>
                                  </p:stCondLst>
                                  <p:childTnLst>
                                    <p:set>
                                      <p:cBhvr>
                                        <p:cTn id="29" dur="1" fill="hold">
                                          <p:stCondLst>
                                            <p:cond delay="0"/>
                                          </p:stCondLst>
                                        </p:cTn>
                                        <p:tgtEl>
                                          <p:spTgt spid="4098"/>
                                        </p:tgtEl>
                                        <p:attrNameLst>
                                          <p:attrName>style.visibility</p:attrName>
                                        </p:attrNameLst>
                                      </p:cBhvr>
                                      <p:to>
                                        <p:strVal val="visible"/>
                                      </p:to>
                                    </p:set>
                                    <p:anim calcmode="lin" valueType="num">
                                      <p:cBhvr additive="base">
                                        <p:cTn id="30" dur="500" fill="hold"/>
                                        <p:tgtEl>
                                          <p:spTgt spid="4098"/>
                                        </p:tgtEl>
                                        <p:attrNameLst>
                                          <p:attrName>ppt_x</p:attrName>
                                        </p:attrNameLst>
                                      </p:cBhvr>
                                      <p:tavLst>
                                        <p:tav tm="0">
                                          <p:val>
                                            <p:strVal val="#ppt_x"/>
                                          </p:val>
                                        </p:tav>
                                        <p:tav tm="100000">
                                          <p:val>
                                            <p:strVal val="#ppt_x"/>
                                          </p:val>
                                        </p:tav>
                                      </p:tavLst>
                                    </p:anim>
                                    <p:anim calcmode="lin" valueType="num">
                                      <p:cBhvr additive="base">
                                        <p:cTn id="31"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691480" y="190500"/>
            <a:ext cx="6400800" cy="1016000"/>
          </a:xfrm>
          <a:prstGeom prst="rect">
            <a:avLst/>
          </a:prstGeom>
          <a:solidFill>
            <a:srgbClr val="00B0F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defRPr/>
            </a:pPr>
            <a:r>
              <a:rPr lang="ar-SA" sz="4300" b="1" dirty="0" smtClean="0">
                <a:solidFill>
                  <a:schemeClr val="bg1"/>
                </a:solidFill>
                <a:cs typeface="Arabic Transparent" pitchFamily="2" charset="0"/>
              </a:rPr>
              <a:t>لكي تغير شخص لابد من تغيير </a:t>
            </a:r>
          </a:p>
        </p:txBody>
      </p:sp>
      <p:sp>
        <p:nvSpPr>
          <p:cNvPr id="5" name="عنصر نائب للمحتوى 2"/>
          <p:cNvSpPr txBox="1">
            <a:spLocks/>
          </p:cNvSpPr>
          <p:nvPr/>
        </p:nvSpPr>
        <p:spPr>
          <a:xfrm>
            <a:off x="827584" y="1206500"/>
            <a:ext cx="7200800" cy="2618544"/>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03912" indent="-303912">
              <a:defRPr/>
            </a:pPr>
            <a:r>
              <a:rPr lang="ar-SA" sz="3200" b="1" dirty="0" smtClean="0">
                <a:solidFill>
                  <a:srgbClr val="002060"/>
                </a:solidFill>
                <a:latin typeface="ae_AlMateen" pitchFamily="18" charset="-78"/>
                <a:cs typeface="الشهيد محمد الدره" pitchFamily="2" charset="-78"/>
              </a:rPr>
              <a:t>معتقداته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قدواته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اهتماماته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علاقاته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مهاراته</a:t>
            </a:r>
          </a:p>
        </p:txBody>
      </p:sp>
      <p:pic>
        <p:nvPicPr>
          <p:cNvPr id="6" name="Picture 4" descr="I:\16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484784"/>
            <a:ext cx="4464496" cy="2736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مربع نص 6"/>
          <p:cNvSpPr txBox="1"/>
          <p:nvPr/>
        </p:nvSpPr>
        <p:spPr>
          <a:xfrm>
            <a:off x="467544" y="5229200"/>
            <a:ext cx="7236804" cy="584775"/>
          </a:xfrm>
          <a:prstGeom prst="rect">
            <a:avLst/>
          </a:prstGeom>
          <a:noFill/>
        </p:spPr>
        <p:txBody>
          <a:bodyPr wrap="square" rtlCol="1">
            <a:spAutoFit/>
          </a:bodyPr>
          <a:lstStyle/>
          <a:p>
            <a:r>
              <a:rPr lang="ar-SA" sz="3200" dirty="0">
                <a:solidFill>
                  <a:srgbClr val="002060"/>
                </a:solidFill>
                <a:cs typeface="MCS Taybah S_U normal." pitchFamily="2" charset="-78"/>
              </a:rPr>
              <a:t>هو عملية تحول من واقع نحن نعيش فيه إلى حالة نرغب فيها</a:t>
            </a:r>
            <a:r>
              <a:rPr lang="ar-SA" dirty="0"/>
              <a:t>.</a:t>
            </a:r>
          </a:p>
        </p:txBody>
      </p:sp>
      <p:sp>
        <p:nvSpPr>
          <p:cNvPr id="8" name="مربع نص 7"/>
          <p:cNvSpPr txBox="1"/>
          <p:nvPr/>
        </p:nvSpPr>
        <p:spPr>
          <a:xfrm>
            <a:off x="5220072" y="4540478"/>
            <a:ext cx="2664296" cy="584775"/>
          </a:xfrm>
          <a:prstGeom prst="rect">
            <a:avLst/>
          </a:prstGeom>
          <a:solidFill>
            <a:srgbClr val="002060"/>
          </a:solidFill>
        </p:spPr>
        <p:txBody>
          <a:bodyPr wrap="square" rtlCol="1">
            <a:spAutoFit/>
          </a:bodyPr>
          <a:lstStyle/>
          <a:p>
            <a:pPr algn="ctr"/>
            <a:r>
              <a:rPr lang="ar-SA" sz="3200" dirty="0" smtClean="0">
                <a:solidFill>
                  <a:schemeClr val="bg1"/>
                </a:solidFill>
                <a:cs typeface="MCS Taybah S_U normal." pitchFamily="2" charset="-78"/>
              </a:rPr>
              <a:t>التغيير </a:t>
            </a:r>
            <a:endParaRPr lang="ar-SA" sz="3200" dirty="0">
              <a:solidFill>
                <a:schemeClr val="bg1"/>
              </a:solidFill>
              <a:cs typeface="MCS Taybah S_U normal." pitchFamily="2" charset="-78"/>
            </a:endParaRPr>
          </a:p>
        </p:txBody>
      </p:sp>
    </p:spTree>
    <p:extLst>
      <p:ext uri="{BB962C8B-B14F-4D97-AF65-F5344CB8AC3E}">
        <p14:creationId xmlns:p14="http://schemas.microsoft.com/office/powerpoint/2010/main" xmlns="" val="4122715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xiD4\Desktop\الفيل والقيد.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772816"/>
            <a:ext cx="5472608" cy="43924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1763688" y="548680"/>
            <a:ext cx="4824536" cy="769441"/>
          </a:xfrm>
          <a:prstGeom prst="rect">
            <a:avLst/>
          </a:prstGeom>
          <a:noFill/>
        </p:spPr>
        <p:txBody>
          <a:bodyPr wrap="square" rtlCol="1">
            <a:spAutoFit/>
          </a:bodyPr>
          <a:lstStyle/>
          <a:p>
            <a:pPr algn="ctr"/>
            <a:r>
              <a:rPr lang="ar-SA" sz="4400" dirty="0" smtClean="0">
                <a:solidFill>
                  <a:srgbClr val="FF0000"/>
                </a:solidFill>
                <a:cs typeface="Titr" pitchFamily="2" charset="-78"/>
              </a:rPr>
              <a:t>قصه الفيل نيلسون </a:t>
            </a:r>
            <a:endParaRPr lang="ar-SA" sz="4400" dirty="0">
              <a:solidFill>
                <a:srgbClr val="FF0000"/>
              </a:solidFill>
              <a:cs typeface="Titr" pitchFamily="2" charset="-78"/>
            </a:endParaRPr>
          </a:p>
        </p:txBody>
      </p:sp>
    </p:spTree>
    <p:extLst>
      <p:ext uri="{BB962C8B-B14F-4D97-AF65-F5344CB8AC3E}">
        <p14:creationId xmlns:p14="http://schemas.microsoft.com/office/powerpoint/2010/main" xmlns="" val="797285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1731</Words>
  <Application>Microsoft Office PowerPoint</Application>
  <PresentationFormat>عرض على الشاشة (3:4)‏</PresentationFormat>
  <Paragraphs>335</Paragraphs>
  <Slides>60</Slides>
  <Notes>0</Notes>
  <HiddenSlides>0</HiddenSlides>
  <MMClips>0</MMClips>
  <ScaleCrop>false</ScaleCrop>
  <HeadingPairs>
    <vt:vector size="6" baseType="variant">
      <vt:variant>
        <vt:lpstr>سمة</vt:lpstr>
      </vt:variant>
      <vt:variant>
        <vt:i4>1</vt:i4>
      </vt:variant>
      <vt:variant>
        <vt:lpstr>خوادم OLE مضمنة</vt:lpstr>
      </vt:variant>
      <vt:variant>
        <vt:i4>2</vt:i4>
      </vt:variant>
      <vt:variant>
        <vt:lpstr>عناوين الشرائح</vt:lpstr>
      </vt:variant>
      <vt:variant>
        <vt:i4>60</vt:i4>
      </vt:variant>
    </vt:vector>
  </HeadingPairs>
  <TitlesOfParts>
    <vt:vector size="63" baseType="lpstr">
      <vt:lpstr>سمة Office</vt:lpstr>
      <vt:lpstr>Document</vt:lpstr>
      <vt:lpstr>شريحة</vt:lpstr>
      <vt:lpstr>مهارات تنمية الموارد المالية للجمعيات الخيرية </vt:lpstr>
      <vt:lpstr>الشريحة 2</vt:lpstr>
      <vt:lpstr>بطاقة تعارف : 4 أكتب :(الاسم ،العمر ،الوظيفة ،الحالة الاجتماعية )</vt:lpstr>
      <vt:lpstr>نشط معلوماتك </vt:lpstr>
      <vt:lpstr>قبل البدء من اجلك </vt:lpstr>
      <vt:lpstr>ملخص التوقعات </vt:lpstr>
      <vt:lpstr>لماذا حضرت هذه الدورة </vt:lpstr>
      <vt:lpstr>الشريحة 8</vt:lpstr>
      <vt:lpstr>الشريحة 9</vt:lpstr>
      <vt:lpstr>التغيير حتمي لابد منه .</vt:lpstr>
      <vt:lpstr> كيف تساعدك هذه الدورة على التغير؟ </vt:lpstr>
      <vt:lpstr>ما الذي سيغير حياتك ؟</vt:lpstr>
      <vt:lpstr>تغيير وتعديل السلوك ؟</vt:lpstr>
      <vt:lpstr>الصورة الذهنية </vt:lpstr>
      <vt:lpstr>كيفية اكتساب عادة </vt:lpstr>
      <vt:lpstr>عوامل اكتساب العادة KSA</vt:lpstr>
      <vt:lpstr>الشريحة 17</vt:lpstr>
      <vt:lpstr>النموذج السداسي للتغيير</vt:lpstr>
      <vt:lpstr>5- التعلم من خلال التعليم </vt:lpstr>
      <vt:lpstr>الشريحة 20</vt:lpstr>
      <vt:lpstr>دورة التغيير </vt:lpstr>
      <vt:lpstr>ما هي العادات التي يجب ان نكتسبها ؟</vt:lpstr>
      <vt:lpstr>نشاط </vt:lpstr>
      <vt:lpstr>الاخرون  - الناس</vt:lpstr>
      <vt:lpstr>الشريحة 25</vt:lpstr>
      <vt:lpstr>الشريحة 26</vt:lpstr>
      <vt:lpstr>الشريحة 27</vt:lpstr>
      <vt:lpstr>أهمية الأنماط</vt:lpstr>
      <vt:lpstr>           الانمــــــــاط </vt:lpstr>
      <vt:lpstr>الرجاء الاجابة على الاستبيان  بنعم او لا وستكون الاجابات خاصة وسرية لكل واحد.</vt:lpstr>
      <vt:lpstr>بوصلة التفكير  مقياس هيرمان (الهيمنة الدماغية )</vt:lpstr>
      <vt:lpstr>الشريحة 32</vt:lpstr>
      <vt:lpstr>لماذا ندرس مقياس هيرمان؟ </vt:lpstr>
      <vt:lpstr>الشريحة 34</vt:lpstr>
      <vt:lpstr>الشريحة 35</vt:lpstr>
      <vt:lpstr>الشريحة 36</vt:lpstr>
      <vt:lpstr>الشريحة 37</vt:lpstr>
      <vt:lpstr>الان انظر في اجاباتك ماذا سيكون نمطك؟ </vt:lpstr>
      <vt:lpstr>الشريحة 39</vt:lpstr>
      <vt:lpstr>ثانيا: النظام التمثيلي</vt:lpstr>
      <vt:lpstr>الشريحة 41</vt:lpstr>
      <vt:lpstr>الشريحة 42</vt:lpstr>
      <vt:lpstr>النظام التمثيلي</vt:lpstr>
      <vt:lpstr>كشـــاف</vt:lpstr>
      <vt:lpstr>الشريحة 45</vt:lpstr>
      <vt:lpstr>إنقـــــــــــــــــــــــاذ</vt:lpstr>
      <vt:lpstr>الشريحة 47</vt:lpstr>
      <vt:lpstr>الشريحة 48</vt:lpstr>
      <vt:lpstr>ماهي الامور التي يمكن من خلالها خلق انطباع اولي حسن؟ </vt:lpstr>
      <vt:lpstr>الشريحة 50</vt:lpstr>
      <vt:lpstr>الشريحة 51</vt:lpstr>
      <vt:lpstr>الشريحة 52</vt:lpstr>
      <vt:lpstr>الشريحة 53</vt:lpstr>
      <vt:lpstr>أنواع الاتصالات </vt:lpstr>
      <vt:lpstr>الشريحة 55</vt:lpstr>
      <vt:lpstr>الشريحة 56</vt:lpstr>
      <vt:lpstr>الشريحة 57</vt:lpstr>
      <vt:lpstr>الشريحة 58</vt:lpstr>
      <vt:lpstr>الشريحة 59</vt:lpstr>
      <vt:lpstr>الشريحة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مهارات تنمية الموارد المالية للجمعيات الخيرية </dc:title>
  <dc:creator>mr</dc:creator>
  <cp:lastModifiedBy>mr</cp:lastModifiedBy>
  <cp:revision>1</cp:revision>
  <dcterms:created xsi:type="dcterms:W3CDTF">2018-11-01T17:59:33Z</dcterms:created>
  <dcterms:modified xsi:type="dcterms:W3CDTF">2018-11-01T18:01:09Z</dcterms:modified>
</cp:coreProperties>
</file>