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</p:sldMasterIdLst>
  <p:notesMasterIdLst>
    <p:notesMasterId r:id="rId38"/>
  </p:notesMasterIdLst>
  <p:sldIdLst>
    <p:sldId id="262" r:id="rId2"/>
    <p:sldId id="265" r:id="rId3"/>
    <p:sldId id="267" r:id="rId4"/>
    <p:sldId id="269" r:id="rId5"/>
    <p:sldId id="271" r:id="rId6"/>
    <p:sldId id="273" r:id="rId7"/>
    <p:sldId id="275" r:id="rId8"/>
    <p:sldId id="276" r:id="rId9"/>
    <p:sldId id="278" r:id="rId10"/>
    <p:sldId id="279" r:id="rId11"/>
    <p:sldId id="281" r:id="rId12"/>
    <p:sldId id="282" r:id="rId13"/>
    <p:sldId id="283" r:id="rId14"/>
    <p:sldId id="446" r:id="rId15"/>
    <p:sldId id="293" r:id="rId16"/>
    <p:sldId id="294" r:id="rId17"/>
    <p:sldId id="296" r:id="rId18"/>
    <p:sldId id="298" r:id="rId19"/>
    <p:sldId id="300" r:id="rId20"/>
    <p:sldId id="302" r:id="rId21"/>
    <p:sldId id="443" r:id="rId22"/>
    <p:sldId id="440" r:id="rId23"/>
    <p:sldId id="444" r:id="rId24"/>
    <p:sldId id="304" r:id="rId25"/>
    <p:sldId id="445" r:id="rId26"/>
    <p:sldId id="307" r:id="rId27"/>
    <p:sldId id="306" r:id="rId28"/>
    <p:sldId id="447" r:id="rId29"/>
    <p:sldId id="352" r:id="rId30"/>
    <p:sldId id="353" r:id="rId31"/>
    <p:sldId id="358" r:id="rId32"/>
    <p:sldId id="355" r:id="rId33"/>
    <p:sldId id="356" r:id="rId34"/>
    <p:sldId id="441" r:id="rId35"/>
    <p:sldId id="363" r:id="rId36"/>
    <p:sldId id="442" r:id="rId37"/>
  </p:sldIdLst>
  <p:sldSz cx="9144000" cy="5143500" type="screen16x9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87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D9B4D8-20D2-4F05-8A94-F20101D25C70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EG"/>
        </a:p>
      </dgm:t>
    </dgm:pt>
    <dgm:pt modelId="{697D1AF6-C378-4978-BF9A-229EB3562930}">
      <dgm:prSet phldrT="[Text]"/>
      <dgm:spPr/>
      <dgm:t>
        <a:bodyPr/>
        <a:lstStyle/>
        <a:p>
          <a:pPr rtl="1"/>
          <a:r>
            <a:rPr lang="en-US" b="1" dirty="0" smtClean="0">
              <a:solidFill>
                <a:srgbClr val="002060"/>
              </a:solidFill>
            </a:rPr>
            <a:t>  </a:t>
          </a:r>
          <a:r>
            <a:rPr lang="ar-JO" b="1" dirty="0" smtClean="0">
              <a:solidFill>
                <a:srgbClr val="002060"/>
              </a:solidFill>
            </a:rPr>
            <a:t>تعريف الأندرويد</a:t>
          </a:r>
          <a:endParaRPr lang="ar-EG" b="1" dirty="0">
            <a:solidFill>
              <a:srgbClr val="002060"/>
            </a:solidFill>
          </a:endParaRPr>
        </a:p>
      </dgm:t>
    </dgm:pt>
    <dgm:pt modelId="{3492F61E-CFD4-4790-B4E4-05A36727C030}" type="parTrans" cxnId="{6FED36E0-D91D-4C93-A65C-5CD9964C5E4D}">
      <dgm:prSet/>
      <dgm:spPr/>
      <dgm:t>
        <a:bodyPr/>
        <a:lstStyle/>
        <a:p>
          <a:pPr rtl="1"/>
          <a:endParaRPr lang="ar-EG"/>
        </a:p>
      </dgm:t>
    </dgm:pt>
    <dgm:pt modelId="{CB1207CD-C04F-4D5A-A15C-1B450C577824}" type="sibTrans" cxnId="{6FED36E0-D91D-4C93-A65C-5CD9964C5E4D}">
      <dgm:prSet/>
      <dgm:spPr/>
      <dgm:t>
        <a:bodyPr/>
        <a:lstStyle/>
        <a:p>
          <a:pPr rtl="1"/>
          <a:endParaRPr lang="ar-EG"/>
        </a:p>
      </dgm:t>
    </dgm:pt>
    <dgm:pt modelId="{8643B5B7-C796-465D-8F97-9E9218853D8B}">
      <dgm:prSet phldrT="[Text]"/>
      <dgm:spPr/>
      <dgm:t>
        <a:bodyPr/>
        <a:lstStyle/>
        <a:p>
          <a:pPr rtl="1"/>
          <a:r>
            <a:rPr lang="ar-EG" b="1" dirty="0" smtClean="0">
              <a:solidFill>
                <a:srgbClr val="002060"/>
              </a:solidFill>
            </a:rPr>
            <a:t>م</a:t>
          </a:r>
          <a:r>
            <a:rPr lang="ar-JO" b="1" dirty="0" smtClean="0">
              <a:solidFill>
                <a:srgbClr val="002060"/>
              </a:solidFill>
            </a:rPr>
            <a:t>ميزات الأندرويد</a:t>
          </a:r>
          <a:endParaRPr lang="ar-EG" b="1" dirty="0">
            <a:solidFill>
              <a:srgbClr val="002060"/>
            </a:solidFill>
          </a:endParaRPr>
        </a:p>
      </dgm:t>
    </dgm:pt>
    <dgm:pt modelId="{9F5EC83B-C0FE-4DCB-8057-970916E90DBA}" type="parTrans" cxnId="{8D634BDD-EB36-4665-B9FB-A638FD341D09}">
      <dgm:prSet/>
      <dgm:spPr/>
      <dgm:t>
        <a:bodyPr/>
        <a:lstStyle/>
        <a:p>
          <a:pPr rtl="1"/>
          <a:endParaRPr lang="ar-EG"/>
        </a:p>
      </dgm:t>
    </dgm:pt>
    <dgm:pt modelId="{0999BA92-956A-41FD-B2B5-F55709403D03}" type="sibTrans" cxnId="{8D634BDD-EB36-4665-B9FB-A638FD341D09}">
      <dgm:prSet/>
      <dgm:spPr/>
      <dgm:t>
        <a:bodyPr/>
        <a:lstStyle/>
        <a:p>
          <a:pPr rtl="1"/>
          <a:endParaRPr lang="ar-EG"/>
        </a:p>
      </dgm:t>
    </dgm:pt>
    <dgm:pt modelId="{FC38832B-C432-492A-885D-78A965C24926}">
      <dgm:prSet phldrT="[Text]"/>
      <dgm:spPr/>
      <dgm:t>
        <a:bodyPr/>
        <a:lstStyle/>
        <a:p>
          <a:pPr rtl="1"/>
          <a:r>
            <a:rPr lang="ar-EG" b="1" dirty="0" smtClean="0">
              <a:solidFill>
                <a:srgbClr val="002060"/>
              </a:solidFill>
            </a:rPr>
            <a:t>ا</a:t>
          </a:r>
          <a:r>
            <a:rPr lang="ar-JO" b="1" dirty="0" smtClean="0">
              <a:solidFill>
                <a:srgbClr val="002060"/>
              </a:solidFill>
            </a:rPr>
            <a:t>ستخدام الأندرويد باحترافيه مبسطة</a:t>
          </a:r>
          <a:endParaRPr lang="ar-EG" b="1" dirty="0">
            <a:solidFill>
              <a:srgbClr val="002060"/>
            </a:solidFill>
          </a:endParaRPr>
        </a:p>
      </dgm:t>
    </dgm:pt>
    <dgm:pt modelId="{896F8A6B-2405-418A-8472-FD4C49A6D194}" type="parTrans" cxnId="{D83837E4-3417-40ED-9E60-54F648E1A58E}">
      <dgm:prSet/>
      <dgm:spPr/>
      <dgm:t>
        <a:bodyPr/>
        <a:lstStyle/>
        <a:p>
          <a:pPr rtl="1"/>
          <a:endParaRPr lang="ar-EG"/>
        </a:p>
      </dgm:t>
    </dgm:pt>
    <dgm:pt modelId="{70D401A7-A14B-46CA-A07B-A0E57AC9C9D5}" type="sibTrans" cxnId="{D83837E4-3417-40ED-9E60-54F648E1A58E}">
      <dgm:prSet/>
      <dgm:spPr/>
      <dgm:t>
        <a:bodyPr/>
        <a:lstStyle/>
        <a:p>
          <a:pPr rtl="1"/>
          <a:endParaRPr lang="ar-EG"/>
        </a:p>
      </dgm:t>
    </dgm:pt>
    <dgm:pt modelId="{DF97E5C1-8F97-4524-A076-CD2A11F9441C}">
      <dgm:prSet phldrT="[Text]"/>
      <dgm:spPr/>
      <dgm:t>
        <a:bodyPr/>
        <a:lstStyle/>
        <a:p>
          <a:pPr rtl="1"/>
          <a:r>
            <a:rPr lang="ar-JO" b="1" dirty="0" smtClean="0">
              <a:solidFill>
                <a:srgbClr val="002060"/>
              </a:solidFill>
            </a:rPr>
            <a:t>معرفة أهم مصطلحات السوفتوير</a:t>
          </a:r>
          <a:endParaRPr lang="ar-EG" b="1" dirty="0">
            <a:solidFill>
              <a:srgbClr val="002060"/>
            </a:solidFill>
          </a:endParaRPr>
        </a:p>
      </dgm:t>
    </dgm:pt>
    <dgm:pt modelId="{C55CD48E-86E6-42C8-B06A-E7AB637C605F}" type="parTrans" cxnId="{C2F476F5-09D3-4EED-822D-76ECB5F79BD7}">
      <dgm:prSet/>
      <dgm:spPr/>
      <dgm:t>
        <a:bodyPr/>
        <a:lstStyle/>
        <a:p>
          <a:pPr rtl="1"/>
          <a:endParaRPr lang="ar-EG"/>
        </a:p>
      </dgm:t>
    </dgm:pt>
    <dgm:pt modelId="{D71AD6E0-5A34-44B4-9018-5C70C8F6B265}" type="sibTrans" cxnId="{C2F476F5-09D3-4EED-822D-76ECB5F79BD7}">
      <dgm:prSet/>
      <dgm:spPr/>
      <dgm:t>
        <a:bodyPr/>
        <a:lstStyle/>
        <a:p>
          <a:pPr rtl="1"/>
          <a:endParaRPr lang="ar-EG"/>
        </a:p>
      </dgm:t>
    </dgm:pt>
    <dgm:pt modelId="{CFC3E524-9B0B-4C5C-84B9-FF0AFC4899CB}">
      <dgm:prSet phldrT="[Text]"/>
      <dgm:spPr/>
      <dgm:t>
        <a:bodyPr/>
        <a:lstStyle/>
        <a:p>
          <a:pPr rtl="1"/>
          <a:r>
            <a:rPr lang="ar-JO" b="1" dirty="0" smtClean="0">
              <a:solidFill>
                <a:srgbClr val="002060"/>
              </a:solidFill>
            </a:rPr>
            <a:t>معرفة شاملة عن الماركت و الماقع و البرامج</a:t>
          </a:r>
          <a:endParaRPr lang="ar-EG" b="1" dirty="0">
            <a:solidFill>
              <a:srgbClr val="002060"/>
            </a:solidFill>
          </a:endParaRPr>
        </a:p>
      </dgm:t>
    </dgm:pt>
    <dgm:pt modelId="{66510A65-1B83-494E-BEBA-B1E28A2FDBF5}" type="parTrans" cxnId="{00E8E76F-F24C-4295-AA9F-96DCD77FB54E}">
      <dgm:prSet/>
      <dgm:spPr/>
      <dgm:t>
        <a:bodyPr/>
        <a:lstStyle/>
        <a:p>
          <a:pPr rtl="1"/>
          <a:endParaRPr lang="ar-EG"/>
        </a:p>
      </dgm:t>
    </dgm:pt>
    <dgm:pt modelId="{3518BCB6-38D2-4D7C-B77C-E191EE7AC467}" type="sibTrans" cxnId="{00E8E76F-F24C-4295-AA9F-96DCD77FB54E}">
      <dgm:prSet/>
      <dgm:spPr/>
      <dgm:t>
        <a:bodyPr/>
        <a:lstStyle/>
        <a:p>
          <a:pPr rtl="1"/>
          <a:endParaRPr lang="ar-EG"/>
        </a:p>
      </dgm:t>
    </dgm:pt>
    <dgm:pt modelId="{F61C9E15-E806-4620-A11F-98DA2DF17CD5}" type="pres">
      <dgm:prSet presAssocID="{99D9B4D8-20D2-4F05-8A94-F20101D25C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C4A9C444-5A03-48CF-BC1E-3556F131B83A}" type="pres">
      <dgm:prSet presAssocID="{99D9B4D8-20D2-4F05-8A94-F20101D25C70}" presName="cycle" presStyleCnt="0"/>
      <dgm:spPr/>
    </dgm:pt>
    <dgm:pt modelId="{94C02CB0-4E52-4916-A763-5141FEA947E2}" type="pres">
      <dgm:prSet presAssocID="{697D1AF6-C378-4978-BF9A-229EB3562930}" presName="nodeFirstNode" presStyleLbl="node1" presStyleIdx="0" presStyleCnt="5" custRadScaleRad="100094" custRadScaleInc="74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1A18ACB-3FAE-4EDD-8E41-949BBB28A79B}" type="pres">
      <dgm:prSet presAssocID="{CB1207CD-C04F-4D5A-A15C-1B450C577824}" presName="sibTransFirstNode" presStyleLbl="bgShp" presStyleIdx="0" presStyleCnt="1"/>
      <dgm:spPr/>
      <dgm:t>
        <a:bodyPr/>
        <a:lstStyle/>
        <a:p>
          <a:pPr rtl="1"/>
          <a:endParaRPr lang="ar-EG"/>
        </a:p>
      </dgm:t>
    </dgm:pt>
    <dgm:pt modelId="{7B12B91E-4115-4398-94F3-35ADBBCDEE51}" type="pres">
      <dgm:prSet presAssocID="{8643B5B7-C796-465D-8F97-9E9218853D8B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32F62CE-D1EC-4F22-AF39-10B84BF6B6A6}" type="pres">
      <dgm:prSet presAssocID="{FC38832B-C432-492A-885D-78A965C24926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AF8BAB0-C7BA-4264-9C4E-5EC7A31E0116}" type="pres">
      <dgm:prSet presAssocID="{DF97E5C1-8F97-4524-A076-CD2A11F9441C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1D13608-4FE1-47A6-9B97-1EC6562627F5}" type="pres">
      <dgm:prSet presAssocID="{CFC3E524-9B0B-4C5C-84B9-FF0AFC4899C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EEA51872-A6F6-41E2-BE23-B81D6772467A}" type="presOf" srcId="{CFC3E524-9B0B-4C5C-84B9-FF0AFC4899CB}" destId="{11D13608-4FE1-47A6-9B97-1EC6562627F5}" srcOrd="0" destOrd="0" presId="urn:microsoft.com/office/officeart/2005/8/layout/cycle3"/>
    <dgm:cxn modelId="{067398D5-A918-4926-A32A-38404339353E}" type="presOf" srcId="{DF97E5C1-8F97-4524-A076-CD2A11F9441C}" destId="{8AF8BAB0-C7BA-4264-9C4E-5EC7A31E0116}" srcOrd="0" destOrd="0" presId="urn:microsoft.com/office/officeart/2005/8/layout/cycle3"/>
    <dgm:cxn modelId="{339B896E-CFE0-43FC-A394-F90C72D9E4D0}" type="presOf" srcId="{CB1207CD-C04F-4D5A-A15C-1B450C577824}" destId="{61A18ACB-3FAE-4EDD-8E41-949BBB28A79B}" srcOrd="0" destOrd="0" presId="urn:microsoft.com/office/officeart/2005/8/layout/cycle3"/>
    <dgm:cxn modelId="{C2F476F5-09D3-4EED-822D-76ECB5F79BD7}" srcId="{99D9B4D8-20D2-4F05-8A94-F20101D25C70}" destId="{DF97E5C1-8F97-4524-A076-CD2A11F9441C}" srcOrd="3" destOrd="0" parTransId="{C55CD48E-86E6-42C8-B06A-E7AB637C605F}" sibTransId="{D71AD6E0-5A34-44B4-9018-5C70C8F6B265}"/>
    <dgm:cxn modelId="{FD2CB7BE-F2C7-4A4D-AD59-9EC89E0A4B91}" type="presOf" srcId="{8643B5B7-C796-465D-8F97-9E9218853D8B}" destId="{7B12B91E-4115-4398-94F3-35ADBBCDEE51}" srcOrd="0" destOrd="0" presId="urn:microsoft.com/office/officeart/2005/8/layout/cycle3"/>
    <dgm:cxn modelId="{5BD0870F-F5BA-423D-A05F-E09075D004CF}" type="presOf" srcId="{FC38832B-C432-492A-885D-78A965C24926}" destId="{732F62CE-D1EC-4F22-AF39-10B84BF6B6A6}" srcOrd="0" destOrd="0" presId="urn:microsoft.com/office/officeart/2005/8/layout/cycle3"/>
    <dgm:cxn modelId="{D83837E4-3417-40ED-9E60-54F648E1A58E}" srcId="{99D9B4D8-20D2-4F05-8A94-F20101D25C70}" destId="{FC38832B-C432-492A-885D-78A965C24926}" srcOrd="2" destOrd="0" parTransId="{896F8A6B-2405-418A-8472-FD4C49A6D194}" sibTransId="{70D401A7-A14B-46CA-A07B-A0E57AC9C9D5}"/>
    <dgm:cxn modelId="{8D634BDD-EB36-4665-B9FB-A638FD341D09}" srcId="{99D9B4D8-20D2-4F05-8A94-F20101D25C70}" destId="{8643B5B7-C796-465D-8F97-9E9218853D8B}" srcOrd="1" destOrd="0" parTransId="{9F5EC83B-C0FE-4DCB-8057-970916E90DBA}" sibTransId="{0999BA92-956A-41FD-B2B5-F55709403D03}"/>
    <dgm:cxn modelId="{BF7ED046-0136-4436-AC2F-756A5B167859}" type="presOf" srcId="{697D1AF6-C378-4978-BF9A-229EB3562930}" destId="{94C02CB0-4E52-4916-A763-5141FEA947E2}" srcOrd="0" destOrd="0" presId="urn:microsoft.com/office/officeart/2005/8/layout/cycle3"/>
    <dgm:cxn modelId="{A66B9FA7-9098-4DBF-B147-802FAACC006C}" type="presOf" srcId="{99D9B4D8-20D2-4F05-8A94-F20101D25C70}" destId="{F61C9E15-E806-4620-A11F-98DA2DF17CD5}" srcOrd="0" destOrd="0" presId="urn:microsoft.com/office/officeart/2005/8/layout/cycle3"/>
    <dgm:cxn modelId="{00E8E76F-F24C-4295-AA9F-96DCD77FB54E}" srcId="{99D9B4D8-20D2-4F05-8A94-F20101D25C70}" destId="{CFC3E524-9B0B-4C5C-84B9-FF0AFC4899CB}" srcOrd="4" destOrd="0" parTransId="{66510A65-1B83-494E-BEBA-B1E28A2FDBF5}" sibTransId="{3518BCB6-38D2-4D7C-B77C-E191EE7AC467}"/>
    <dgm:cxn modelId="{6FED36E0-D91D-4C93-A65C-5CD9964C5E4D}" srcId="{99D9B4D8-20D2-4F05-8A94-F20101D25C70}" destId="{697D1AF6-C378-4978-BF9A-229EB3562930}" srcOrd="0" destOrd="0" parTransId="{3492F61E-CFD4-4790-B4E4-05A36727C030}" sibTransId="{CB1207CD-C04F-4D5A-A15C-1B450C577824}"/>
    <dgm:cxn modelId="{47E8E5D1-CD94-4805-A006-AFE271D08C9B}" type="presParOf" srcId="{F61C9E15-E806-4620-A11F-98DA2DF17CD5}" destId="{C4A9C444-5A03-48CF-BC1E-3556F131B83A}" srcOrd="0" destOrd="0" presId="urn:microsoft.com/office/officeart/2005/8/layout/cycle3"/>
    <dgm:cxn modelId="{D3DB7E33-E894-412A-92A6-24ABE5A91D75}" type="presParOf" srcId="{C4A9C444-5A03-48CF-BC1E-3556F131B83A}" destId="{94C02CB0-4E52-4916-A763-5141FEA947E2}" srcOrd="0" destOrd="0" presId="urn:microsoft.com/office/officeart/2005/8/layout/cycle3"/>
    <dgm:cxn modelId="{5B5D1729-11C9-42D3-B18A-565A92333902}" type="presParOf" srcId="{C4A9C444-5A03-48CF-BC1E-3556F131B83A}" destId="{61A18ACB-3FAE-4EDD-8E41-949BBB28A79B}" srcOrd="1" destOrd="0" presId="urn:microsoft.com/office/officeart/2005/8/layout/cycle3"/>
    <dgm:cxn modelId="{548315A1-241A-4D0B-A43C-0ED51897145F}" type="presParOf" srcId="{C4A9C444-5A03-48CF-BC1E-3556F131B83A}" destId="{7B12B91E-4115-4398-94F3-35ADBBCDEE51}" srcOrd="2" destOrd="0" presId="urn:microsoft.com/office/officeart/2005/8/layout/cycle3"/>
    <dgm:cxn modelId="{23B24578-F094-41F3-A680-254CED2D7790}" type="presParOf" srcId="{C4A9C444-5A03-48CF-BC1E-3556F131B83A}" destId="{732F62CE-D1EC-4F22-AF39-10B84BF6B6A6}" srcOrd="3" destOrd="0" presId="urn:microsoft.com/office/officeart/2005/8/layout/cycle3"/>
    <dgm:cxn modelId="{A132C296-AE21-44D5-95EF-F4F289A1A7CF}" type="presParOf" srcId="{C4A9C444-5A03-48CF-BC1E-3556F131B83A}" destId="{8AF8BAB0-C7BA-4264-9C4E-5EC7A31E0116}" srcOrd="4" destOrd="0" presId="urn:microsoft.com/office/officeart/2005/8/layout/cycle3"/>
    <dgm:cxn modelId="{98D8993D-BA35-401C-BF78-0A066872596D}" type="presParOf" srcId="{C4A9C444-5A03-48CF-BC1E-3556F131B83A}" destId="{11D13608-4FE1-47A6-9B97-1EC6562627F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A18ACB-3FAE-4EDD-8E41-949BBB28A79B}">
      <dsp:nvSpPr>
        <dsp:cNvPr id="0" name=""/>
        <dsp:cNvSpPr/>
      </dsp:nvSpPr>
      <dsp:spPr>
        <a:xfrm>
          <a:off x="761120" y="-19107"/>
          <a:ext cx="3530316" cy="3530316"/>
        </a:xfrm>
        <a:prstGeom prst="circularArrow">
          <a:avLst>
            <a:gd name="adj1" fmla="val 5544"/>
            <a:gd name="adj2" fmla="val 330680"/>
            <a:gd name="adj3" fmla="val 13855295"/>
            <a:gd name="adj4" fmla="val 17337847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02CB0-4E52-4916-A763-5141FEA947E2}">
      <dsp:nvSpPr>
        <dsp:cNvPr id="0" name=""/>
        <dsp:cNvSpPr/>
      </dsp:nvSpPr>
      <dsp:spPr>
        <a:xfrm>
          <a:off x="1728186" y="2"/>
          <a:ext cx="1596182" cy="7980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002060"/>
              </a:solidFill>
            </a:rPr>
            <a:t>  </a:t>
          </a:r>
          <a:r>
            <a:rPr lang="ar-JO" sz="1500" b="1" kern="1200" dirty="0" smtClean="0">
              <a:solidFill>
                <a:srgbClr val="002060"/>
              </a:solidFill>
            </a:rPr>
            <a:t>تعريف الأندرويد</a:t>
          </a:r>
          <a:endParaRPr lang="ar-EG" sz="1500" b="1" kern="1200" dirty="0">
            <a:solidFill>
              <a:srgbClr val="002060"/>
            </a:solidFill>
          </a:endParaRPr>
        </a:p>
      </dsp:txBody>
      <dsp:txXfrm>
        <a:off x="1728186" y="2"/>
        <a:ext cx="1596182" cy="798091"/>
      </dsp:txXfrm>
    </dsp:sp>
    <dsp:sp modelId="{7B12B91E-4115-4398-94F3-35ADBBCDEE51}">
      <dsp:nvSpPr>
        <dsp:cNvPr id="0" name=""/>
        <dsp:cNvSpPr/>
      </dsp:nvSpPr>
      <dsp:spPr>
        <a:xfrm>
          <a:off x="3148292" y="1041623"/>
          <a:ext cx="1596182" cy="798091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1500" b="1" kern="1200" dirty="0" smtClean="0">
              <a:solidFill>
                <a:srgbClr val="002060"/>
              </a:solidFill>
            </a:rPr>
            <a:t>م</a:t>
          </a:r>
          <a:r>
            <a:rPr lang="ar-JO" sz="1500" b="1" kern="1200" dirty="0" smtClean="0">
              <a:solidFill>
                <a:srgbClr val="002060"/>
              </a:solidFill>
            </a:rPr>
            <a:t>ميزات الأندرويد</a:t>
          </a:r>
          <a:endParaRPr lang="ar-EG" sz="1500" b="1" kern="1200" dirty="0">
            <a:solidFill>
              <a:srgbClr val="002060"/>
            </a:solidFill>
          </a:endParaRPr>
        </a:p>
      </dsp:txBody>
      <dsp:txXfrm>
        <a:off x="3148292" y="1041623"/>
        <a:ext cx="1596182" cy="798091"/>
      </dsp:txXfrm>
    </dsp:sp>
    <dsp:sp modelId="{732F62CE-D1EC-4F22-AF39-10B84BF6B6A6}">
      <dsp:nvSpPr>
        <dsp:cNvPr id="0" name=""/>
        <dsp:cNvSpPr/>
      </dsp:nvSpPr>
      <dsp:spPr>
        <a:xfrm>
          <a:off x="2601400" y="2724784"/>
          <a:ext cx="1596182" cy="798091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1500" b="1" kern="1200" dirty="0" smtClean="0">
              <a:solidFill>
                <a:srgbClr val="002060"/>
              </a:solidFill>
            </a:rPr>
            <a:t>ا</a:t>
          </a:r>
          <a:r>
            <a:rPr lang="ar-JO" sz="1500" b="1" kern="1200" dirty="0" smtClean="0">
              <a:solidFill>
                <a:srgbClr val="002060"/>
              </a:solidFill>
            </a:rPr>
            <a:t>ستخدام الأندرويد باحترافيه مبسطة</a:t>
          </a:r>
          <a:endParaRPr lang="ar-EG" sz="1500" b="1" kern="1200" dirty="0">
            <a:solidFill>
              <a:srgbClr val="002060"/>
            </a:solidFill>
          </a:endParaRPr>
        </a:p>
      </dsp:txBody>
      <dsp:txXfrm>
        <a:off x="2601400" y="2724784"/>
        <a:ext cx="1596182" cy="798091"/>
      </dsp:txXfrm>
    </dsp:sp>
    <dsp:sp modelId="{8AF8BAB0-C7BA-4264-9C4E-5EC7A31E0116}">
      <dsp:nvSpPr>
        <dsp:cNvPr id="0" name=""/>
        <dsp:cNvSpPr/>
      </dsp:nvSpPr>
      <dsp:spPr>
        <a:xfrm>
          <a:off x="831619" y="2724784"/>
          <a:ext cx="1596182" cy="798091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1500" b="1" kern="1200" dirty="0" smtClean="0">
              <a:solidFill>
                <a:srgbClr val="002060"/>
              </a:solidFill>
            </a:rPr>
            <a:t>معرفة أهم مصطلحات السوفتوير</a:t>
          </a:r>
          <a:endParaRPr lang="ar-EG" sz="1500" b="1" kern="1200" dirty="0">
            <a:solidFill>
              <a:srgbClr val="002060"/>
            </a:solidFill>
          </a:endParaRPr>
        </a:p>
      </dsp:txBody>
      <dsp:txXfrm>
        <a:off x="831619" y="2724784"/>
        <a:ext cx="1596182" cy="798091"/>
      </dsp:txXfrm>
    </dsp:sp>
    <dsp:sp modelId="{11D13608-4FE1-47A6-9B97-1EC6562627F5}">
      <dsp:nvSpPr>
        <dsp:cNvPr id="0" name=""/>
        <dsp:cNvSpPr/>
      </dsp:nvSpPr>
      <dsp:spPr>
        <a:xfrm>
          <a:off x="284727" y="1041623"/>
          <a:ext cx="1596182" cy="798091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1500" b="1" kern="1200" dirty="0" smtClean="0">
              <a:solidFill>
                <a:srgbClr val="002060"/>
              </a:solidFill>
            </a:rPr>
            <a:t>معرفة شاملة عن الماركت و الماقع و البرامج</a:t>
          </a:r>
          <a:endParaRPr lang="ar-EG" sz="1500" b="1" kern="1200" dirty="0">
            <a:solidFill>
              <a:srgbClr val="002060"/>
            </a:solidFill>
          </a:endParaRPr>
        </a:p>
      </dsp:txBody>
      <dsp:txXfrm>
        <a:off x="284727" y="1041623"/>
        <a:ext cx="1596182" cy="798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 txBox="1"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lIns="91440" tIns="45720" rIns="91440" bIns="45720"/>
          <a:lstStyle>
            <a:lvl1pPr lvl="0" algn="r">
              <a:defRPr sz="1200"/>
            </a:lvl1pPr>
          </a:lstStyle>
          <a:p>
            <a:endParaRPr/>
          </a:p>
        </p:txBody>
      </p:sp>
      <p:sp>
        <p:nvSpPr>
          <p:cNvPr id="3" name="عنصر نائب للتاريخ 2"/>
          <p:cNvSpPr txBox="1"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lIns="91440" tIns="45720" rIns="91440" bIns="45720"/>
          <a:lstStyle>
            <a:lvl1pPr lvl="0" algn="l">
              <a:defRPr sz="1200"/>
            </a:lvl1pPr>
          </a:lstStyle>
          <a:p>
            <a:endParaRPr/>
          </a:p>
        </p:txBody>
      </p:sp>
      <p:sp>
        <p:nvSpPr>
          <p:cNvPr id="4" name="عنصر نائب لصورة الشريحة 3"/>
          <p:cNvSpPr txBox="1"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lIns="91440" tIns="45720" rIns="91440" bIns="45720" anchor="ctr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5" name="عنصر نائب للملاحظات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lIns="91440" tIns="45720" rIns="91440" bIns="45720"/>
          <a:lstStyle>
            <a:lvl1pPr lvl="0">
              <a:defRPr/>
            </a:lvl1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عنصر نائب للتذييل 5"/>
          <p:cNvSpPr txBox="1">
            <a:spLocks noGrp="1"/>
          </p:cNvSpPr>
          <p:nvPr>
            <p:ph type="ftr" sz="quarter" idx="4"/>
          </p:nvPr>
        </p:nvSpPr>
        <p:spPr>
          <a:xfrm>
            <a:off x="3886200" y="8685214"/>
            <a:ext cx="2971800" cy="458786"/>
          </a:xfrm>
          <a:prstGeom prst="rect">
            <a:avLst/>
          </a:prstGeom>
        </p:spPr>
        <p:txBody>
          <a:bodyPr lIns="91440" tIns="45720" rIns="91440" bIns="45720" anchor="b"/>
          <a:lstStyle>
            <a:lvl1pPr lvl="0" algn="r">
              <a:defRPr sz="1200"/>
            </a:lvl1pPr>
          </a:lstStyle>
          <a:p>
            <a:endParaRPr/>
          </a:p>
        </p:txBody>
      </p:sp>
      <p:sp>
        <p:nvSpPr>
          <p:cNvPr id="7" name="عنصر نائب لرقم الشريحة 6"/>
          <p:cNvSpPr txBox="1">
            <a:spLocks noGrp="1"/>
          </p:cNvSpPr>
          <p:nvPr>
            <p:ph type="sldNum" sz="quarter" idx="5"/>
          </p:nvPr>
        </p:nvSpPr>
        <p:spPr>
          <a:xfrm>
            <a:off x="1588" y="8685214"/>
            <a:ext cx="2971800" cy="458786"/>
          </a:xfrm>
          <a:prstGeom prst="rect">
            <a:avLst/>
          </a:prstGeom>
        </p:spPr>
        <p:txBody>
          <a:bodyPr lIns="91440" tIns="45720" rIns="91440" bIns="45720" anchor="b"/>
          <a:lstStyle>
            <a:lvl1pPr lvl="0" algn="l">
              <a:defRPr sz="1200"/>
            </a:lvl1pPr>
          </a:lstStyle>
          <a:p>
            <a:fld id="{8B38DBA3-52F9-4AF4-A6A4-FA4D7DB2F99C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blipFill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 noGrp="1"/>
          </p:cNvSpPr>
          <p:nvPr>
            <p:ph type="title"/>
          </p:nvPr>
        </p:nvSpPr>
        <p:spPr>
          <a:xfrm>
            <a:off x="457200" y="349996"/>
            <a:ext cx="8229600" cy="857250"/>
          </a:xfrm>
          <a:prstGeom prst="rect">
            <a:avLst/>
          </a:prstGeom>
        </p:spPr>
        <p:txBody>
          <a:bodyPr/>
          <a:lstStyle>
            <a:lvl1pPr lv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/>
              <a:t>Title</a:t>
            </a:r>
          </a:p>
        </p:txBody>
      </p:sp>
      <p:sp>
        <p:nvSpPr>
          <p:cNvPr id="3" name="عنصر نائب للنص 2"/>
          <p:cNvSpPr txBox="1">
            <a:spLocks noGrp="1"/>
          </p:cNvSpPr>
          <p:nvPr>
            <p:ph type="body" idx="1"/>
          </p:nvPr>
        </p:nvSpPr>
        <p:spPr>
          <a:xfrm>
            <a:off x="457200" y="1344167"/>
            <a:ext cx="8229600" cy="3603848"/>
          </a:xfrm>
          <a:prstGeom prst="rect">
            <a:avLst/>
          </a:prstGeom>
        </p:spPr>
        <p:txBody>
          <a:bodyPr/>
          <a:lstStyle>
            <a:lvl1pPr lv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/>
              <a:t>Lorem ipsum dolor sit amet, consectetuer adipiscing elit. Vivamus et magna. Fusce sed sem sed magna suscipit egestas.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 noGrp="1"/>
          </p:cNvSpPr>
          <p:nvPr>
            <p:ph type="ctrTitle"/>
          </p:nvPr>
        </p:nvSpPr>
        <p:spPr>
          <a:xfrm>
            <a:off x="685800" y="712638"/>
            <a:ext cx="7772400" cy="757907"/>
          </a:xfrm>
          <a:prstGeom prst="rect">
            <a:avLst/>
          </a:prstGeom>
        </p:spPr>
        <p:txBody>
          <a:bodyPr/>
          <a:lstStyle>
            <a:lvl1pPr lvl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CA"/>
              <a:t>PRESENTATION  NAME</a:t>
            </a:r>
          </a:p>
        </p:txBody>
      </p:sp>
      <p:sp>
        <p:nvSpPr>
          <p:cNvPr id="3" name="عنوان فرعي 2"/>
          <p:cNvSpPr txBox="1">
            <a:spLocks noGrp="1"/>
          </p:cNvSpPr>
          <p:nvPr>
            <p:ph type="subTitle" idx="1"/>
          </p:nvPr>
        </p:nvSpPr>
        <p:spPr>
          <a:xfrm>
            <a:off x="1371600" y="1254521"/>
            <a:ext cx="6400800" cy="669157"/>
          </a:xfrm>
          <a:prstGeom prst="rect">
            <a:avLst/>
          </a:prstGeom>
        </p:spPr>
        <p:txBody>
          <a:bodyPr/>
          <a:lstStyle>
            <a:lvl1pPr marL="0" lv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/>
              <a:t>Company Name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bg>
      <p:bgPr>
        <a:blipFill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 noGrp="1"/>
          </p:cNvSpPr>
          <p:nvPr>
            <p:ph type="title"/>
          </p:nvPr>
        </p:nvSpPr>
        <p:spPr>
          <a:xfrm>
            <a:off x="457200" y="349996"/>
            <a:ext cx="8229600" cy="857250"/>
          </a:xfrm>
          <a:prstGeom prst="rect">
            <a:avLst/>
          </a:prstGeom>
        </p:spPr>
        <p:txBody>
          <a:bodyPr/>
          <a:lstStyle>
            <a:lvl1pPr lv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/>
              <a:t>Title</a:t>
            </a:r>
          </a:p>
        </p:txBody>
      </p:sp>
      <p:sp>
        <p:nvSpPr>
          <p:cNvPr id="3" name="عنصر نائب للنص 2"/>
          <p:cNvSpPr txBox="1">
            <a:spLocks noGrp="1"/>
          </p:cNvSpPr>
          <p:nvPr>
            <p:ph type="body" idx="1"/>
          </p:nvPr>
        </p:nvSpPr>
        <p:spPr>
          <a:xfrm>
            <a:off x="457200" y="1344167"/>
            <a:ext cx="8229600" cy="3603848"/>
          </a:xfrm>
          <a:prstGeom prst="rect">
            <a:avLst/>
          </a:prstGeom>
        </p:spPr>
        <p:txBody>
          <a:bodyPr/>
          <a:lstStyle>
            <a:lvl1pPr lvl="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/>
              <a:t>Lorem ipsum dolor sit amet, consectetuer adipiscing elit. Vivamus et magna. Fusce sed sem sed magna suscipit egestas.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>
              <a:defRPr/>
            </a:lvl1pPr>
          </a:lstStyle>
          <a:p>
            <a:pPr lvl="0"/>
            <a:r>
              <a:rPr/>
              <a:t>Click to edit Master title style</a:t>
            </a:r>
          </a:p>
        </p:txBody>
      </p:sp>
      <p:sp>
        <p:nvSpPr>
          <p:cNvPr id="3" name="عنصر نائب للنص 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40" tIns="45720" rIns="91440" bIns="45720"/>
          <a:lstStyle>
            <a:lvl1pPr lvl="0">
              <a:defRPr/>
            </a:lvl1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عنصر نائب للتاريخ 3"/>
          <p:cNvSpPr txBox="1"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عنصر نائب للتذييل 4"/>
          <p:cNvSpPr txBox="1"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عنصر نائب لرقم الشريحة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8DBA3-52F9-4AF4-A6A4-FA4D7DB2F99C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lvl="0" algn="ctr">
        <a:buNone/>
        <a:defRPr sz="4400">
          <a:solidFill>
            <a:schemeClr val="tx1"/>
          </a:solidFill>
          <a:latin typeface="Calibri"/>
        </a:defRPr>
      </a:lvl1pPr>
    </p:titleStyle>
    <p:bodyStyle>
      <a:lvl1pPr marL="342900" lvl="0" indent="-342900" algn="r">
        <a:spcBef>
          <a:spcPct val="20000"/>
        </a:spcBef>
        <a:buFont typeface="Arial"/>
        <a:buChar char="•"/>
        <a:defRPr sz="3200">
          <a:solidFill>
            <a:schemeClr val="tx1">
              <a:lumMod val="75000"/>
              <a:lumOff val="25000"/>
            </a:schemeClr>
          </a:solidFill>
          <a:latin typeface="Calibri"/>
        </a:defRPr>
      </a:lvl1pPr>
      <a:lvl2pPr marL="742950" lvl="0" indent="-285750" algn="r">
        <a:spcBef>
          <a:spcPct val="20000"/>
        </a:spcBef>
        <a:buFont typeface="Arial"/>
        <a:buChar char="–"/>
        <a:defRPr sz="2800">
          <a:solidFill>
            <a:schemeClr val="tx1">
              <a:lumMod val="75000"/>
              <a:lumOff val="25000"/>
            </a:schemeClr>
          </a:solidFill>
          <a:latin typeface="Calibri"/>
        </a:defRPr>
      </a:lvl2pPr>
      <a:lvl3pPr marL="1143000" lvl="0" indent="-228600" algn="r">
        <a:spcBef>
          <a:spcPct val="20000"/>
        </a:spcBef>
        <a:buFont typeface="Arial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/>
        </a:defRPr>
      </a:lvl3pPr>
      <a:lvl4pPr marL="1600200" lvl="0" indent="-228600" algn="r">
        <a:spcBef>
          <a:spcPct val="20000"/>
        </a:spcBef>
        <a:buFont typeface="Arial"/>
        <a:buChar char="–"/>
        <a:defRPr sz="2000">
          <a:solidFill>
            <a:schemeClr val="tx1">
              <a:lumMod val="75000"/>
              <a:lumOff val="25000"/>
            </a:schemeClr>
          </a:solidFill>
          <a:latin typeface="Calibri"/>
        </a:defRPr>
      </a:lvl4pPr>
      <a:lvl5pPr marL="2057400" lvl="0" indent="-228600" algn="r">
        <a:spcBef>
          <a:spcPct val="20000"/>
        </a:spcBef>
        <a:buFont typeface="Arial"/>
        <a:buChar char="»"/>
        <a:defRPr sz="2000">
          <a:solidFill>
            <a:schemeClr val="tx1">
              <a:lumMod val="75000"/>
              <a:lumOff val="25000"/>
            </a:schemeClr>
          </a:solidFill>
          <a:latin typeface="Calibri"/>
        </a:defRPr>
      </a:lvl5pPr>
      <a:lvl6pPr marL="2514600" lvl="0" indent="-228600" algn="r">
        <a:spcBef>
          <a:spcPct val="20000"/>
        </a:spcBef>
        <a:buFont typeface="Arial"/>
        <a:buChar char="•"/>
        <a:defRPr sz="2000">
          <a:solidFill>
            <a:schemeClr val="tx1"/>
          </a:solidFill>
          <a:latin typeface="Calibri"/>
        </a:defRPr>
      </a:lvl6pPr>
      <a:lvl7pPr marL="2971800" lvl="0" indent="-228600" algn="r">
        <a:spcBef>
          <a:spcPct val="20000"/>
        </a:spcBef>
        <a:buFont typeface="Arial"/>
        <a:buChar char="•"/>
        <a:defRPr sz="2000">
          <a:solidFill>
            <a:schemeClr val="tx1"/>
          </a:solidFill>
          <a:latin typeface="Calibri"/>
        </a:defRPr>
      </a:lvl7pPr>
      <a:lvl8pPr marL="3429000" lvl="0" indent="-228600" algn="r">
        <a:spcBef>
          <a:spcPct val="20000"/>
        </a:spcBef>
        <a:buFont typeface="Arial"/>
        <a:buChar char="•"/>
        <a:defRPr sz="2000">
          <a:solidFill>
            <a:schemeClr val="tx1"/>
          </a:solidFill>
          <a:latin typeface="Calibri"/>
        </a:defRPr>
      </a:lvl8pPr>
      <a:lvl9pPr marL="3886200" lvl="0" indent="-228600" algn="r">
        <a:spcBef>
          <a:spcPct val="20000"/>
        </a:spcBef>
        <a:buFont typeface="Arial"/>
        <a:buChar char="•"/>
        <a:defRPr sz="2000">
          <a:solidFill>
            <a:schemeClr val="tx1"/>
          </a:solidFill>
          <a:latin typeface="Calibri"/>
        </a:defRPr>
      </a:lvl9pPr>
    </p:bodyStyle>
    <p:otherStyle>
      <a:lvl1pPr marL="0" lvl="0" algn="r">
        <a:defRPr sz="1800">
          <a:solidFill>
            <a:schemeClr val="tx1"/>
          </a:solidFill>
          <a:latin typeface="Calibri"/>
        </a:defRPr>
      </a:lvl1pPr>
      <a:lvl2pPr marL="457200" lvl="0" algn="r">
        <a:defRPr sz="1800">
          <a:solidFill>
            <a:schemeClr val="tx1"/>
          </a:solidFill>
          <a:latin typeface="Calibri"/>
        </a:defRPr>
      </a:lvl2pPr>
      <a:lvl3pPr marL="914400" lvl="0" algn="r">
        <a:defRPr sz="1800">
          <a:solidFill>
            <a:schemeClr val="tx1"/>
          </a:solidFill>
          <a:latin typeface="Calibri"/>
        </a:defRPr>
      </a:lvl3pPr>
      <a:lvl4pPr marL="1371600" lvl="0" algn="r">
        <a:defRPr sz="1800">
          <a:solidFill>
            <a:schemeClr val="tx1"/>
          </a:solidFill>
          <a:latin typeface="Calibri"/>
        </a:defRPr>
      </a:lvl4pPr>
      <a:lvl5pPr marL="1828800" lvl="0" algn="r">
        <a:defRPr sz="1800">
          <a:solidFill>
            <a:schemeClr val="tx1"/>
          </a:solidFill>
          <a:latin typeface="Calibri"/>
        </a:defRPr>
      </a:lvl5pPr>
      <a:lvl6pPr marL="2286000" lvl="0" algn="r">
        <a:defRPr sz="1800">
          <a:solidFill>
            <a:schemeClr val="tx1"/>
          </a:solidFill>
          <a:latin typeface="Calibri"/>
        </a:defRPr>
      </a:lvl6pPr>
      <a:lvl7pPr marL="2743200" lvl="0" algn="r">
        <a:defRPr sz="1800">
          <a:solidFill>
            <a:schemeClr val="tx1"/>
          </a:solidFill>
          <a:latin typeface="Calibri"/>
        </a:defRPr>
      </a:lvl7pPr>
      <a:lvl8pPr marL="3200400" lvl="0" algn="r">
        <a:defRPr sz="1800">
          <a:solidFill>
            <a:schemeClr val="tx1"/>
          </a:solidFill>
          <a:latin typeface="Calibri"/>
        </a:defRPr>
      </a:lvl8pPr>
      <a:lvl9pPr marL="3657600" lvl="0" algn="r">
        <a:defRPr sz="1800">
          <a:solidFill>
            <a:schemeClr val="tx1"/>
          </a:solidFill>
          <a:latin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4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Quickstyle" Target="../diagrams/quickStyle1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عنوان 2"/>
          <p:cNvSpPr txBox="1">
            <a:spLocks noGrp="1"/>
          </p:cNvSpPr>
          <p:nvPr>
            <p:ph type="ctrTitle"/>
          </p:nvPr>
        </p:nvSpPr>
        <p:spPr>
          <a:xfrm>
            <a:off x="971600" y="0"/>
            <a:ext cx="7302308" cy="23036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>
              <a:defRPr/>
            </a:lvl1pPr>
          </a:lstStyle>
          <a:p>
            <a:pPr lvl="0"/>
            <a:r>
              <a:rPr lang="ar-EG" sz="7200" b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الأندرويد؟؟</a:t>
            </a:r>
          </a:p>
          <a:p>
            <a:pPr lvl="0"/>
            <a:r>
              <a:rPr lang="ar-EG" sz="7200" b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تعريف شامل و كامل</a:t>
            </a:r>
          </a:p>
        </p:txBody>
      </p:sp>
      <p:pic>
        <p:nvPicPr>
          <p:cNvPr id="4" name="Picture 3" descr="Android-wallpaper-10629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427734"/>
            <a:ext cx="4248472" cy="2571750"/>
          </a:xfrm>
          <a:prstGeom prst="rect">
            <a:avLst/>
          </a:prstGeom>
        </p:spPr>
      </p:pic>
      <p:pic>
        <p:nvPicPr>
          <p:cNvPr id="6" name="Picture 5" descr="Blue_Android-wallpaper-103856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2187709"/>
            <a:ext cx="3325266" cy="29557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/>
            <a:endParaRPr/>
          </a:p>
          <a:p>
            <a:pPr marL="0" lvl="0" indent="0" algn="ctr">
              <a:buNone/>
            </a:pPr>
            <a:r>
              <a:rPr lang="ar-JO" sz="5000" b="1" dirty="0" smtClean="0">
                <a:solidFill>
                  <a:srgbClr val="FFFFFF"/>
                </a:solidFill>
              </a:rPr>
              <a:t>مميزات الأندرويد</a:t>
            </a:r>
            <a:endParaRPr lang="ar-EG" sz="5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Android-wallpaper-10650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979712" y="237877"/>
            <a:ext cx="7020272" cy="461665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just"/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من أهم الميزت التي تفوق بها نظام الاندرويد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grpSp>
        <p:nvGrpSpPr>
          <p:cNvPr id="3" name="مجموعة 2"/>
          <p:cNvGrpSpPr/>
          <p:nvPr/>
        </p:nvGrpSpPr>
        <p:grpSpPr>
          <a:xfrm rot="10800000">
            <a:off x="1043503" y="1635346"/>
            <a:ext cx="7268150" cy="646113"/>
            <a:chOff x="0" y="-23"/>
            <a:chExt cx="3278" cy="407"/>
          </a:xfrm>
        </p:grpSpPr>
        <p:grpSp>
          <p:nvGrpSpPr>
            <p:cNvPr id="4" name="مجموعة 3"/>
            <p:cNvGrpSpPr/>
            <p:nvPr/>
          </p:nvGrpSpPr>
          <p:grpSpPr>
            <a:xfrm>
              <a:off x="0" y="25"/>
              <a:ext cx="384" cy="359"/>
              <a:chOff x="0" y="25"/>
              <a:chExt cx="384" cy="359"/>
            </a:xfrm>
          </p:grpSpPr>
          <p:sp>
            <p:nvSpPr>
              <p:cNvPr id="5" name="شكل بيضاوي 4"/>
              <p:cNvSpPr/>
              <p:nvPr/>
            </p:nvSpPr>
            <p:spPr>
              <a:xfrm>
                <a:off x="0" y="28"/>
                <a:ext cx="164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tint val="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tint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6" name="شكل بيضاوي 5"/>
              <p:cNvSpPr/>
              <p:nvPr/>
            </p:nvSpPr>
            <p:spPr>
              <a:xfrm>
                <a:off x="0" y="28"/>
                <a:ext cx="164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1999"/>
                    </a:schemeClr>
                  </a:gs>
                  <a:gs pos="100000">
                    <a:schemeClr val="accent2">
                      <a:shade val="0"/>
                      <a:alpha val="89999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7" name="شكل بيضاوي 6"/>
              <p:cNvSpPr/>
              <p:nvPr/>
            </p:nvSpPr>
            <p:spPr>
              <a:xfrm>
                <a:off x="25" y="25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shade val="54118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shade val="54118"/>
                    </a:schemeClr>
                  </a:gs>
                </a:gsLst>
                <a:lin ang="18900000" scaled="1"/>
              </a:gra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8" name="شكل بيضاوي 7"/>
              <p:cNvSpPr/>
              <p:nvPr/>
            </p:nvSpPr>
            <p:spPr>
              <a:xfrm>
                <a:off x="50" y="50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shade val="63529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9" name="شكل بيضاوي 8"/>
              <p:cNvSpPr/>
              <p:nvPr/>
            </p:nvSpPr>
            <p:spPr>
              <a:xfrm>
                <a:off x="43" y="28"/>
                <a:ext cx="300" cy="32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10" name="شكل بيضاوي 9"/>
              <p:cNvSpPr/>
              <p:nvPr/>
            </p:nvSpPr>
            <p:spPr>
              <a:xfrm>
                <a:off x="48" y="47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878787">
                      <a:shade val="46275"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11" name="شكل بيضاوي 10"/>
              <p:cNvSpPr/>
              <p:nvPr/>
            </p:nvSpPr>
            <p:spPr>
              <a:xfrm>
                <a:off x="52" y="49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CECEC">
                      <a:tint val="34902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12" name="شكل بيضاوي 11"/>
              <p:cNvSpPr/>
              <p:nvPr/>
            </p:nvSpPr>
            <p:spPr>
              <a:xfrm>
                <a:off x="55" y="51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ADADAD">
                      <a:shade val="79216"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13" name="شكل بيضاوي 12"/>
              <p:cNvSpPr/>
              <p:nvPr/>
            </p:nvSpPr>
            <p:spPr>
              <a:xfrm>
                <a:off x="70" y="59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tint val="0"/>
                    </a:srgbClr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</p:grpSp>
        <p:sp>
          <p:nvSpPr>
            <p:cNvPr id="14" name="رابط مستقيم 13"/>
            <p:cNvSpPr/>
            <p:nvPr/>
          </p:nvSpPr>
          <p:spPr>
            <a:xfrm>
              <a:off x="189" y="-23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15" name="مربع نص 14"/>
            <p:cNvSpPr txBox="1"/>
            <p:nvPr/>
          </p:nvSpPr>
          <p:spPr>
            <a:xfrm rot="10800000">
              <a:off x="330" y="47"/>
              <a:ext cx="2948" cy="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400" b="1" dirty="0" smtClean="0">
                  <a:solidFill>
                    <a:srgbClr val="FF0000"/>
                  </a:solidFill>
                </a:rPr>
                <a:t>نظام مفتوح المصدر</a:t>
              </a:r>
              <a:endParaRPr lang="ar-EG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مربع نص 15"/>
            <p:cNvSpPr txBox="1"/>
            <p:nvPr/>
          </p:nvSpPr>
          <p:spPr>
            <a:xfrm rot="10800000">
              <a:off x="81" y="53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 lvl="0">
                <a:defRPr/>
              </a:lvl1pPr>
            </a:lstStyle>
            <a:p>
              <a:pPr lvl="0" algn="ctr"/>
              <a:r>
                <a:rPr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7" name="مجموعة 16"/>
          <p:cNvGrpSpPr/>
          <p:nvPr/>
        </p:nvGrpSpPr>
        <p:grpSpPr>
          <a:xfrm rot="10800000">
            <a:off x="1179081" y="757462"/>
            <a:ext cx="7137333" cy="628650"/>
            <a:chOff x="0" y="-26"/>
            <a:chExt cx="3219" cy="396"/>
          </a:xfrm>
        </p:grpSpPr>
        <p:sp>
          <p:nvSpPr>
            <p:cNvPr id="18" name="رابط مستقيم 17"/>
            <p:cNvSpPr/>
            <p:nvPr/>
          </p:nvSpPr>
          <p:spPr>
            <a:xfrm>
              <a:off x="195" y="-26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19" name="مربع نص 18"/>
            <p:cNvSpPr txBox="1"/>
            <p:nvPr/>
          </p:nvSpPr>
          <p:spPr>
            <a:xfrm rot="10800000">
              <a:off x="340" y="25"/>
              <a:ext cx="2876" cy="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400" b="1" dirty="0" smtClean="0">
                  <a:solidFill>
                    <a:srgbClr val="FF0000"/>
                  </a:solidFill>
                </a:rPr>
                <a:t>نظام مجاني و متاح للجميع.</a:t>
              </a:r>
              <a:endParaRPr lang="ar-EG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0" name="مجموعة 19"/>
            <p:cNvGrpSpPr/>
            <p:nvPr/>
          </p:nvGrpSpPr>
          <p:grpSpPr>
            <a:xfrm>
              <a:off x="0" y="18"/>
              <a:ext cx="358" cy="352"/>
              <a:chOff x="0" y="6"/>
              <a:chExt cx="358" cy="352"/>
            </a:xfrm>
          </p:grpSpPr>
          <p:grpSp>
            <p:nvGrpSpPr>
              <p:cNvPr id="21" name="مجموعة 20"/>
              <p:cNvGrpSpPr/>
              <p:nvPr/>
            </p:nvGrpSpPr>
            <p:grpSpPr>
              <a:xfrm>
                <a:off x="0" y="6"/>
                <a:ext cx="358" cy="352"/>
                <a:chOff x="0" y="6"/>
                <a:chExt cx="358" cy="352"/>
              </a:xfrm>
            </p:grpSpPr>
            <p:sp>
              <p:nvSpPr>
                <p:cNvPr id="22" name="مربع نص 21"/>
                <p:cNvSpPr txBox="1"/>
                <p:nvPr/>
              </p:nvSpPr>
              <p:spPr>
                <a:xfrm>
                  <a:off x="78" y="48"/>
                  <a:ext cx="223" cy="2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/>
                <a:lstStyle>
                  <a:lvl1pPr lvl="0">
                    <a:defRPr/>
                  </a:lvl1pPr>
                </a:lstStyle>
                <a:p>
                  <a:pPr lvl="0" algn="ctr"/>
                  <a:r>
                    <a:rPr sz="2400" b="1">
                      <a:solidFill>
                        <a:srgbClr val="FFFFFF"/>
                      </a:solidFill>
                    </a:rPr>
                    <a:t>3</a:t>
                  </a:r>
                </a:p>
              </p:txBody>
            </p:sp>
            <p:sp>
              <p:nvSpPr>
                <p:cNvPr id="23" name="شكل بيضاوي 22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shade val="46275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4" name="شكل بيضاوي 23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1999"/>
                      </a:schemeClr>
                    </a:gs>
                    <a:gs pos="100000">
                      <a:schemeClr val="hlink">
                        <a:shade val="0"/>
                        <a:alpha val="89999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5" name="شكل بيضاوي 24"/>
                <p:cNvSpPr/>
                <p:nvPr/>
              </p:nvSpPr>
              <p:spPr>
                <a:xfrm>
                  <a:off x="18" y="6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54118"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shade val="54118"/>
                      </a:schemeClr>
                    </a:gs>
                  </a:gsLst>
                  <a:lin ang="189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6" name="شكل بيضاوي 25"/>
                <p:cNvSpPr/>
                <p:nvPr/>
              </p:nvSpPr>
              <p:spPr>
                <a:xfrm>
                  <a:off x="24" y="24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63529"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7" name="شكل بيضاوي 26"/>
                <p:cNvSpPr/>
                <p:nvPr/>
              </p:nvSpPr>
              <p:spPr>
                <a:xfrm>
                  <a:off x="36" y="22"/>
                  <a:ext cx="300" cy="327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8" name="شكل بيضاوي 27"/>
                <p:cNvSpPr/>
                <p:nvPr/>
              </p:nvSpPr>
              <p:spPr>
                <a:xfrm>
                  <a:off x="48" y="47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78787">
                        <a:shade val="46275"/>
                      </a:srgb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9" name="شكل بيضاوي 28"/>
                <p:cNvSpPr/>
                <p:nvPr/>
              </p:nvSpPr>
              <p:spPr>
                <a:xfrm>
                  <a:off x="52" y="49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CECEC">
                        <a:tint val="34902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30" name="شكل بيضاوي 29"/>
                <p:cNvSpPr/>
                <p:nvPr/>
              </p:nvSpPr>
              <p:spPr>
                <a:xfrm>
                  <a:off x="55" y="51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DADAD">
                        <a:shade val="79216"/>
                      </a:srgbClr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31" name="شكل بيضاوي 30"/>
                <p:cNvSpPr/>
                <p:nvPr/>
              </p:nvSpPr>
              <p:spPr>
                <a:xfrm>
                  <a:off x="70" y="59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tint val="0"/>
                      </a:srgbClr>
                    </a:gs>
                    <a:gs pos="100000">
                      <a:srgbClr val="C0C0C0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</p:grpSp>
          <p:sp>
            <p:nvSpPr>
              <p:cNvPr id="32" name="مربع نص 31"/>
              <p:cNvSpPr txBox="1"/>
              <p:nvPr/>
            </p:nvSpPr>
            <p:spPr>
              <a:xfrm rot="10523901">
                <a:off x="78" y="48"/>
                <a:ext cx="223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/>
              <a:lstStyle>
                <a:lvl1pPr lvl="0">
                  <a:defRPr/>
                </a:lvl1pPr>
              </a:lstStyle>
              <a:p>
                <a:pPr lvl="0" algn="ctr"/>
                <a:r>
                  <a:rPr sz="2400" b="1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33" name="مجموعة 32"/>
          <p:cNvGrpSpPr/>
          <p:nvPr/>
        </p:nvGrpSpPr>
        <p:grpSpPr>
          <a:xfrm rot="10800000">
            <a:off x="1187624" y="3311744"/>
            <a:ext cx="7124029" cy="646113"/>
            <a:chOff x="0" y="-23"/>
            <a:chExt cx="3213" cy="407"/>
          </a:xfrm>
        </p:grpSpPr>
        <p:grpSp>
          <p:nvGrpSpPr>
            <p:cNvPr id="34" name="مجموعة 33"/>
            <p:cNvGrpSpPr/>
            <p:nvPr/>
          </p:nvGrpSpPr>
          <p:grpSpPr>
            <a:xfrm>
              <a:off x="0" y="25"/>
              <a:ext cx="384" cy="359"/>
              <a:chOff x="0" y="25"/>
              <a:chExt cx="384" cy="359"/>
            </a:xfrm>
          </p:grpSpPr>
          <p:sp>
            <p:nvSpPr>
              <p:cNvPr id="35" name="شكل بيضاوي 34"/>
              <p:cNvSpPr/>
              <p:nvPr/>
            </p:nvSpPr>
            <p:spPr>
              <a:xfrm>
                <a:off x="0" y="28"/>
                <a:ext cx="164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tint val="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tint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36" name="شكل بيضاوي 35"/>
              <p:cNvSpPr/>
              <p:nvPr/>
            </p:nvSpPr>
            <p:spPr>
              <a:xfrm>
                <a:off x="0" y="28"/>
                <a:ext cx="164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1999"/>
                    </a:schemeClr>
                  </a:gs>
                  <a:gs pos="100000">
                    <a:schemeClr val="accent2">
                      <a:shade val="0"/>
                      <a:alpha val="89999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37" name="شكل بيضاوي 36"/>
              <p:cNvSpPr/>
              <p:nvPr/>
            </p:nvSpPr>
            <p:spPr>
              <a:xfrm>
                <a:off x="25" y="25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shade val="54118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shade val="54118"/>
                    </a:schemeClr>
                  </a:gs>
                </a:gsLst>
                <a:lin ang="18900000" scaled="1"/>
              </a:gra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38" name="شكل بيضاوي 37"/>
              <p:cNvSpPr/>
              <p:nvPr/>
            </p:nvSpPr>
            <p:spPr>
              <a:xfrm>
                <a:off x="50" y="50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shade val="63529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39" name="شكل بيضاوي 38"/>
              <p:cNvSpPr/>
              <p:nvPr/>
            </p:nvSpPr>
            <p:spPr>
              <a:xfrm>
                <a:off x="43" y="28"/>
                <a:ext cx="300" cy="32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40" name="شكل بيضاوي 39"/>
              <p:cNvSpPr/>
              <p:nvPr/>
            </p:nvSpPr>
            <p:spPr>
              <a:xfrm>
                <a:off x="48" y="47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878787">
                      <a:shade val="46275"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41" name="شكل بيضاوي 40"/>
              <p:cNvSpPr/>
              <p:nvPr/>
            </p:nvSpPr>
            <p:spPr>
              <a:xfrm>
                <a:off x="52" y="49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CECEC">
                      <a:tint val="34902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42" name="شكل بيضاوي 41"/>
              <p:cNvSpPr/>
              <p:nvPr/>
            </p:nvSpPr>
            <p:spPr>
              <a:xfrm>
                <a:off x="55" y="51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ADADAD">
                      <a:shade val="79216"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43" name="شكل بيضاوي 42"/>
              <p:cNvSpPr/>
              <p:nvPr/>
            </p:nvSpPr>
            <p:spPr>
              <a:xfrm>
                <a:off x="70" y="59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tint val="0"/>
                    </a:srgbClr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</p:grpSp>
        <p:sp>
          <p:nvSpPr>
            <p:cNvPr id="44" name="رابط مستقيم 43"/>
            <p:cNvSpPr/>
            <p:nvPr/>
          </p:nvSpPr>
          <p:spPr>
            <a:xfrm>
              <a:off x="189" y="-23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45" name="مربع نص 44"/>
            <p:cNvSpPr txBox="1"/>
            <p:nvPr/>
          </p:nvSpPr>
          <p:spPr>
            <a:xfrm rot="10800000">
              <a:off x="384" y="44"/>
              <a:ext cx="2817" cy="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400" b="1" dirty="0" smtClean="0">
                  <a:solidFill>
                    <a:srgbClr val="FF0000"/>
                  </a:solidFill>
                </a:rPr>
                <a:t>سلس و سهل الاستخدام</a:t>
              </a:r>
              <a:endParaRPr lang="ar-EG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مربع نص 45"/>
            <p:cNvSpPr txBox="1"/>
            <p:nvPr/>
          </p:nvSpPr>
          <p:spPr>
            <a:xfrm rot="10800000">
              <a:off x="80" y="50"/>
              <a:ext cx="225" cy="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 lvl="0">
                <a:defRPr/>
              </a:lvl1pPr>
            </a:lstStyle>
            <a:p>
              <a:pPr lvl="0" algn="ctr"/>
              <a:r>
                <a:rPr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47" name="مجموعة 46"/>
          <p:cNvGrpSpPr/>
          <p:nvPr/>
        </p:nvGrpSpPr>
        <p:grpSpPr>
          <a:xfrm rot="10800000">
            <a:off x="1179081" y="2433861"/>
            <a:ext cx="7137333" cy="628650"/>
            <a:chOff x="0" y="-26"/>
            <a:chExt cx="3219" cy="396"/>
          </a:xfrm>
        </p:grpSpPr>
        <p:sp>
          <p:nvSpPr>
            <p:cNvPr id="48" name="رابط مستقيم 47"/>
            <p:cNvSpPr/>
            <p:nvPr/>
          </p:nvSpPr>
          <p:spPr>
            <a:xfrm>
              <a:off x="195" y="-26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49" name="مربع نص 48"/>
            <p:cNvSpPr txBox="1"/>
            <p:nvPr/>
          </p:nvSpPr>
          <p:spPr>
            <a:xfrm rot="10800000">
              <a:off x="367" y="56"/>
              <a:ext cx="2849" cy="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400" b="1" dirty="0" smtClean="0">
                  <a:solidFill>
                    <a:srgbClr val="FF0000"/>
                  </a:solidFill>
                </a:rPr>
                <a:t>نظام متقلب</a:t>
              </a:r>
              <a:endParaRPr lang="ar-EG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50" name="مجموعة 49"/>
            <p:cNvGrpSpPr/>
            <p:nvPr/>
          </p:nvGrpSpPr>
          <p:grpSpPr>
            <a:xfrm>
              <a:off x="0" y="18"/>
              <a:ext cx="358" cy="352"/>
              <a:chOff x="0" y="6"/>
              <a:chExt cx="358" cy="352"/>
            </a:xfrm>
          </p:grpSpPr>
          <p:grpSp>
            <p:nvGrpSpPr>
              <p:cNvPr id="51" name="مجموعة 50"/>
              <p:cNvGrpSpPr/>
              <p:nvPr/>
            </p:nvGrpSpPr>
            <p:grpSpPr>
              <a:xfrm>
                <a:off x="0" y="6"/>
                <a:ext cx="358" cy="352"/>
                <a:chOff x="0" y="6"/>
                <a:chExt cx="358" cy="352"/>
              </a:xfrm>
            </p:grpSpPr>
            <p:sp>
              <p:nvSpPr>
                <p:cNvPr id="52" name="مربع نص 51"/>
                <p:cNvSpPr txBox="1"/>
                <p:nvPr/>
              </p:nvSpPr>
              <p:spPr>
                <a:xfrm>
                  <a:off x="78" y="48"/>
                  <a:ext cx="223" cy="2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/>
                <a:lstStyle>
                  <a:lvl1pPr lvl="0">
                    <a:defRPr/>
                  </a:lvl1pPr>
                </a:lstStyle>
                <a:p>
                  <a:pPr lvl="0" algn="ctr"/>
                  <a:r>
                    <a:rPr sz="2400" b="1">
                      <a:solidFill>
                        <a:srgbClr val="FFFFFF"/>
                      </a:solidFill>
                    </a:rPr>
                    <a:t>3</a:t>
                  </a:r>
                </a:p>
              </p:txBody>
            </p:sp>
            <p:sp>
              <p:nvSpPr>
                <p:cNvPr id="53" name="شكل بيضاوي 52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shade val="46275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4" name="شكل بيضاوي 53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1999"/>
                      </a:schemeClr>
                    </a:gs>
                    <a:gs pos="100000">
                      <a:schemeClr val="hlink">
                        <a:shade val="0"/>
                        <a:alpha val="89999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5" name="شكل بيضاوي 54"/>
                <p:cNvSpPr/>
                <p:nvPr/>
              </p:nvSpPr>
              <p:spPr>
                <a:xfrm>
                  <a:off x="18" y="6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54118"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shade val="54118"/>
                      </a:schemeClr>
                    </a:gs>
                  </a:gsLst>
                  <a:lin ang="189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6" name="شكل بيضاوي 55"/>
                <p:cNvSpPr/>
                <p:nvPr/>
              </p:nvSpPr>
              <p:spPr>
                <a:xfrm>
                  <a:off x="24" y="24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63529"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7" name="شكل بيضاوي 56"/>
                <p:cNvSpPr/>
                <p:nvPr/>
              </p:nvSpPr>
              <p:spPr>
                <a:xfrm>
                  <a:off x="36" y="22"/>
                  <a:ext cx="300" cy="327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8" name="شكل بيضاوي 57"/>
                <p:cNvSpPr/>
                <p:nvPr/>
              </p:nvSpPr>
              <p:spPr>
                <a:xfrm>
                  <a:off x="48" y="47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78787">
                        <a:shade val="46275"/>
                      </a:srgb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9" name="شكل بيضاوي 58"/>
                <p:cNvSpPr/>
                <p:nvPr/>
              </p:nvSpPr>
              <p:spPr>
                <a:xfrm>
                  <a:off x="52" y="49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CECEC">
                        <a:tint val="34902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60" name="شكل بيضاوي 59"/>
                <p:cNvSpPr/>
                <p:nvPr/>
              </p:nvSpPr>
              <p:spPr>
                <a:xfrm>
                  <a:off x="55" y="51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DADAD">
                        <a:shade val="79216"/>
                      </a:srgbClr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61" name="شكل بيضاوي 60"/>
                <p:cNvSpPr/>
                <p:nvPr/>
              </p:nvSpPr>
              <p:spPr>
                <a:xfrm>
                  <a:off x="70" y="59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tint val="0"/>
                      </a:srgbClr>
                    </a:gs>
                    <a:gs pos="100000">
                      <a:srgbClr val="C0C0C0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</p:grpSp>
          <p:sp>
            <p:nvSpPr>
              <p:cNvPr id="62" name="مربع نص 61"/>
              <p:cNvSpPr txBox="1"/>
              <p:nvPr/>
            </p:nvSpPr>
            <p:spPr>
              <a:xfrm rot="10523901">
                <a:off x="77" y="47"/>
                <a:ext cx="225" cy="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/>
              <a:lstStyle>
                <a:lvl1pPr lvl="0">
                  <a:defRPr/>
                </a:lvl1pPr>
              </a:lstStyle>
              <a:p>
                <a:pPr lvl="0" algn="ctr"/>
                <a:r>
                  <a:rPr sz="2400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63" name="مجموعة 62"/>
          <p:cNvGrpSpPr/>
          <p:nvPr/>
        </p:nvGrpSpPr>
        <p:grpSpPr>
          <a:xfrm rot="10800000">
            <a:off x="1179082" y="4175347"/>
            <a:ext cx="7137334" cy="628650"/>
            <a:chOff x="0" y="-26"/>
            <a:chExt cx="3219" cy="396"/>
          </a:xfrm>
        </p:grpSpPr>
        <p:sp>
          <p:nvSpPr>
            <p:cNvPr id="64" name="رابط مستقيم 63"/>
            <p:cNvSpPr/>
            <p:nvPr/>
          </p:nvSpPr>
          <p:spPr>
            <a:xfrm>
              <a:off x="195" y="-26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65" name="مربع نص 64"/>
            <p:cNvSpPr txBox="1"/>
            <p:nvPr/>
          </p:nvSpPr>
          <p:spPr>
            <a:xfrm rot="10800000">
              <a:off x="373" y="69"/>
              <a:ext cx="2843" cy="3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500" b="1" dirty="0" smtClean="0">
                  <a:solidFill>
                    <a:srgbClr val="FF0000"/>
                  </a:solidFill>
                </a:rPr>
                <a:t>متاح للمطورين و المستخدمين</a:t>
              </a:r>
              <a:endParaRPr lang="ar-EG" sz="25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66" name="مجموعة 65"/>
            <p:cNvGrpSpPr/>
            <p:nvPr/>
          </p:nvGrpSpPr>
          <p:grpSpPr>
            <a:xfrm>
              <a:off x="0" y="18"/>
              <a:ext cx="358" cy="352"/>
              <a:chOff x="0" y="6"/>
              <a:chExt cx="358" cy="352"/>
            </a:xfrm>
          </p:grpSpPr>
          <p:grpSp>
            <p:nvGrpSpPr>
              <p:cNvPr id="67" name="مجموعة 66"/>
              <p:cNvGrpSpPr/>
              <p:nvPr/>
            </p:nvGrpSpPr>
            <p:grpSpPr>
              <a:xfrm>
                <a:off x="0" y="6"/>
                <a:ext cx="358" cy="352"/>
                <a:chOff x="0" y="6"/>
                <a:chExt cx="358" cy="352"/>
              </a:xfrm>
            </p:grpSpPr>
            <p:sp>
              <p:nvSpPr>
                <p:cNvPr id="68" name="مربع نص 67"/>
                <p:cNvSpPr txBox="1"/>
                <p:nvPr/>
              </p:nvSpPr>
              <p:spPr>
                <a:xfrm>
                  <a:off x="78" y="48"/>
                  <a:ext cx="223" cy="2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/>
                <a:lstStyle>
                  <a:lvl1pPr lvl="0">
                    <a:defRPr/>
                  </a:lvl1pPr>
                </a:lstStyle>
                <a:p>
                  <a:pPr lvl="0" algn="ctr"/>
                  <a:r>
                    <a:rPr sz="2400" b="1">
                      <a:solidFill>
                        <a:srgbClr val="FFFFFF"/>
                      </a:solidFill>
                    </a:rPr>
                    <a:t>3</a:t>
                  </a:r>
                </a:p>
              </p:txBody>
            </p:sp>
            <p:sp>
              <p:nvSpPr>
                <p:cNvPr id="69" name="شكل بيضاوي 68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shade val="46275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70" name="شكل بيضاوي 69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1999"/>
                      </a:schemeClr>
                    </a:gs>
                    <a:gs pos="100000">
                      <a:schemeClr val="hlink">
                        <a:shade val="0"/>
                        <a:alpha val="89999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71" name="شكل بيضاوي 70"/>
                <p:cNvSpPr/>
                <p:nvPr/>
              </p:nvSpPr>
              <p:spPr>
                <a:xfrm>
                  <a:off x="18" y="6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54118"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shade val="54118"/>
                      </a:schemeClr>
                    </a:gs>
                  </a:gsLst>
                  <a:lin ang="189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72" name="شكل بيضاوي 71"/>
                <p:cNvSpPr/>
                <p:nvPr/>
              </p:nvSpPr>
              <p:spPr>
                <a:xfrm>
                  <a:off x="24" y="24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63529"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73" name="شكل بيضاوي 72"/>
                <p:cNvSpPr/>
                <p:nvPr/>
              </p:nvSpPr>
              <p:spPr>
                <a:xfrm>
                  <a:off x="36" y="22"/>
                  <a:ext cx="300" cy="327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74" name="شكل بيضاوي 73"/>
                <p:cNvSpPr/>
                <p:nvPr/>
              </p:nvSpPr>
              <p:spPr>
                <a:xfrm>
                  <a:off x="48" y="47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78787">
                        <a:shade val="46275"/>
                      </a:srgb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75" name="شكل بيضاوي 74"/>
                <p:cNvSpPr/>
                <p:nvPr/>
              </p:nvSpPr>
              <p:spPr>
                <a:xfrm>
                  <a:off x="52" y="49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CECEC">
                        <a:tint val="34902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76" name="شكل بيضاوي 75"/>
                <p:cNvSpPr/>
                <p:nvPr/>
              </p:nvSpPr>
              <p:spPr>
                <a:xfrm>
                  <a:off x="55" y="51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DADAD">
                        <a:shade val="79216"/>
                      </a:srgbClr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77" name="شكل بيضاوي 76"/>
                <p:cNvSpPr/>
                <p:nvPr/>
              </p:nvSpPr>
              <p:spPr>
                <a:xfrm>
                  <a:off x="70" y="59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tint val="0"/>
                      </a:srgbClr>
                    </a:gs>
                    <a:gs pos="100000">
                      <a:srgbClr val="C0C0C0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</p:grpSp>
          <p:sp>
            <p:nvSpPr>
              <p:cNvPr id="78" name="مربع نص 77"/>
              <p:cNvSpPr txBox="1"/>
              <p:nvPr/>
            </p:nvSpPr>
            <p:spPr>
              <a:xfrm rot="10523901">
                <a:off x="78" y="48"/>
                <a:ext cx="223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/>
              <a:lstStyle>
                <a:lvl1pPr lvl="0">
                  <a:defRPr/>
                </a:lvl1pPr>
              </a:lstStyle>
              <a:p>
                <a:pPr lvl="0" algn="ctr"/>
                <a:r>
                  <a:rPr sz="2400" b="1">
                    <a:solidFill>
                      <a:srgbClr val="FFFFFF"/>
                    </a:solidFill>
                  </a:rPr>
                  <a:t>5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droid_Lollipop-wallpaper-10431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2" name="زاوية مطوية 1"/>
          <p:cNvSpPr/>
          <p:nvPr/>
        </p:nvSpPr>
        <p:spPr>
          <a:xfrm>
            <a:off x="1214414" y="714362"/>
            <a:ext cx="6480721" cy="1512168"/>
          </a:xfrm>
          <a:prstGeom prst="foldedCorner">
            <a:avLst/>
          </a:prstGeom>
          <a:solidFill>
            <a:schemeClr val="bg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ar-EG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تمرين</a:t>
            </a:r>
          </a:p>
          <a:p>
            <a:pPr lvl="0" algn="ctr"/>
            <a:r>
              <a:rPr lang="ar-EG" sz="2400" b="1" dirty="0">
                <a:solidFill>
                  <a:schemeClr val="tx2"/>
                </a:solidFill>
              </a:rPr>
              <a:t>ما </a:t>
            </a:r>
            <a:r>
              <a:rPr lang="ar-SA" sz="2400" b="1" dirty="0" smtClean="0">
                <a:solidFill>
                  <a:schemeClr val="tx2"/>
                </a:solidFill>
              </a:rPr>
              <a:t> هى الشركة الداعمة ل جهازك الأندرويد, و ما هو نوعه</a:t>
            </a:r>
            <a:r>
              <a:rPr lang="ar-EG" sz="2400" b="1" dirty="0" smtClean="0">
                <a:solidFill>
                  <a:schemeClr val="tx2"/>
                </a:solidFill>
              </a:rPr>
              <a:t>؟</a:t>
            </a:r>
            <a:endParaRPr lang="ar-EG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ndroid_Carbon-wallpaper-10502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643570" y="237877"/>
            <a:ext cx="3356414" cy="461665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just"/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كيف أستخدمه“ما مكوناته“ ؟؟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grpSp>
        <p:nvGrpSpPr>
          <p:cNvPr id="3" name="مجموعة 2"/>
          <p:cNvGrpSpPr/>
          <p:nvPr/>
        </p:nvGrpSpPr>
        <p:grpSpPr>
          <a:xfrm rot="10800000">
            <a:off x="1043503" y="1977430"/>
            <a:ext cx="7268150" cy="646113"/>
            <a:chOff x="0" y="-23"/>
            <a:chExt cx="3278" cy="407"/>
          </a:xfrm>
        </p:grpSpPr>
        <p:grpSp>
          <p:nvGrpSpPr>
            <p:cNvPr id="4" name="مجموعة 3"/>
            <p:cNvGrpSpPr/>
            <p:nvPr/>
          </p:nvGrpSpPr>
          <p:grpSpPr>
            <a:xfrm>
              <a:off x="0" y="25"/>
              <a:ext cx="384" cy="359"/>
              <a:chOff x="0" y="25"/>
              <a:chExt cx="384" cy="359"/>
            </a:xfrm>
          </p:grpSpPr>
          <p:sp>
            <p:nvSpPr>
              <p:cNvPr id="5" name="شكل بيضاوي 4"/>
              <p:cNvSpPr/>
              <p:nvPr/>
            </p:nvSpPr>
            <p:spPr>
              <a:xfrm>
                <a:off x="0" y="28"/>
                <a:ext cx="164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tint val="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tint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6" name="شكل بيضاوي 5"/>
              <p:cNvSpPr/>
              <p:nvPr/>
            </p:nvSpPr>
            <p:spPr>
              <a:xfrm>
                <a:off x="0" y="28"/>
                <a:ext cx="164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1999"/>
                    </a:schemeClr>
                  </a:gs>
                  <a:gs pos="100000">
                    <a:schemeClr val="accent2">
                      <a:shade val="0"/>
                      <a:alpha val="89999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7" name="شكل بيضاوي 6"/>
              <p:cNvSpPr/>
              <p:nvPr/>
            </p:nvSpPr>
            <p:spPr>
              <a:xfrm>
                <a:off x="25" y="25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shade val="54118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shade val="54118"/>
                    </a:schemeClr>
                  </a:gs>
                </a:gsLst>
                <a:lin ang="18900000" scaled="1"/>
              </a:gra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8" name="شكل بيضاوي 7"/>
              <p:cNvSpPr/>
              <p:nvPr/>
            </p:nvSpPr>
            <p:spPr>
              <a:xfrm>
                <a:off x="50" y="50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shade val="63529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9" name="شكل بيضاوي 8"/>
              <p:cNvSpPr/>
              <p:nvPr/>
            </p:nvSpPr>
            <p:spPr>
              <a:xfrm>
                <a:off x="43" y="28"/>
                <a:ext cx="300" cy="32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10" name="شكل بيضاوي 9"/>
              <p:cNvSpPr/>
              <p:nvPr/>
            </p:nvSpPr>
            <p:spPr>
              <a:xfrm>
                <a:off x="48" y="47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878787">
                      <a:shade val="46275"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11" name="شكل بيضاوي 10"/>
              <p:cNvSpPr/>
              <p:nvPr/>
            </p:nvSpPr>
            <p:spPr>
              <a:xfrm>
                <a:off x="52" y="49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CECEC">
                      <a:tint val="34902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12" name="شكل بيضاوي 11"/>
              <p:cNvSpPr/>
              <p:nvPr/>
            </p:nvSpPr>
            <p:spPr>
              <a:xfrm>
                <a:off x="55" y="51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ADADAD">
                      <a:shade val="79216"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13" name="شكل بيضاوي 12"/>
              <p:cNvSpPr/>
              <p:nvPr/>
            </p:nvSpPr>
            <p:spPr>
              <a:xfrm>
                <a:off x="70" y="59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tint val="0"/>
                    </a:srgbClr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</p:grpSp>
        <p:sp>
          <p:nvSpPr>
            <p:cNvPr id="14" name="رابط مستقيم 13"/>
            <p:cNvSpPr/>
            <p:nvPr/>
          </p:nvSpPr>
          <p:spPr>
            <a:xfrm>
              <a:off x="189" y="-23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15" name="مربع نص 14"/>
            <p:cNvSpPr txBox="1"/>
            <p:nvPr/>
          </p:nvSpPr>
          <p:spPr>
            <a:xfrm rot="10800000">
              <a:off x="330" y="47"/>
              <a:ext cx="2948" cy="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400" b="1" dirty="0" smtClean="0">
                  <a:solidFill>
                    <a:schemeClr val="bg1"/>
                  </a:solidFill>
                </a:rPr>
                <a:t>الزر في وسط الشاشة ”قائمة التطبيقات“</a:t>
              </a:r>
              <a:endParaRPr lang="ar-EG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مربع نص 15"/>
            <p:cNvSpPr txBox="1"/>
            <p:nvPr/>
          </p:nvSpPr>
          <p:spPr>
            <a:xfrm rot="10800000">
              <a:off x="81" y="53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 lvl="0">
                <a:defRPr/>
              </a:lvl1pPr>
            </a:lstStyle>
            <a:p>
              <a:pPr lvl="0" algn="ctr"/>
              <a:r>
                <a:rPr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7" name="مجموعة 16"/>
          <p:cNvGrpSpPr/>
          <p:nvPr/>
        </p:nvGrpSpPr>
        <p:grpSpPr>
          <a:xfrm rot="10800000">
            <a:off x="357158" y="805209"/>
            <a:ext cx="7959256" cy="830263"/>
            <a:chOff x="0" y="-47"/>
            <a:chExt cx="3219" cy="523"/>
          </a:xfrm>
        </p:grpSpPr>
        <p:sp>
          <p:nvSpPr>
            <p:cNvPr id="18" name="رابط مستقيم 17"/>
            <p:cNvSpPr/>
            <p:nvPr/>
          </p:nvSpPr>
          <p:spPr>
            <a:xfrm>
              <a:off x="195" y="-26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19" name="مربع نص 18"/>
            <p:cNvSpPr txBox="1"/>
            <p:nvPr/>
          </p:nvSpPr>
          <p:spPr>
            <a:xfrm rot="10800000">
              <a:off x="340" y="-47"/>
              <a:ext cx="2876" cy="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400" b="1" dirty="0" smtClean="0">
                  <a:solidFill>
                    <a:schemeClr val="bg1"/>
                  </a:solidFill>
                </a:rPr>
                <a:t>أزرار الواجهة الرئيسية:</a:t>
              </a:r>
            </a:p>
            <a:p>
              <a:pPr lvl="0" algn="ctr" rtl="0"/>
              <a:r>
                <a:rPr lang="ar-JO" sz="2400" b="1" dirty="0" smtClean="0">
                  <a:solidFill>
                    <a:schemeClr val="bg1"/>
                  </a:solidFill>
                </a:rPr>
                <a:t>زر اليمين“الخيارات“ , زر المنتصف“الهوم“ , زر اليسار ”الرجوع</a:t>
              </a:r>
              <a:endParaRPr lang="ar-EG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مجموعة 19"/>
            <p:cNvGrpSpPr/>
            <p:nvPr/>
          </p:nvGrpSpPr>
          <p:grpSpPr>
            <a:xfrm>
              <a:off x="0" y="18"/>
              <a:ext cx="358" cy="352"/>
              <a:chOff x="0" y="6"/>
              <a:chExt cx="358" cy="352"/>
            </a:xfrm>
          </p:grpSpPr>
          <p:grpSp>
            <p:nvGrpSpPr>
              <p:cNvPr id="21" name="مجموعة 20"/>
              <p:cNvGrpSpPr/>
              <p:nvPr/>
            </p:nvGrpSpPr>
            <p:grpSpPr>
              <a:xfrm>
                <a:off x="0" y="6"/>
                <a:ext cx="358" cy="352"/>
                <a:chOff x="0" y="6"/>
                <a:chExt cx="358" cy="352"/>
              </a:xfrm>
            </p:grpSpPr>
            <p:sp>
              <p:nvSpPr>
                <p:cNvPr id="22" name="مربع نص 21"/>
                <p:cNvSpPr txBox="1"/>
                <p:nvPr/>
              </p:nvSpPr>
              <p:spPr>
                <a:xfrm>
                  <a:off x="78" y="48"/>
                  <a:ext cx="223" cy="2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/>
                <a:lstStyle>
                  <a:lvl1pPr lvl="0">
                    <a:defRPr/>
                  </a:lvl1pPr>
                </a:lstStyle>
                <a:p>
                  <a:pPr lvl="0" algn="ctr"/>
                  <a:r>
                    <a:rPr sz="2400" b="1">
                      <a:solidFill>
                        <a:srgbClr val="FFFFFF"/>
                      </a:solidFill>
                    </a:rPr>
                    <a:t>3</a:t>
                  </a:r>
                </a:p>
              </p:txBody>
            </p:sp>
            <p:sp>
              <p:nvSpPr>
                <p:cNvPr id="23" name="شكل بيضاوي 22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shade val="46275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4" name="شكل بيضاوي 23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1999"/>
                      </a:schemeClr>
                    </a:gs>
                    <a:gs pos="100000">
                      <a:schemeClr val="hlink">
                        <a:shade val="0"/>
                        <a:alpha val="89999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5" name="شكل بيضاوي 24"/>
                <p:cNvSpPr/>
                <p:nvPr/>
              </p:nvSpPr>
              <p:spPr>
                <a:xfrm>
                  <a:off x="18" y="6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54118"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shade val="54118"/>
                      </a:schemeClr>
                    </a:gs>
                  </a:gsLst>
                  <a:lin ang="189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6" name="شكل بيضاوي 25"/>
                <p:cNvSpPr/>
                <p:nvPr/>
              </p:nvSpPr>
              <p:spPr>
                <a:xfrm>
                  <a:off x="24" y="24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63529"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7" name="شكل بيضاوي 26"/>
                <p:cNvSpPr/>
                <p:nvPr/>
              </p:nvSpPr>
              <p:spPr>
                <a:xfrm>
                  <a:off x="36" y="22"/>
                  <a:ext cx="300" cy="327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8" name="شكل بيضاوي 27"/>
                <p:cNvSpPr/>
                <p:nvPr/>
              </p:nvSpPr>
              <p:spPr>
                <a:xfrm>
                  <a:off x="48" y="47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78787">
                        <a:shade val="46275"/>
                      </a:srgb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29" name="شكل بيضاوي 28"/>
                <p:cNvSpPr/>
                <p:nvPr/>
              </p:nvSpPr>
              <p:spPr>
                <a:xfrm>
                  <a:off x="52" y="49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CECEC">
                        <a:tint val="34902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30" name="شكل بيضاوي 29"/>
                <p:cNvSpPr/>
                <p:nvPr/>
              </p:nvSpPr>
              <p:spPr>
                <a:xfrm>
                  <a:off x="55" y="51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DADAD">
                        <a:shade val="79216"/>
                      </a:srgbClr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31" name="شكل بيضاوي 30"/>
                <p:cNvSpPr/>
                <p:nvPr/>
              </p:nvSpPr>
              <p:spPr>
                <a:xfrm>
                  <a:off x="70" y="59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tint val="0"/>
                      </a:srgbClr>
                    </a:gs>
                    <a:gs pos="100000">
                      <a:srgbClr val="C0C0C0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</p:grpSp>
          <p:sp>
            <p:nvSpPr>
              <p:cNvPr id="32" name="مربع نص 31"/>
              <p:cNvSpPr txBox="1"/>
              <p:nvPr/>
            </p:nvSpPr>
            <p:spPr>
              <a:xfrm rot="10523901">
                <a:off x="78" y="48"/>
                <a:ext cx="223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/>
              <a:lstStyle>
                <a:lvl1pPr lvl="0">
                  <a:defRPr/>
                </a:lvl1pPr>
              </a:lstStyle>
              <a:p>
                <a:pPr lvl="0" algn="ctr"/>
                <a:r>
                  <a:rPr sz="2400" b="1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33" name="مجموعة 32"/>
          <p:cNvGrpSpPr/>
          <p:nvPr/>
        </p:nvGrpSpPr>
        <p:grpSpPr>
          <a:xfrm rot="10800000">
            <a:off x="1187624" y="3941860"/>
            <a:ext cx="7124029" cy="646113"/>
            <a:chOff x="0" y="-23"/>
            <a:chExt cx="3213" cy="407"/>
          </a:xfrm>
        </p:grpSpPr>
        <p:grpSp>
          <p:nvGrpSpPr>
            <p:cNvPr id="34" name="مجموعة 33"/>
            <p:cNvGrpSpPr/>
            <p:nvPr/>
          </p:nvGrpSpPr>
          <p:grpSpPr>
            <a:xfrm>
              <a:off x="0" y="25"/>
              <a:ext cx="384" cy="359"/>
              <a:chOff x="0" y="25"/>
              <a:chExt cx="384" cy="359"/>
            </a:xfrm>
          </p:grpSpPr>
          <p:sp>
            <p:nvSpPr>
              <p:cNvPr id="35" name="شكل بيضاوي 34"/>
              <p:cNvSpPr/>
              <p:nvPr/>
            </p:nvSpPr>
            <p:spPr>
              <a:xfrm>
                <a:off x="0" y="28"/>
                <a:ext cx="164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tint val="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tint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36" name="شكل بيضاوي 35"/>
              <p:cNvSpPr/>
              <p:nvPr/>
            </p:nvSpPr>
            <p:spPr>
              <a:xfrm>
                <a:off x="0" y="28"/>
                <a:ext cx="164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1999"/>
                    </a:schemeClr>
                  </a:gs>
                  <a:gs pos="100000">
                    <a:schemeClr val="accent2">
                      <a:shade val="0"/>
                      <a:alpha val="89999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37" name="شكل بيضاوي 36"/>
              <p:cNvSpPr/>
              <p:nvPr/>
            </p:nvSpPr>
            <p:spPr>
              <a:xfrm>
                <a:off x="25" y="25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shade val="54118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shade val="54118"/>
                    </a:schemeClr>
                  </a:gs>
                </a:gsLst>
                <a:lin ang="18900000" scaled="1"/>
              </a:gra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38" name="شكل بيضاوي 37"/>
              <p:cNvSpPr/>
              <p:nvPr/>
            </p:nvSpPr>
            <p:spPr>
              <a:xfrm>
                <a:off x="50" y="50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shade val="63529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39" name="شكل بيضاوي 38"/>
              <p:cNvSpPr/>
              <p:nvPr/>
            </p:nvSpPr>
            <p:spPr>
              <a:xfrm>
                <a:off x="43" y="28"/>
                <a:ext cx="300" cy="32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</p:spPr>
            <p:txBody>
              <a:bodyPr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40" name="شكل بيضاوي 39"/>
              <p:cNvSpPr/>
              <p:nvPr/>
            </p:nvSpPr>
            <p:spPr>
              <a:xfrm>
                <a:off x="48" y="47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878787">
                      <a:shade val="46275"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41" name="شكل بيضاوي 40"/>
              <p:cNvSpPr/>
              <p:nvPr/>
            </p:nvSpPr>
            <p:spPr>
              <a:xfrm>
                <a:off x="52" y="49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CECEC">
                      <a:tint val="34902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42" name="شكل بيضاوي 41"/>
              <p:cNvSpPr/>
              <p:nvPr/>
            </p:nvSpPr>
            <p:spPr>
              <a:xfrm>
                <a:off x="55" y="51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ADADAD">
                      <a:shade val="79216"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  <p:sp>
            <p:nvSpPr>
              <p:cNvPr id="43" name="شكل بيضاوي 42"/>
              <p:cNvSpPr/>
              <p:nvPr/>
            </p:nvSpPr>
            <p:spPr>
              <a:xfrm>
                <a:off x="70" y="59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tint val="0"/>
                    </a:srgbClr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lvl="0">
                  <a:defRPr/>
                </a:lvl1pPr>
              </a:lstStyle>
              <a:p>
                <a:endParaRPr/>
              </a:p>
            </p:txBody>
          </p:sp>
        </p:grpSp>
        <p:sp>
          <p:nvSpPr>
            <p:cNvPr id="44" name="رابط مستقيم 43"/>
            <p:cNvSpPr/>
            <p:nvPr/>
          </p:nvSpPr>
          <p:spPr>
            <a:xfrm>
              <a:off x="189" y="-23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45" name="مربع نص 44"/>
            <p:cNvSpPr txBox="1"/>
            <p:nvPr/>
          </p:nvSpPr>
          <p:spPr>
            <a:xfrm rot="10800000">
              <a:off x="384" y="44"/>
              <a:ext cx="2817" cy="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400" b="1" dirty="0" smtClean="0">
                  <a:solidFill>
                    <a:schemeClr val="bg1"/>
                  </a:solidFill>
                </a:rPr>
                <a:t>سطح المكتب</a:t>
              </a:r>
              <a:endParaRPr lang="ar-EG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مربع نص 45"/>
            <p:cNvSpPr txBox="1"/>
            <p:nvPr/>
          </p:nvSpPr>
          <p:spPr>
            <a:xfrm rot="10800000">
              <a:off x="80" y="50"/>
              <a:ext cx="225" cy="291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>
              <a:lvl1pPr lvl="0">
                <a:defRPr/>
              </a:lvl1pPr>
            </a:lstStyle>
            <a:p>
              <a:pPr lvl="0" algn="ctr"/>
              <a:r>
                <a:rPr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47" name="مجموعة 46"/>
          <p:cNvGrpSpPr/>
          <p:nvPr/>
        </p:nvGrpSpPr>
        <p:grpSpPr>
          <a:xfrm rot="10800000">
            <a:off x="1179081" y="2919961"/>
            <a:ext cx="7137333" cy="641350"/>
            <a:chOff x="0" y="-34"/>
            <a:chExt cx="3219" cy="404"/>
          </a:xfrm>
        </p:grpSpPr>
        <p:sp>
          <p:nvSpPr>
            <p:cNvPr id="48" name="رابط مستقيم 47"/>
            <p:cNvSpPr/>
            <p:nvPr/>
          </p:nvSpPr>
          <p:spPr>
            <a:xfrm>
              <a:off x="195" y="-26"/>
              <a:ext cx="3024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tailEnd type="oval" w="med" len="med"/>
            </a:ln>
          </p:spPr>
          <p:txBody>
            <a:bodyPr wrap="none" anchor="ctr"/>
            <a:lstStyle>
              <a:lvl1pPr lvl="0">
                <a:defRPr/>
              </a:lvl1pPr>
            </a:lstStyle>
            <a:p>
              <a:endParaRPr/>
            </a:p>
          </p:txBody>
        </p:sp>
        <p:sp>
          <p:nvSpPr>
            <p:cNvPr id="49" name="مربع نص 48"/>
            <p:cNvSpPr txBox="1"/>
            <p:nvPr/>
          </p:nvSpPr>
          <p:spPr>
            <a:xfrm rot="10800000">
              <a:off x="367" y="-34"/>
              <a:ext cx="2849" cy="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/>
            <a:lstStyle>
              <a:lvl1pPr lvl="0">
                <a:defRPr/>
              </a:lvl1pPr>
            </a:lstStyle>
            <a:p>
              <a:pPr lvl="0" algn="ctr"/>
              <a:r>
                <a:rPr lang="ar-JO" sz="2400" b="1" dirty="0" smtClean="0">
                  <a:solidFill>
                    <a:schemeClr val="bg1"/>
                  </a:solidFill>
                </a:rPr>
                <a:t>شريط التنبيهات في أعلى الشاشة</a:t>
              </a:r>
              <a:endParaRPr lang="ar-EG"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0" name="مجموعة 49"/>
            <p:cNvGrpSpPr/>
            <p:nvPr/>
          </p:nvGrpSpPr>
          <p:grpSpPr>
            <a:xfrm>
              <a:off x="0" y="18"/>
              <a:ext cx="358" cy="352"/>
              <a:chOff x="0" y="6"/>
              <a:chExt cx="358" cy="352"/>
            </a:xfrm>
          </p:grpSpPr>
          <p:grpSp>
            <p:nvGrpSpPr>
              <p:cNvPr id="51" name="مجموعة 50"/>
              <p:cNvGrpSpPr/>
              <p:nvPr/>
            </p:nvGrpSpPr>
            <p:grpSpPr>
              <a:xfrm>
                <a:off x="0" y="6"/>
                <a:ext cx="358" cy="352"/>
                <a:chOff x="0" y="6"/>
                <a:chExt cx="358" cy="352"/>
              </a:xfrm>
            </p:grpSpPr>
            <p:sp>
              <p:nvSpPr>
                <p:cNvPr id="52" name="مربع نص 51"/>
                <p:cNvSpPr txBox="1"/>
                <p:nvPr/>
              </p:nvSpPr>
              <p:spPr>
                <a:xfrm>
                  <a:off x="78" y="48"/>
                  <a:ext cx="223" cy="2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/>
                <a:lstStyle>
                  <a:lvl1pPr lvl="0">
                    <a:defRPr/>
                  </a:lvl1pPr>
                </a:lstStyle>
                <a:p>
                  <a:pPr lvl="0" algn="ctr"/>
                  <a:r>
                    <a:rPr sz="2400" b="1">
                      <a:solidFill>
                        <a:srgbClr val="FFFFFF"/>
                      </a:solidFill>
                    </a:rPr>
                    <a:t>3</a:t>
                  </a:r>
                </a:p>
              </p:txBody>
            </p:sp>
            <p:sp>
              <p:nvSpPr>
                <p:cNvPr id="53" name="شكل بيضاوي 52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shade val="46275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4" name="شكل بيضاوي 53"/>
                <p:cNvSpPr/>
                <p:nvPr/>
              </p:nvSpPr>
              <p:spPr>
                <a:xfrm>
                  <a:off x="0" y="28"/>
                  <a:ext cx="164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1999"/>
                      </a:schemeClr>
                    </a:gs>
                    <a:gs pos="100000">
                      <a:schemeClr val="hlink">
                        <a:shade val="0"/>
                        <a:alpha val="89999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5" name="شكل بيضاوي 54"/>
                <p:cNvSpPr/>
                <p:nvPr/>
              </p:nvSpPr>
              <p:spPr>
                <a:xfrm>
                  <a:off x="18" y="6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54118"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shade val="54118"/>
                      </a:schemeClr>
                    </a:gs>
                  </a:gsLst>
                  <a:lin ang="189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6" name="شكل بيضاوي 55"/>
                <p:cNvSpPr/>
                <p:nvPr/>
              </p:nvSpPr>
              <p:spPr>
                <a:xfrm>
                  <a:off x="24" y="24"/>
                  <a:ext cx="334" cy="33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shade val="63529"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7" name="شكل بيضاوي 56"/>
                <p:cNvSpPr/>
                <p:nvPr/>
              </p:nvSpPr>
              <p:spPr>
                <a:xfrm>
                  <a:off x="36" y="22"/>
                  <a:ext cx="300" cy="327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</p:spPr>
              <p:txBody>
                <a:bodyPr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8" name="شكل بيضاوي 57"/>
                <p:cNvSpPr/>
                <p:nvPr/>
              </p:nvSpPr>
              <p:spPr>
                <a:xfrm>
                  <a:off x="48" y="47"/>
                  <a:ext cx="291" cy="2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78787">
                        <a:shade val="46275"/>
                      </a:srgb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59" name="شكل بيضاوي 58"/>
                <p:cNvSpPr/>
                <p:nvPr/>
              </p:nvSpPr>
              <p:spPr>
                <a:xfrm>
                  <a:off x="52" y="49"/>
                  <a:ext cx="283" cy="28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ECECEC">
                        <a:tint val="34902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60" name="شكل بيضاوي 59"/>
                <p:cNvSpPr/>
                <p:nvPr/>
              </p:nvSpPr>
              <p:spPr>
                <a:xfrm>
                  <a:off x="55" y="51"/>
                  <a:ext cx="270" cy="2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DADAD">
                        <a:shade val="79216"/>
                      </a:srgbClr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  <p:sp>
              <p:nvSpPr>
                <p:cNvPr id="61" name="شكل بيضاوي 60"/>
                <p:cNvSpPr/>
                <p:nvPr/>
              </p:nvSpPr>
              <p:spPr>
                <a:xfrm>
                  <a:off x="70" y="59"/>
                  <a:ext cx="240" cy="2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tint val="0"/>
                      </a:srgbClr>
                    </a:gs>
                    <a:gs pos="100000">
                      <a:srgbClr val="C0C0C0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wrap="none" anchor="ctr"/>
                <a:lstStyle>
                  <a:lvl1pPr lvl="0">
                    <a:defRPr/>
                  </a:lvl1pPr>
                </a:lstStyle>
                <a:p>
                  <a:endParaRPr/>
                </a:p>
              </p:txBody>
            </p:sp>
          </p:grpSp>
          <p:sp>
            <p:nvSpPr>
              <p:cNvPr id="62" name="مربع نص 61"/>
              <p:cNvSpPr txBox="1"/>
              <p:nvPr/>
            </p:nvSpPr>
            <p:spPr>
              <a:xfrm rot="10523901">
                <a:off x="77" y="47"/>
                <a:ext cx="225" cy="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/>
              <a:lstStyle>
                <a:lvl1pPr lvl="0">
                  <a:defRPr/>
                </a:lvl1pPr>
              </a:lstStyle>
              <a:p>
                <a:pPr lvl="0" algn="ctr"/>
                <a:r>
                  <a:rPr sz="2400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bot-wallpaper-9741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403648" y="339502"/>
            <a:ext cx="5643564" cy="2113122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solidFill>
              <a:schemeClr val="bg1"/>
            </a:solidFill>
            <a:miter/>
          </a:ln>
        </p:spPr>
        <p:txBody>
          <a:bodyPr lIns="68573" tIns="34286" rIns="68573" bIns="34286" anchor="ctr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1475656" y="195486"/>
            <a:ext cx="5486400" cy="2140268"/>
          </a:xfrm>
          <a:prstGeom prst="rect">
            <a:avLst/>
          </a:prstGeom>
          <a:solidFill>
            <a:srgbClr val="00B0F0">
              <a:alpha val="71000"/>
            </a:srgbClr>
          </a:solidFill>
          <a:ln w="12700">
            <a:solidFill>
              <a:schemeClr val="bg1"/>
            </a:solidFill>
            <a:miter/>
          </a:ln>
        </p:spPr>
        <p:txBody>
          <a:bodyPr wrap="none" lIns="68573" tIns="34286" rIns="68573" bIns="34286" anchor="ctr"/>
          <a:lstStyle>
            <a:lvl1pPr lvl="0">
              <a:defRPr/>
            </a:lvl1pPr>
          </a:lstStyle>
          <a:p>
            <a:pPr lvl="0" algn="ctr"/>
            <a:r>
              <a:rPr lang="ar-EG" sz="3700" b="1" dirty="0">
                <a:solidFill>
                  <a:srgbClr val="002060"/>
                </a:solidFill>
              </a:rPr>
              <a:t>الوحدة التدريبية </a:t>
            </a:r>
            <a:r>
              <a:rPr lang="ar-EG" sz="3700" b="1" dirty="0" smtClean="0">
                <a:solidFill>
                  <a:srgbClr val="002060"/>
                </a:solidFill>
              </a:rPr>
              <a:t>ال</a:t>
            </a:r>
            <a:r>
              <a:rPr lang="ar-JO" sz="3700" b="1" dirty="0" smtClean="0">
                <a:solidFill>
                  <a:srgbClr val="002060"/>
                </a:solidFill>
              </a:rPr>
              <a:t>ثانية</a:t>
            </a:r>
            <a:endParaRPr lang="ar-EG" sz="3700" b="1" dirty="0">
              <a:solidFill>
                <a:srgbClr val="002060"/>
              </a:solidFill>
            </a:endParaRPr>
          </a:p>
          <a:p>
            <a:pPr lvl="0" algn="ctr"/>
            <a:r>
              <a:rPr lang="ar-JO" sz="3700" b="1" dirty="0" smtClean="0">
                <a:solidFill>
                  <a:srgbClr val="002060"/>
                </a:solidFill>
              </a:rPr>
              <a:t>أهم مصطلحات السوفتير</a:t>
            </a:r>
            <a:endParaRPr lang="ar-EG" sz="3700" b="1" dirty="0">
              <a:solidFill>
                <a:srgbClr val="00206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918099" y="1738788"/>
            <a:ext cx="5236369" cy="276991"/>
          </a:xfrm>
          <a:prstGeom prst="rect">
            <a:avLst/>
          </a:prstGeom>
          <a:noFill/>
          <a:ln>
            <a:noFill/>
          </a:ln>
        </p:spPr>
        <p:txBody>
          <a:bodyPr lIns="68573" tIns="34286" rIns="68573" bIns="34286"/>
          <a:lstStyle>
            <a:lvl1pPr lvl="0">
              <a:defRPr/>
            </a:lvl1pPr>
          </a:lstStyle>
          <a:p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oid_Series_Z009-wallpaper-10086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" name="Picture 3" descr="Android-wallpaper-103395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72"/>
            <a:ext cx="4214842" cy="4500576"/>
          </a:xfrm>
          <a:prstGeom prst="rect">
            <a:avLst/>
          </a:prstGeom>
        </p:spPr>
      </p:pic>
      <p:sp>
        <p:nvSpPr>
          <p:cNvPr id="2" name="عنوان 1"/>
          <p:cNvSpPr txBox="1">
            <a:spLocks noGrp="1"/>
          </p:cNvSpPr>
          <p:nvPr>
            <p:ph type="title"/>
          </p:nvPr>
        </p:nvSpPr>
        <p:spPr>
          <a:xfrm>
            <a:off x="2411760" y="343346"/>
            <a:ext cx="6275040" cy="857250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algn="r"/>
            <a:r>
              <a:rPr lang="ar-EG" sz="4000" b="1">
                <a:solidFill>
                  <a:srgbClr val="C00000"/>
                </a:solidFill>
              </a:rPr>
              <a:t>محتويات الوحدة التدريبية الثانية</a:t>
            </a:r>
          </a:p>
        </p:txBody>
      </p:sp>
      <p:graphicFrame>
        <p:nvGraphicFramePr>
          <p:cNvPr id="3" name="جدول 2"/>
          <p:cNvGraphicFramePr/>
          <p:nvPr>
            <p:extLst>
              <p:ext uri="{D42A27DB-BD31-4B8C-83A1-F6EECF244321}">
                <p14:modId xmlns:p14="http://schemas.microsoft.com/office/powerpoint/2010/main" xmlns="" val="3282558840"/>
              </p:ext>
            </p:extLst>
          </p:nvPr>
        </p:nvGraphicFramePr>
        <p:xfrm>
          <a:off x="2699792" y="1563064"/>
          <a:ext cx="60960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تعريف</a:t>
                      </a:r>
                      <a:r>
                        <a:rPr lang="ar-JO" sz="2400" b="1" baseline="0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الروم, الروم المطبوخة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تعريف</a:t>
                      </a:r>
                      <a:r>
                        <a:rPr lang="ar-JO" sz="2400" b="1" baseline="0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الرووت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06896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تعريف</a:t>
                      </a:r>
                      <a:r>
                        <a:rPr lang="ar-JO" sz="2400" b="1" baseline="0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الكيرنال</a:t>
                      </a:r>
                      <a:r>
                        <a:rPr lang="ar-EG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تعريف</a:t>
                      </a:r>
                      <a:r>
                        <a:rPr lang="ar-JO" sz="2400" b="1" baseline="0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الريكفري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00020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84618">
                <a:tc gridSpan="2"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تعريف</a:t>
                      </a:r>
                      <a:r>
                        <a:rPr lang="ar-JO" sz="2400" b="1" baseline="0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البوتلودر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endParaRPr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texture-wallpaper-10519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/>
            <a:endParaRPr/>
          </a:p>
          <a:p>
            <a:pPr marL="0" lvl="0" indent="0" algn="ctr">
              <a:buNone/>
            </a:pPr>
            <a:r>
              <a:rPr lang="ar-JO" sz="7200" b="1" dirty="0" smtClean="0">
                <a:solidFill>
                  <a:srgbClr val="FFFFFF"/>
                </a:solidFill>
              </a:rPr>
              <a:t>الرووت</a:t>
            </a:r>
            <a:endParaRPr sz="72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ذو زوايا قطرية مستديرة 1"/>
          <p:cNvSpPr/>
          <p:nvPr/>
        </p:nvSpPr>
        <p:spPr>
          <a:xfrm>
            <a:off x="4716016" y="987574"/>
            <a:ext cx="3528393" cy="3528392"/>
          </a:xfrm>
          <a:prstGeom prst="round2Diag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just"/>
            <a:endParaRPr lang="ar-EG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2066" y="1142990"/>
            <a:ext cx="2928958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هو صلاحية انت تعطيها لجهازك ويلغى بها الضمان عن جهازك لكن بعدها يصبح بامكانك تغير كل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ar-SA" b="1" dirty="0" smtClean="0">
                <a:solidFill>
                  <a:srgbClr val="FF0000"/>
                </a:solidFill>
              </a:rPr>
              <a:t>شيء في الجهاز لدرجة انك تزيد من سرعة المعالج على حسب ما تراه انت مناسا لك .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ar-JO" b="1" dirty="0" smtClean="0">
                <a:solidFill>
                  <a:srgbClr val="FF0000"/>
                </a:solidFill>
              </a:rPr>
              <a:t> 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.. </a:t>
            </a:r>
            <a:r>
              <a:rPr lang="ar-SA" b="1" dirty="0" smtClean="0">
                <a:solidFill>
                  <a:srgbClr val="FF0000"/>
                </a:solidFill>
              </a:rPr>
              <a:t>ولاتنسى انه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ar-SA" b="1" dirty="0" smtClean="0">
                <a:solidFill>
                  <a:srgbClr val="FF0000"/>
                </a:solidFill>
              </a:rPr>
              <a:t>يباستطاعتك الغاء الروت و الرجوع ل ضمان</a:t>
            </a:r>
            <a:r>
              <a:rPr lang="ar-JO" b="1" dirty="0" smtClean="0">
                <a:solidFill>
                  <a:srgbClr val="FF0000"/>
                </a:solidFill>
              </a:rPr>
              <a:t>ك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ar-SA" b="1" dirty="0" smtClean="0">
                <a:solidFill>
                  <a:srgbClr val="FF0000"/>
                </a:solidFill>
              </a:rPr>
              <a:t>كل ذا بفضل المطورين</a:t>
            </a:r>
            <a:r>
              <a:rPr lang="en-US" b="1" dirty="0" smtClean="0">
                <a:solidFill>
                  <a:srgbClr val="FF0000"/>
                </a:solidFill>
              </a:rPr>
              <a:t> .</a:t>
            </a:r>
            <a:endParaRPr lang="ar-JO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root-androi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203598"/>
            <a:ext cx="3096344" cy="3096344"/>
          </a:xfrm>
          <a:prstGeom prst="rect">
            <a:avLst/>
          </a:prstGeom>
        </p:spPr>
      </p:pic>
      <p:sp>
        <p:nvSpPr>
          <p:cNvPr id="8" name="مستطيل 2"/>
          <p:cNvSpPr/>
          <p:nvPr/>
        </p:nvSpPr>
        <p:spPr>
          <a:xfrm>
            <a:off x="3347864" y="195486"/>
            <a:ext cx="2448272" cy="504057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EG" sz="2400" b="1" dirty="0" smtClean="0">
                <a:solidFill>
                  <a:srgbClr val="002060"/>
                </a:solidFill>
                <a:latin typeface="Simplified Arabic"/>
              </a:rPr>
              <a:t>ال</a:t>
            </a:r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رووت :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>
              <a:buNone/>
            </a:pPr>
            <a:r>
              <a:rPr lang="ar-JO" sz="5000" b="1" dirty="0" smtClean="0">
                <a:solidFill>
                  <a:srgbClr val="FFFFFF"/>
                </a:solidFill>
              </a:rPr>
              <a:t>الروم</a:t>
            </a:r>
          </a:p>
          <a:p>
            <a:pPr marL="0" lvl="0" indent="0" algn="ctr">
              <a:buNone/>
            </a:pPr>
            <a:r>
              <a:rPr lang="ar-JO" sz="5000" b="1" dirty="0" smtClean="0">
                <a:solidFill>
                  <a:srgbClr val="FFFFFF"/>
                </a:solidFill>
              </a:rPr>
              <a:t>الروم المطبوخة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 descr="Lollipop-wallpaper-104341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195486"/>
            <a:ext cx="1944216" cy="1728192"/>
          </a:xfrm>
          <a:prstGeom prst="rect">
            <a:avLst/>
          </a:prstGeom>
        </p:spPr>
      </p:pic>
      <p:sp>
        <p:nvSpPr>
          <p:cNvPr id="2" name="مستطيل ذو زوايا قطرية مستديرة 1"/>
          <p:cNvSpPr/>
          <p:nvPr/>
        </p:nvSpPr>
        <p:spPr>
          <a:xfrm>
            <a:off x="4716016" y="987574"/>
            <a:ext cx="3528393" cy="3528392"/>
          </a:xfrm>
          <a:prstGeom prst="round2Diag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just"/>
            <a:r>
              <a:rPr lang="ar-SA" sz="2000" b="1" dirty="0" smtClean="0"/>
              <a:t>هي نظام الجهاز ك نظام الويندوز بالحاسوب , الحاسوب من دون ويندوز لا يساوي شيء, تماما الهواتف الذكية وآخر روم اطلقته شركة جوجل هو روم المارشميلو "حلوى</a:t>
            </a:r>
            <a:r>
              <a:rPr lang="ar-JO" sz="2000" b="1" dirty="0" smtClean="0"/>
              <a:t> </a:t>
            </a:r>
            <a:r>
              <a:rPr lang="ar-SA" sz="2000" b="1" dirty="0" smtClean="0"/>
              <a:t>الخمطى"</a:t>
            </a:r>
            <a:r>
              <a:rPr lang="en-US" sz="2000" b="1" dirty="0" smtClean="0"/>
              <a:t> .</a:t>
            </a:r>
            <a:br>
              <a:rPr lang="en-US" sz="2000" b="1" dirty="0" smtClean="0"/>
            </a:br>
            <a:endParaRPr lang="ar-EG" sz="2000" b="1" dirty="0"/>
          </a:p>
        </p:txBody>
      </p:sp>
      <p:sp>
        <p:nvSpPr>
          <p:cNvPr id="3" name="مستطيل 2"/>
          <p:cNvSpPr/>
          <p:nvPr/>
        </p:nvSpPr>
        <p:spPr>
          <a:xfrm>
            <a:off x="3347864" y="195486"/>
            <a:ext cx="2448272" cy="504057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EG" sz="2400" b="1" dirty="0" smtClean="0">
                <a:solidFill>
                  <a:srgbClr val="002060"/>
                </a:solidFill>
                <a:latin typeface="Simplified Arabic"/>
              </a:rPr>
              <a:t>ال</a:t>
            </a:r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روم :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pic>
        <p:nvPicPr>
          <p:cNvPr id="7" name="Picture 6" descr="Droid_Series_Z009-wallpaper-100868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3415308"/>
            <a:ext cx="1944216" cy="1728192"/>
          </a:xfrm>
          <a:prstGeom prst="rect">
            <a:avLst/>
          </a:prstGeom>
        </p:spPr>
      </p:pic>
      <p:pic>
        <p:nvPicPr>
          <p:cNvPr id="8" name="Picture 7" descr="Droid_Series_Z020-wallpaper-100868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1779662"/>
            <a:ext cx="1944216" cy="1728192"/>
          </a:xfrm>
          <a:prstGeom prst="rect">
            <a:avLst/>
          </a:prstGeom>
        </p:spPr>
      </p:pic>
      <p:pic>
        <p:nvPicPr>
          <p:cNvPr id="9" name="Picture 8" descr="Ice_Cream_Truck-wallpaper-104562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319749"/>
            <a:ext cx="2051720" cy="1823751"/>
          </a:xfrm>
          <a:prstGeom prst="rect">
            <a:avLst/>
          </a:prstGeom>
        </p:spPr>
      </p:pic>
      <p:pic>
        <p:nvPicPr>
          <p:cNvPr id="10" name="Picture 9" descr="Lollipop-wallpaper-1043126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1851670"/>
            <a:ext cx="1691680" cy="1512168"/>
          </a:xfrm>
          <a:prstGeom prst="rect">
            <a:avLst/>
          </a:prstGeom>
        </p:spPr>
      </p:pic>
      <p:pic>
        <p:nvPicPr>
          <p:cNvPr id="12" name="Picture 11" descr="Marshmallow-wallpaper-1069334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195486"/>
            <a:ext cx="1907704" cy="169573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roid-wallpaper-10383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xmlns="" val="1863717539"/>
              </p:ext>
            </p:extLst>
          </p:nvPr>
        </p:nvGraphicFramePr>
        <p:xfrm>
          <a:off x="3491880" y="1131590"/>
          <a:ext cx="5029202" cy="352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6745120" y="195486"/>
            <a:ext cx="1859328" cy="536972"/>
          </a:xfrm>
          <a:prstGeom prst="rect">
            <a:avLst/>
          </a:prstGeom>
          <a:solidFill>
            <a:schemeClr val="accent6"/>
          </a:solidFill>
          <a:ln w="38100" cap="flat">
            <a:solidFill>
              <a:schemeClr val="lt1"/>
            </a:solidFill>
          </a:ln>
          <a:effectLst>
            <a:outerShdw blurRad="40000" dist="19999" dir="5400000">
              <a:srgbClr val="000000">
                <a:alpha val="38000"/>
              </a:srgbClr>
            </a:outerShdw>
          </a:effectLst>
        </p:spPr>
        <p:txBody>
          <a:bodyPr lIns="68573" tIns="34286" rIns="68573" bIns="34286" anchor="ctr">
            <a:normAutofit fontScale="85000" lnSpcReduction="10000"/>
          </a:bodyPr>
          <a:lstStyle>
            <a:lvl1pPr lvl="0" algn="ctr">
              <a:buNone/>
              <a:defRPr sz="4900">
                <a:solidFill>
                  <a:schemeClr val="tx1"/>
                </a:solidFill>
                <a:latin typeface="Calibri"/>
              </a:defRPr>
            </a:lvl1pPr>
          </a:lstStyle>
          <a:p>
            <a:pPr lvl="0"/>
            <a:r>
              <a:rPr lang="ar-EG" sz="3600" b="1">
                <a:solidFill>
                  <a:schemeClr val="accent2">
                    <a:lumMod val="50000"/>
                  </a:schemeClr>
                </a:solidFill>
              </a:rPr>
              <a:t>محاور الدورة</a:t>
            </a:r>
          </a:p>
        </p:txBody>
      </p:sp>
      <p:pic>
        <p:nvPicPr>
          <p:cNvPr id="5" name="Picture 4" descr="Out_of_Many-wallpaper-106155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"/>
            <a:ext cx="3779912" cy="288688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036496" cy="5143500"/>
          </a:xfrm>
          <a:prstGeom prst="rect">
            <a:avLst/>
          </a:prstGeom>
        </p:spPr>
      </p:pic>
      <p:sp>
        <p:nvSpPr>
          <p:cNvPr id="2" name="مستطيل ذو زوايا قطرية مستديرة 1"/>
          <p:cNvSpPr/>
          <p:nvPr/>
        </p:nvSpPr>
        <p:spPr>
          <a:xfrm>
            <a:off x="4716016" y="987574"/>
            <a:ext cx="3528393" cy="3528392"/>
          </a:xfrm>
          <a:prstGeom prst="round2Diag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just"/>
            <a:r>
              <a:rPr lang="ar-S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هي الرومات اللي صنعها المطورين وتكون بلمستهم وهناك مطورين مشهورين</a:t>
            </a:r>
            <a:r>
              <a:rPr lang="ar-JO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كثر و أشهرهم ”سيانوجين مود“.</a:t>
            </a:r>
            <a:endParaRPr lang="ar-EG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857488" y="237877"/>
            <a:ext cx="2938648" cy="461665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الروم المطبوخة :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pic>
        <p:nvPicPr>
          <p:cNvPr id="5" name="Picture 4" descr="Android-wallpaper-100144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142990"/>
            <a:ext cx="3777284" cy="335758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>
              <a:buNone/>
            </a:pPr>
            <a:endParaRPr lang="ar-JO" sz="5000" b="1" dirty="0" smtClean="0">
              <a:solidFill>
                <a:srgbClr val="FFFFFF"/>
              </a:solidFill>
            </a:endParaRPr>
          </a:p>
          <a:p>
            <a:pPr marL="0" lvl="0" indent="0" algn="ctr">
              <a:buNone/>
            </a:pPr>
            <a:r>
              <a:rPr lang="ar-JO" sz="5000" b="1" dirty="0" smtClean="0">
                <a:solidFill>
                  <a:srgbClr val="FFFFFF"/>
                </a:solidFill>
              </a:rPr>
              <a:t>الريكفري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ذو زوايا قطرية مستديرة 1"/>
          <p:cNvSpPr/>
          <p:nvPr/>
        </p:nvSpPr>
        <p:spPr>
          <a:xfrm>
            <a:off x="4716016" y="987574"/>
            <a:ext cx="3528393" cy="3528392"/>
          </a:xfrm>
          <a:prstGeom prst="round2Diag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r>
              <a:rPr lang="ar-JO" sz="2000" b="1" dirty="0" smtClean="0"/>
              <a:t>يساعدك</a:t>
            </a:r>
            <a:r>
              <a:rPr lang="ar-SA" sz="2000" b="1" dirty="0" smtClean="0"/>
              <a:t> بعمل باك اب وريستور من</a:t>
            </a:r>
            <a:r>
              <a:rPr lang="ar-JO" sz="2000" b="1" dirty="0" smtClean="0"/>
              <a:t> الجهاز</a:t>
            </a:r>
            <a:r>
              <a:rPr lang="ar-SA" sz="2000" b="1" dirty="0" smtClean="0"/>
              <a:t> وتثب</a:t>
            </a:r>
            <a:r>
              <a:rPr lang="ar-JO" sz="2000" b="1" dirty="0" smtClean="0"/>
              <a:t>ي</a:t>
            </a:r>
            <a:r>
              <a:rPr lang="ar-SA" sz="2000" b="1" dirty="0" smtClean="0"/>
              <a:t>ت ملفات وتعقب </a:t>
            </a:r>
            <a:r>
              <a:rPr lang="ar-JO" sz="2000" b="1" dirty="0" smtClean="0"/>
              <a:t>ال</a:t>
            </a:r>
            <a:r>
              <a:rPr lang="ar-SA" sz="2000" b="1" dirty="0" smtClean="0"/>
              <a:t>جهاز و حذف بعض ملفاته الاساسية و تعمل له سوفتير كامل و عدم </a:t>
            </a:r>
            <a:r>
              <a:rPr lang="ar-JO" sz="2000" b="1" dirty="0" smtClean="0"/>
              <a:t>ا</a:t>
            </a:r>
            <a:r>
              <a:rPr lang="ar-SA" sz="2000" b="1" dirty="0" smtClean="0"/>
              <a:t>سترجاع ل الملفات المحذوفة</a:t>
            </a:r>
            <a:r>
              <a:rPr lang="ar-JO" sz="2000" b="1" dirty="0" smtClean="0"/>
              <a:t>,</a:t>
            </a:r>
            <a:r>
              <a:rPr lang="ar-SA" sz="2000" b="1" dirty="0" smtClean="0"/>
              <a:t> و باستطاعتك تحديد موقعه اذا تمت سرقته</a:t>
            </a:r>
            <a:r>
              <a:rPr lang="ar-JO" sz="2000" b="1" dirty="0" smtClean="0"/>
              <a:t>.</a:t>
            </a:r>
            <a:endParaRPr lang="en-US" sz="2000" b="1" dirty="0"/>
          </a:p>
        </p:txBody>
      </p:sp>
      <p:sp>
        <p:nvSpPr>
          <p:cNvPr id="3" name="مستطيل 2"/>
          <p:cNvSpPr/>
          <p:nvPr/>
        </p:nvSpPr>
        <p:spPr>
          <a:xfrm>
            <a:off x="3384376" y="237877"/>
            <a:ext cx="2411760" cy="461665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EG" sz="2400" b="1" dirty="0" smtClean="0">
                <a:solidFill>
                  <a:srgbClr val="002060"/>
                </a:solidFill>
                <a:latin typeface="Simplified Arabic"/>
              </a:rPr>
              <a:t>ال</a:t>
            </a:r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ريكفري :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pic>
        <p:nvPicPr>
          <p:cNvPr id="6" name="Picture 5" descr="Android-wallpaper-10168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91708" y="851442"/>
            <a:ext cx="3220686" cy="392499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>
              <a:buNone/>
            </a:pPr>
            <a:endParaRPr lang="ar-JO" sz="5000" b="1" dirty="0" smtClean="0">
              <a:solidFill>
                <a:srgbClr val="FFFFFF"/>
              </a:solidFill>
            </a:endParaRPr>
          </a:p>
          <a:p>
            <a:pPr marL="0" lvl="0" indent="0" algn="ctr">
              <a:buNone/>
            </a:pPr>
            <a:r>
              <a:rPr lang="ar-JO" sz="5000" b="1" dirty="0" smtClean="0">
                <a:solidFill>
                  <a:srgbClr val="FFFFFF"/>
                </a:solidFill>
              </a:rPr>
              <a:t>الكيرنال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ذو زوايا قطرية مستديرة 1"/>
          <p:cNvSpPr/>
          <p:nvPr/>
        </p:nvSpPr>
        <p:spPr>
          <a:xfrm>
            <a:off x="4716016" y="987574"/>
            <a:ext cx="3528393" cy="3528392"/>
          </a:xfrm>
          <a:prstGeom prst="round2Diag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r>
              <a:rPr lang="ar-S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هو الكود اللي يعرف النظام على قطع الجهاز الهاردوير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ar-S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ويرفع من صلاحيات استعمالها .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ar-S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وطبعاً لا يستطيع احد تغييره الا المطورين المحترفين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ar-S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ar-SA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لان أي خطأ تقوم به قد يعمل على اتلاف البورد كاملا و يصبح الجهاز قطعا من الخردة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.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384376" y="237877"/>
            <a:ext cx="2411760" cy="461665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الكيرنل :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pic>
        <p:nvPicPr>
          <p:cNvPr id="6" name="Picture 5" descr="64243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491630"/>
            <a:ext cx="3550739" cy="280831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>
              <a:buNone/>
            </a:pPr>
            <a:endParaRPr lang="ar-JO" sz="5000" b="1" dirty="0" smtClean="0">
              <a:solidFill>
                <a:srgbClr val="FFFFFF"/>
              </a:solidFill>
            </a:endParaRPr>
          </a:p>
          <a:p>
            <a:pPr marL="0" lvl="0" indent="0" algn="ctr">
              <a:buNone/>
            </a:pPr>
            <a:r>
              <a:rPr lang="ar-JO" sz="5000" b="1" dirty="0" smtClean="0">
                <a:solidFill>
                  <a:srgbClr val="FFFFFF"/>
                </a:solidFill>
              </a:rPr>
              <a:t>البوتلودر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ذو زوايا قطرية مستديرة 1"/>
          <p:cNvSpPr/>
          <p:nvPr/>
        </p:nvSpPr>
        <p:spPr>
          <a:xfrm>
            <a:off x="4716016" y="987574"/>
            <a:ext cx="3528393" cy="3528392"/>
          </a:xfrm>
          <a:prstGeom prst="round2Diag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just"/>
            <a:r>
              <a:rPr lang="ar-SA" b="1" dirty="0" smtClean="0">
                <a:solidFill>
                  <a:srgbClr val="002060"/>
                </a:solidFill>
              </a:rPr>
              <a:t>هو جدار الحمايه من الشركات وتستطيع فتحه بعدما تاخذ الرقم من موقع شركتك</a:t>
            </a:r>
            <a:r>
              <a:rPr lang="ar-JO" b="1" dirty="0" smtClean="0">
                <a:solidFill>
                  <a:srgbClr val="002060"/>
                </a:solidFill>
              </a:rPr>
              <a:t>.</a:t>
            </a:r>
          </a:p>
          <a:p>
            <a:pPr lvl="0" algn="just"/>
            <a:r>
              <a:rPr lang="ar-JO" b="1" dirty="0" smtClean="0">
                <a:solidFill>
                  <a:srgbClr val="002060"/>
                </a:solidFill>
              </a:rPr>
              <a:t>يعطيك صلاحيات كثيرة. </a:t>
            </a:r>
          </a:p>
          <a:p>
            <a:pPr lvl="0" algn="just"/>
            <a:r>
              <a:rPr lang="ar-JO" b="1" dirty="0" smtClean="0">
                <a:solidFill>
                  <a:srgbClr val="002060"/>
                </a:solidFill>
              </a:rPr>
              <a:t>و يلغي الضمان.</a:t>
            </a:r>
            <a:endParaRPr lang="ar-EG" b="1" dirty="0">
              <a:solidFill>
                <a:srgbClr val="002060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384376" y="237877"/>
            <a:ext cx="2411760" cy="461665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البوتلودر :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pic>
        <p:nvPicPr>
          <p:cNvPr id="5" name="Picture 4" descr="Android_Backpack-wallpaper-106297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071552"/>
            <a:ext cx="3857652" cy="342902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droid-wallpaper-9793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زاوية مطوية 1"/>
          <p:cNvSpPr/>
          <p:nvPr/>
        </p:nvSpPr>
        <p:spPr>
          <a:xfrm>
            <a:off x="1331640" y="1923678"/>
            <a:ext cx="6480721" cy="1512168"/>
          </a:xfrm>
          <a:prstGeom prst="foldedCorner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ar-EG" sz="2800" b="1" dirty="0" smtClean="0">
                <a:solidFill>
                  <a:srgbClr val="C00000"/>
                </a:solidFill>
              </a:rPr>
              <a:t>تمرين</a:t>
            </a:r>
          </a:p>
          <a:p>
            <a:pPr lvl="0" algn="ctr"/>
            <a:r>
              <a:rPr lang="ar-EG" sz="2000" b="1" dirty="0" smtClean="0">
                <a:solidFill>
                  <a:srgbClr val="002060"/>
                </a:solidFill>
              </a:rPr>
              <a:t>ما ه</a:t>
            </a:r>
            <a:r>
              <a:rPr lang="ar-JO" sz="2000" b="1" dirty="0" smtClean="0">
                <a:solidFill>
                  <a:srgbClr val="002060"/>
                </a:solidFill>
              </a:rPr>
              <a:t>ي اصدارات الاندرويد التي تم صنعها لجهازك وما هي الاصدارات الحديثة المتوقعه له؟ </a:t>
            </a:r>
            <a:endParaRPr lang="ar-EG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bot-wallpaper-9741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403648" y="339502"/>
            <a:ext cx="5643564" cy="2113122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solidFill>
              <a:schemeClr val="bg1"/>
            </a:solidFill>
            <a:miter/>
          </a:ln>
        </p:spPr>
        <p:txBody>
          <a:bodyPr lIns="68573" tIns="34286" rIns="68573" bIns="34286" anchor="ctr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1475656" y="195486"/>
            <a:ext cx="5486400" cy="2140268"/>
          </a:xfrm>
          <a:prstGeom prst="rect">
            <a:avLst/>
          </a:prstGeom>
          <a:solidFill>
            <a:srgbClr val="00B0F0">
              <a:alpha val="71000"/>
            </a:srgbClr>
          </a:solidFill>
          <a:ln w="12700">
            <a:solidFill>
              <a:schemeClr val="bg1"/>
            </a:solidFill>
            <a:miter/>
          </a:ln>
        </p:spPr>
        <p:txBody>
          <a:bodyPr wrap="none" lIns="68573" tIns="34286" rIns="68573" bIns="34286" anchor="ctr"/>
          <a:lstStyle>
            <a:lvl1pPr lvl="0">
              <a:defRPr/>
            </a:lvl1pPr>
          </a:lstStyle>
          <a:p>
            <a:pPr lvl="0" algn="ctr"/>
            <a:r>
              <a:rPr lang="ar-EG" sz="3700" b="1" dirty="0">
                <a:solidFill>
                  <a:srgbClr val="002060"/>
                </a:solidFill>
              </a:rPr>
              <a:t>الوحدة التدريبية </a:t>
            </a:r>
            <a:r>
              <a:rPr lang="ar-EG" sz="3700" b="1" dirty="0" smtClean="0">
                <a:solidFill>
                  <a:srgbClr val="002060"/>
                </a:solidFill>
              </a:rPr>
              <a:t>ال</a:t>
            </a:r>
            <a:r>
              <a:rPr lang="ar-JO" sz="3700" b="1" dirty="0" smtClean="0">
                <a:solidFill>
                  <a:srgbClr val="002060"/>
                </a:solidFill>
              </a:rPr>
              <a:t>ثالثة</a:t>
            </a:r>
            <a:endParaRPr lang="ar-EG" sz="3700" b="1" dirty="0">
              <a:solidFill>
                <a:srgbClr val="002060"/>
              </a:solidFill>
            </a:endParaRPr>
          </a:p>
          <a:p>
            <a:pPr lvl="0" algn="ctr"/>
            <a:r>
              <a:rPr lang="ar-JO" sz="3700" b="1" dirty="0" smtClean="0">
                <a:solidFill>
                  <a:srgbClr val="002060"/>
                </a:solidFill>
              </a:rPr>
              <a:t>الماركت و أم لبرامج و المواقع</a:t>
            </a:r>
            <a:endParaRPr lang="ar-EG" sz="3700" b="1" dirty="0">
              <a:solidFill>
                <a:srgbClr val="00206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918099" y="1738788"/>
            <a:ext cx="5236369" cy="276991"/>
          </a:xfrm>
          <a:prstGeom prst="rect">
            <a:avLst/>
          </a:prstGeom>
          <a:noFill/>
          <a:ln>
            <a:noFill/>
          </a:ln>
        </p:spPr>
        <p:txBody>
          <a:bodyPr lIns="68573" tIns="34286" rIns="68573" bIns="34286"/>
          <a:lstStyle>
            <a:lvl1pPr lvl="0">
              <a:defRPr/>
            </a:lvl1pPr>
          </a:lstStyle>
          <a:p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oid_Series_Z009-wallpaper-10086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" name="Picture 3" descr="Android_X-Mas_Trees-wallpaper-10456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734"/>
            <a:ext cx="4750607" cy="4572032"/>
          </a:xfrm>
          <a:prstGeom prst="rect">
            <a:avLst/>
          </a:prstGeom>
        </p:spPr>
      </p:pic>
      <p:sp>
        <p:nvSpPr>
          <p:cNvPr id="2" name="عنوان 1"/>
          <p:cNvSpPr txBox="1">
            <a:spLocks noGrp="1"/>
          </p:cNvSpPr>
          <p:nvPr>
            <p:ph type="title"/>
          </p:nvPr>
        </p:nvSpPr>
        <p:spPr>
          <a:xfrm>
            <a:off x="2411760" y="343346"/>
            <a:ext cx="6275040" cy="857250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algn="r"/>
            <a:r>
              <a:rPr lang="ar-EG" sz="4000" b="1">
                <a:solidFill>
                  <a:srgbClr val="C00000"/>
                </a:solidFill>
              </a:rPr>
              <a:t>محتويات الوحدة التدريبية الثالثة</a:t>
            </a:r>
          </a:p>
        </p:txBody>
      </p:sp>
      <p:graphicFrame>
        <p:nvGraphicFramePr>
          <p:cNvPr id="3" name="جدول 2"/>
          <p:cNvGraphicFramePr/>
          <p:nvPr>
            <p:extLst>
              <p:ext uri="{D42A27DB-BD31-4B8C-83A1-F6EECF244321}">
                <p14:modId xmlns:p14="http://schemas.microsoft.com/office/powerpoint/2010/main" xmlns="" val="3282558840"/>
              </p:ext>
            </p:extLst>
          </p:nvPr>
        </p:nvGraphicFramePr>
        <p:xfrm>
          <a:off x="3714744" y="1643056"/>
          <a:ext cx="5072098" cy="2007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45"/>
                <a:gridCol w="4862053"/>
              </a:tblGrid>
              <a:tr h="669225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EG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ال</a:t>
                      </a:r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ماركت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69225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EG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ا</a:t>
                      </a:r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شهرالبرامج من جوجل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69225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EG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ا</a:t>
                      </a:r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شهر</a:t>
                      </a:r>
                      <a:r>
                        <a:rPr lang="ar-JO" sz="2400" b="1" baseline="0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المواقع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ndroid_Mesh-wallpaper-96510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0782" y="2571751"/>
            <a:ext cx="2893218" cy="2571749"/>
          </a:xfrm>
          <a:prstGeom prst="rect">
            <a:avLst/>
          </a:prstGeom>
        </p:spPr>
      </p:pic>
      <p:pic>
        <p:nvPicPr>
          <p:cNvPr id="7" name="Picture 6" descr="Android-wallpaper-103395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9704" y="0"/>
            <a:ext cx="2664296" cy="2368263"/>
          </a:xfrm>
          <a:prstGeom prst="rect">
            <a:avLst/>
          </a:prstGeom>
        </p:spPr>
      </p:pic>
      <p:pic>
        <p:nvPicPr>
          <p:cNvPr id="8" name="Picture 7" descr="Android_Chip-wallpaper-97952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771550"/>
            <a:ext cx="3685307" cy="3275828"/>
          </a:xfrm>
          <a:prstGeom prst="rect">
            <a:avLst/>
          </a:prstGeom>
        </p:spPr>
      </p:pic>
      <p:sp>
        <p:nvSpPr>
          <p:cNvPr id="2" name="زاوية مطوية 1"/>
          <p:cNvSpPr/>
          <p:nvPr/>
        </p:nvSpPr>
        <p:spPr>
          <a:xfrm>
            <a:off x="3005826" y="1653090"/>
            <a:ext cx="4725144" cy="918663"/>
          </a:xfrm>
          <a:prstGeom prst="foldedCorner">
            <a:avLst/>
          </a:prstGeom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>
            <a:solidFill>
              <a:schemeClr val="accent1">
                <a:shade val="95000"/>
                <a:satMod val="105000"/>
              </a:schemeClr>
            </a:solidFill>
            <a:headEnd type="none" w="med" len="med"/>
            <a:tailEnd type="none" w="med" len="med"/>
          </a:ln>
          <a:effectLst>
            <a:outerShdw blurRad="40000" dist="19999" dir="5400000">
              <a:srgbClr val="000000">
                <a:alpha val="38000"/>
              </a:srgbClr>
            </a:outerShdw>
          </a:effectLst>
        </p:spPr>
        <p:txBody>
          <a:bodyPr wrap="none" lIns="68573" tIns="34286" rIns="68573" bIns="34286" anchor="ctr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3009881" y="1718181"/>
            <a:ext cx="4617132" cy="646323"/>
          </a:xfrm>
          <a:prstGeom prst="rect">
            <a:avLst/>
          </a:prstGeom>
        </p:spPr>
        <p:txBody>
          <a:bodyPr wrap="square" lIns="68573" tIns="34286" rIns="68573" bIns="34286"/>
          <a:lstStyle>
            <a:lvl1pPr lvl="0">
              <a:defRPr/>
            </a:lvl1pPr>
          </a:lstStyle>
          <a:p>
            <a:pPr lvl="0" algn="ctr"/>
            <a:r>
              <a:rPr lang="ar-SA" sz="1800" b="1" dirty="0">
                <a:solidFill>
                  <a:schemeClr val="accent2">
                    <a:lumMod val="50000"/>
                  </a:schemeClr>
                </a:solidFill>
              </a:rPr>
              <a:t>اكتساب مهارات الاستخدام.</a:t>
            </a:r>
          </a:p>
          <a:p>
            <a:pPr lvl="0" algn="ctr"/>
            <a:r>
              <a:rPr lang="ar-SA" sz="1800" b="1" dirty="0">
                <a:solidFill>
                  <a:schemeClr val="accent2">
                    <a:lumMod val="50000"/>
                  </a:schemeClr>
                </a:solidFill>
              </a:rPr>
              <a:t>معرفة شاملة </a:t>
            </a:r>
            <a:r>
              <a:rPr lang="ar-JO" sz="1800" b="1" dirty="0" smtClean="0">
                <a:solidFill>
                  <a:schemeClr val="accent2">
                    <a:lumMod val="50000"/>
                  </a:schemeClr>
                </a:solidFill>
              </a:rPr>
              <a:t>ب</a:t>
            </a:r>
            <a:r>
              <a:rPr lang="ar-SA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SA" sz="1800" b="1" dirty="0" err="1">
                <a:solidFill>
                  <a:schemeClr val="accent2">
                    <a:lumMod val="50000"/>
                  </a:schemeClr>
                </a:solidFill>
              </a:rPr>
              <a:t>الأندرويد</a:t>
            </a:r>
            <a:r>
              <a:rPr lang="ar-SA" sz="1800" b="1" dirty="0">
                <a:solidFill>
                  <a:schemeClr val="accent2">
                    <a:lumMod val="50000"/>
                  </a:schemeClr>
                </a:solidFill>
              </a:rPr>
              <a:t> كنظام تشغيل.</a:t>
            </a:r>
          </a:p>
          <a:p>
            <a:pPr lvl="0" algn="ctr"/>
            <a:r>
              <a:rPr lang="ar-SA" sz="1800" b="1" dirty="0">
                <a:solidFill>
                  <a:schemeClr val="accent2">
                    <a:lumMod val="50000"/>
                  </a:schemeClr>
                </a:solidFill>
              </a:rPr>
              <a:t>معرفة ميزاته.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644008" y="339502"/>
            <a:ext cx="4392488" cy="536972"/>
          </a:xfrm>
          <a:prstGeom prst="rect">
            <a:avLst/>
          </a:prstGeom>
          <a:solidFill>
            <a:schemeClr val="accent6"/>
          </a:solidFill>
          <a:ln w="38100" cap="flat">
            <a:solidFill>
              <a:schemeClr val="lt1"/>
            </a:solidFill>
          </a:ln>
          <a:effectLst>
            <a:outerShdw blurRad="40000" dist="19999" dir="5400000">
              <a:srgbClr val="000000">
                <a:alpha val="38000"/>
              </a:srgbClr>
            </a:outerShdw>
          </a:effectLst>
        </p:spPr>
        <p:txBody>
          <a:bodyPr lIns="68573" tIns="34286" rIns="68573" bIns="34286" anchor="ctr"/>
          <a:lstStyle>
            <a:lvl1pPr lvl="0" algn="ctr">
              <a:buNone/>
              <a:defRPr sz="4900">
                <a:solidFill>
                  <a:schemeClr val="tx1"/>
                </a:solidFill>
                <a:latin typeface="Calibri"/>
              </a:defRPr>
            </a:lvl1pPr>
          </a:lstStyle>
          <a:p>
            <a:pPr lvl="0"/>
            <a:r>
              <a:rPr lang="ar-EG" sz="3100" b="1">
                <a:solidFill>
                  <a:schemeClr val="accent2">
                    <a:lumMod val="50000"/>
                  </a:schemeClr>
                </a:solidFill>
              </a:rPr>
              <a:t>الهدف العام للبرنامج التدريبي </a:t>
            </a:r>
          </a:p>
        </p:txBody>
      </p:sp>
      <p:pic>
        <p:nvPicPr>
          <p:cNvPr id="5" name="صورة 4"/>
          <p:cNvPicPr/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0" y="2998428"/>
            <a:ext cx="2724122" cy="2145072"/>
          </a:xfrm>
          <a:prstGeom prst="rect">
            <a:avLst/>
          </a:prstGeom>
        </p:spPr>
      </p:pic>
      <p:pic>
        <p:nvPicPr>
          <p:cNvPr id="6" name="Picture 5" descr="Android-wallpaper-1062985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448272" cy="217624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>
              <a:buNone/>
            </a:pPr>
            <a:endParaRPr lang="ar-JO" sz="2800" b="1" dirty="0">
              <a:solidFill>
                <a:srgbClr val="FFFFFF"/>
              </a:solidFill>
            </a:endParaRPr>
          </a:p>
          <a:p>
            <a:pPr marL="0" lvl="0" indent="0" algn="ctr">
              <a:buNone/>
            </a:pPr>
            <a:r>
              <a:rPr lang="ar-JO" sz="7200" b="1" dirty="0" smtClean="0">
                <a:solidFill>
                  <a:srgbClr val="FFFFFF"/>
                </a:solidFill>
              </a:rPr>
              <a:t>الماركت</a:t>
            </a:r>
            <a:endParaRPr sz="72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oid_Series_Z038-wallpaper-100945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384376" y="237877"/>
            <a:ext cx="2411760" cy="584775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JO" sz="3200" b="1" dirty="0" smtClean="0">
                <a:solidFill>
                  <a:srgbClr val="002060"/>
                </a:solidFill>
                <a:latin typeface="Simplified Arabic"/>
              </a:rPr>
              <a:t>الماركت</a:t>
            </a:r>
            <a:endParaRPr lang="ar-EG" sz="32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3" name="مستطيل ذو زوايا قطرية مستديرة 2"/>
          <p:cNvSpPr/>
          <p:nvPr/>
        </p:nvSpPr>
        <p:spPr>
          <a:xfrm>
            <a:off x="611560" y="987574"/>
            <a:ext cx="7632849" cy="1369862"/>
          </a:xfrm>
          <a:prstGeom prst="round2DiagRect">
            <a:avLst/>
          </a:prstGeom>
          <a:solidFill>
            <a:schemeClr val="lt1"/>
          </a:solidFill>
          <a:ln w="2540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ar-JO" b="1" dirty="0" smtClean="0">
                <a:solidFill>
                  <a:srgbClr val="002060"/>
                </a:solidFill>
              </a:rPr>
              <a:t>متجر جوجل بلاي هو متجر على الويب للبرامج تديره جوجل لأجهزة أندرويد، التطبيق "</a:t>
            </a:r>
            <a:r>
              <a:rPr lang="en-US" b="1" dirty="0" smtClean="0">
                <a:solidFill>
                  <a:srgbClr val="002060"/>
                </a:solidFill>
              </a:rPr>
              <a:t>Google play" </a:t>
            </a:r>
            <a:r>
              <a:rPr lang="ar-JO" b="1" dirty="0" smtClean="0">
                <a:solidFill>
                  <a:srgbClr val="002060"/>
                </a:solidFill>
              </a:rPr>
              <a:t>مثبت على معظم أجهزة أندرويد، حتى اغسطس 2013 هناك 900,000 تطبيق وجدت في المتجر. جوجل لديها العديد من البرامج في المتجر منها </a:t>
            </a:r>
            <a:r>
              <a:rPr lang="en-US" b="1" dirty="0" err="1" smtClean="0">
                <a:solidFill>
                  <a:srgbClr val="002060"/>
                </a:solidFill>
              </a:rPr>
              <a:t>Googles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ar-JO" b="1" dirty="0" smtClean="0">
                <a:solidFill>
                  <a:srgbClr val="002060"/>
                </a:solidFill>
              </a:rPr>
              <a:t>و</a:t>
            </a:r>
            <a:r>
              <a:rPr lang="en-US" b="1" dirty="0" smtClean="0">
                <a:solidFill>
                  <a:srgbClr val="002060"/>
                </a:solidFill>
              </a:rPr>
              <a:t>Earth </a:t>
            </a:r>
            <a:r>
              <a:rPr lang="ar-JO" b="1" dirty="0" smtClean="0">
                <a:solidFill>
                  <a:srgbClr val="002060"/>
                </a:solidFill>
              </a:rPr>
              <a:t>و</a:t>
            </a:r>
            <a:r>
              <a:rPr lang="en-US" b="1" dirty="0" err="1" smtClean="0">
                <a:solidFill>
                  <a:srgbClr val="002060"/>
                </a:solidFill>
              </a:rPr>
              <a:t>Skymap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ar-JO" b="1" dirty="0" smtClean="0">
                <a:solidFill>
                  <a:srgbClr val="002060"/>
                </a:solidFill>
              </a:rPr>
              <a:t>و</a:t>
            </a:r>
            <a:r>
              <a:rPr lang="en-US" b="1" dirty="0" smtClean="0">
                <a:solidFill>
                  <a:srgbClr val="002060"/>
                </a:solidFill>
              </a:rPr>
              <a:t>BBM</a:t>
            </a:r>
            <a:endParaRPr lang="ar-EG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Google-Play-icons-2014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862436"/>
            <a:ext cx="7802846" cy="136549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id_Series_Z038-wallpaper-100945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714612" y="214296"/>
            <a:ext cx="3571900" cy="547923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أشهرها :</a:t>
            </a:r>
            <a:r>
              <a:rPr lang="ar-EG" sz="2400" b="1" dirty="0" smtClean="0">
                <a:solidFill>
                  <a:srgbClr val="002060"/>
                </a:solidFill>
                <a:latin typeface="Simplified Arabic"/>
              </a:rPr>
              <a:t> 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3" name="تمرير عمودي 2"/>
          <p:cNvSpPr/>
          <p:nvPr/>
        </p:nvSpPr>
        <p:spPr>
          <a:xfrm>
            <a:off x="6156176" y="1203598"/>
            <a:ext cx="2376264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9App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4" name="تمرير عمودي 3"/>
          <p:cNvSpPr/>
          <p:nvPr/>
        </p:nvSpPr>
        <p:spPr>
          <a:xfrm>
            <a:off x="3347864" y="1203598"/>
            <a:ext cx="2376264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err="1" smtClean="0">
                <a:solidFill>
                  <a:srgbClr val="002060"/>
                </a:solidFill>
                <a:latin typeface="Simplified Arabic"/>
              </a:rPr>
              <a:t>Aptoide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5" name="تمرير عمودي 4"/>
          <p:cNvSpPr/>
          <p:nvPr/>
        </p:nvSpPr>
        <p:spPr>
          <a:xfrm>
            <a:off x="539552" y="1203598"/>
            <a:ext cx="2376264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Play Store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6" name="تمرير عمودي 5"/>
          <p:cNvSpPr/>
          <p:nvPr/>
        </p:nvSpPr>
        <p:spPr>
          <a:xfrm>
            <a:off x="6143636" y="3214692"/>
            <a:ext cx="2376265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C00000"/>
                </a:solidFill>
                <a:latin typeface="Simplified Arabic"/>
              </a:rPr>
              <a:t>#1 Market</a:t>
            </a:r>
            <a:endParaRPr lang="ar-EG" sz="2800" b="1" dirty="0">
              <a:solidFill>
                <a:srgbClr val="C00000"/>
              </a:solidFill>
              <a:latin typeface="Simplified Arabic"/>
            </a:endParaRPr>
          </a:p>
        </p:txBody>
      </p:sp>
      <p:sp>
        <p:nvSpPr>
          <p:cNvPr id="7" name="تمرير عمودي 6"/>
          <p:cNvSpPr/>
          <p:nvPr/>
        </p:nvSpPr>
        <p:spPr>
          <a:xfrm>
            <a:off x="500034" y="3143254"/>
            <a:ext cx="2376264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Apk4Fun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8" name="تمرير عمودي 6"/>
          <p:cNvSpPr/>
          <p:nvPr/>
        </p:nvSpPr>
        <p:spPr>
          <a:xfrm>
            <a:off x="3357554" y="3214692"/>
            <a:ext cx="2376264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Simplified Arabic"/>
              </a:rPr>
              <a:t>Mobogine</a:t>
            </a:r>
            <a:endParaRPr lang="ar-EG" sz="2800" b="1" dirty="0">
              <a:solidFill>
                <a:srgbClr val="C00000"/>
              </a:solidFill>
              <a:latin typeface="Simplified Arab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>
              <a:buNone/>
            </a:pPr>
            <a:endParaRPr lang="ar-JO" sz="5000" b="1" dirty="0" smtClean="0">
              <a:solidFill>
                <a:srgbClr val="FFFFFF"/>
              </a:solidFill>
            </a:endParaRPr>
          </a:p>
          <a:p>
            <a:pPr marL="0" lvl="0" indent="0" algn="ctr">
              <a:buNone/>
            </a:pPr>
            <a:r>
              <a:rPr lang="ar-EG" sz="5000" b="1" dirty="0" smtClean="0">
                <a:solidFill>
                  <a:srgbClr val="FFFFFF"/>
                </a:solidFill>
              </a:rPr>
              <a:t>ا</a:t>
            </a:r>
            <a:r>
              <a:rPr lang="ar-JO" sz="5000" b="1" dirty="0" smtClean="0">
                <a:solidFill>
                  <a:srgbClr val="FFFFFF"/>
                </a:solidFill>
              </a:rPr>
              <a:t>شهر برامج جوجل</a:t>
            </a:r>
            <a:endParaRPr lang="ar-EG" sz="5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droid_Wood-wallpaper-106174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714612" y="214296"/>
            <a:ext cx="3571900" cy="547923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أشهرها :</a:t>
            </a:r>
            <a:r>
              <a:rPr lang="ar-EG" sz="2400" b="1" dirty="0" smtClean="0">
                <a:solidFill>
                  <a:srgbClr val="002060"/>
                </a:solidFill>
                <a:latin typeface="Simplified Arabic"/>
              </a:rPr>
              <a:t> 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4" name="تمرير عمودي 3"/>
          <p:cNvSpPr/>
          <p:nvPr/>
        </p:nvSpPr>
        <p:spPr>
          <a:xfrm>
            <a:off x="3143240" y="1000114"/>
            <a:ext cx="1866508" cy="121444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Gmail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5" name="تمرير عمودي 4"/>
          <p:cNvSpPr/>
          <p:nvPr/>
        </p:nvSpPr>
        <p:spPr>
          <a:xfrm>
            <a:off x="0" y="1000114"/>
            <a:ext cx="1889308" cy="122527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Google maps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9" name="تمرير عمودي 4"/>
          <p:cNvSpPr/>
          <p:nvPr/>
        </p:nvSpPr>
        <p:spPr>
          <a:xfrm>
            <a:off x="714348" y="3929054"/>
            <a:ext cx="1928826" cy="121444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Google </a:t>
            </a:r>
            <a:r>
              <a:rPr lang="en-US" sz="2800" b="1" dirty="0" err="1" smtClean="0">
                <a:solidFill>
                  <a:srgbClr val="002060"/>
                </a:solidFill>
                <a:latin typeface="Simplified Arabic"/>
              </a:rPr>
              <a:t>cotacts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10" name="تمرير عمودي 4"/>
          <p:cNvSpPr/>
          <p:nvPr/>
        </p:nvSpPr>
        <p:spPr>
          <a:xfrm>
            <a:off x="3857620" y="3929054"/>
            <a:ext cx="1928826" cy="121444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Google earth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11" name="تمرير عمودي 4"/>
          <p:cNvSpPr/>
          <p:nvPr/>
        </p:nvSpPr>
        <p:spPr>
          <a:xfrm>
            <a:off x="7215174" y="3929054"/>
            <a:ext cx="1928826" cy="121444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Google sky map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12" name="تمرير عمودي 4"/>
          <p:cNvSpPr/>
          <p:nvPr/>
        </p:nvSpPr>
        <p:spPr>
          <a:xfrm>
            <a:off x="285720" y="2428874"/>
            <a:ext cx="1889308" cy="122527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Google talk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13" name="تمرير عمودي 4"/>
          <p:cNvSpPr/>
          <p:nvPr/>
        </p:nvSpPr>
        <p:spPr>
          <a:xfrm>
            <a:off x="3500430" y="2428874"/>
            <a:ext cx="1889308" cy="122527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Goggles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14" name="تمرير عمودي 4"/>
          <p:cNvSpPr/>
          <p:nvPr/>
        </p:nvSpPr>
        <p:spPr>
          <a:xfrm>
            <a:off x="6286512" y="1000114"/>
            <a:ext cx="1889308" cy="122527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Buzz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15" name="تمرير عمودي 4"/>
          <p:cNvSpPr/>
          <p:nvPr/>
        </p:nvSpPr>
        <p:spPr>
          <a:xfrm>
            <a:off x="6715140" y="2428874"/>
            <a:ext cx="1889308" cy="1225276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Google calendar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شكل حر 1"/>
          <p:cNvSpPr/>
          <p:nvPr/>
        </p:nvSpPr>
        <p:spPr>
          <a:xfrm rot="21346827">
            <a:off x="1679088" y="1144970"/>
            <a:ext cx="6184366" cy="3118352"/>
          </a:xfrm>
          <a:custGeom>
            <a:avLst/>
            <a:gdLst/>
            <a:ahLst/>
            <a:cxnLst/>
            <a:rect l="0" t="0" r="0" b="0"/>
            <a:pathLst>
              <a:path w="6954838" h="3879850">
                <a:moveTo>
                  <a:pt x="492043" y="0"/>
                </a:moveTo>
                <a:lnTo>
                  <a:pt x="6954838" y="0"/>
                </a:lnTo>
                <a:lnTo>
                  <a:pt x="6954838" y="3387807"/>
                </a:lnTo>
                <a:cubicBezTo>
                  <a:pt x="6954838" y="3659555"/>
                  <a:pt x="6734543" y="3879850"/>
                  <a:pt x="6462795" y="3879850"/>
                </a:cubicBezTo>
                <a:lnTo>
                  <a:pt x="0" y="3879850"/>
                </a:lnTo>
                <a:lnTo>
                  <a:pt x="0" y="492043"/>
                </a:lnTo>
                <a:cubicBezTo>
                  <a:pt x="0" y="220295"/>
                  <a:pt x="220295" y="0"/>
                  <a:pt x="492043" y="0"/>
                </a:cubicBezTo>
                <a:close/>
              </a:path>
            </a:pathLst>
          </a:custGeom>
          <a:gradFill rotWithShape="1">
            <a:gsLst>
              <a:gs pos="0">
                <a:srgbClr val="00B0F0">
                  <a:alpha val="68000"/>
                </a:srgbClr>
              </a:gs>
              <a:gs pos="100000">
                <a:srgbClr val="0070C0">
                  <a:alpha val="88000"/>
                </a:srgbClr>
              </a:gs>
            </a:gsLst>
            <a:lin ang="18900000" scaled="1"/>
          </a:gradFill>
          <a:ln>
            <a:noFill/>
          </a:ln>
          <a:effectLst>
            <a:outerShdw dist="22999" dir="5400000" algn="ctr">
              <a:srgbClr val="000000">
                <a:alpha val="32999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endParaRPr/>
          </a:p>
        </p:txBody>
      </p:sp>
      <p:pic>
        <p:nvPicPr>
          <p:cNvPr id="3" name="صورة 2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34398" y="1034350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867290" y="1375200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>
              <a:buNone/>
            </a:pPr>
            <a:endParaRPr/>
          </a:p>
          <a:p>
            <a:pPr marL="0" lvl="0" indent="0" algn="ctr">
              <a:buNone/>
            </a:pPr>
            <a:r>
              <a:rPr lang="ar-EG" sz="5000" b="1" dirty="0" smtClean="0">
                <a:solidFill>
                  <a:srgbClr val="FFFFFF"/>
                </a:solidFill>
              </a:rPr>
              <a:t>ا</a:t>
            </a:r>
            <a:r>
              <a:rPr lang="ar-JO" sz="5000" b="1" dirty="0" smtClean="0">
                <a:solidFill>
                  <a:srgbClr val="FFFFFF"/>
                </a:solidFill>
              </a:rPr>
              <a:t>شهر المواقع</a:t>
            </a:r>
            <a:endParaRPr lang="ar-EG" sz="5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id_Series_Z038-wallpaper-100945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714612" y="214296"/>
            <a:ext cx="3571900" cy="547923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ctr"/>
            <a:r>
              <a:rPr lang="ar-JO" sz="2400" b="1" dirty="0" smtClean="0">
                <a:solidFill>
                  <a:srgbClr val="002060"/>
                </a:solidFill>
                <a:latin typeface="Simplified Arabic"/>
              </a:rPr>
              <a:t>أشهرها :</a:t>
            </a:r>
            <a:r>
              <a:rPr lang="ar-EG" sz="2400" b="1" dirty="0" smtClean="0">
                <a:solidFill>
                  <a:srgbClr val="002060"/>
                </a:solidFill>
                <a:latin typeface="Simplified Arabic"/>
              </a:rPr>
              <a:t> 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3" name="تمرير عمودي 2"/>
          <p:cNvSpPr/>
          <p:nvPr/>
        </p:nvSpPr>
        <p:spPr>
          <a:xfrm>
            <a:off x="4427984" y="1203598"/>
            <a:ext cx="4104456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XDA-developers.com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5" name="تمرير عمودي 4"/>
          <p:cNvSpPr/>
          <p:nvPr/>
        </p:nvSpPr>
        <p:spPr>
          <a:xfrm>
            <a:off x="539552" y="1203598"/>
            <a:ext cx="3096344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Android.com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6" name="تمرير عمودي 5"/>
          <p:cNvSpPr/>
          <p:nvPr/>
        </p:nvSpPr>
        <p:spPr>
          <a:xfrm>
            <a:off x="5508104" y="3214692"/>
            <a:ext cx="3011797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Arandroid.com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7" name="تمرير عمودي 6"/>
          <p:cNvSpPr/>
          <p:nvPr/>
        </p:nvSpPr>
        <p:spPr>
          <a:xfrm>
            <a:off x="500034" y="3143254"/>
            <a:ext cx="3855942" cy="1656184"/>
          </a:xfrm>
          <a:prstGeom prst="verticalScroll">
            <a:avLst/>
          </a:prstGeom>
          <a:solidFill>
            <a:schemeClr val="lt1"/>
          </a:solidFill>
          <a:ln w="25400" cap="flat">
            <a:solidFill>
              <a:schemeClr val="accent5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Simplified Arabic"/>
              </a:rPr>
              <a:t>Androidcentral.com</a:t>
            </a:r>
            <a:endParaRPr lang="ar-EG" sz="2800" b="1" dirty="0">
              <a:solidFill>
                <a:srgbClr val="002060"/>
              </a:solidFill>
              <a:latin typeface="Simplified Arab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D_android_logo-wallpaper-103176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067944" cy="5143500"/>
          </a:xfrm>
          <a:prstGeom prst="rect">
            <a:avLst/>
          </a:prstGeom>
        </p:spPr>
      </p:pic>
      <p:pic>
        <p:nvPicPr>
          <p:cNvPr id="6" name="Picture 5" descr="Android_Carbon-wallpaper-105025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0"/>
            <a:ext cx="5436096" cy="5143500"/>
          </a:xfrm>
          <a:prstGeom prst="rect">
            <a:avLst/>
          </a:prstGeom>
        </p:spPr>
      </p:pic>
      <p:sp>
        <p:nvSpPr>
          <p:cNvPr id="2" name="زاوية مطوية 1"/>
          <p:cNvSpPr/>
          <p:nvPr/>
        </p:nvSpPr>
        <p:spPr>
          <a:xfrm>
            <a:off x="2457450" y="1945819"/>
            <a:ext cx="5165510" cy="2000250"/>
          </a:xfrm>
          <a:prstGeom prst="foldedCorner">
            <a:avLst/>
          </a:prstGeom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>
            <a:solidFill>
              <a:schemeClr val="accent1">
                <a:shade val="95000"/>
                <a:satMod val="105000"/>
              </a:schemeClr>
            </a:solidFill>
            <a:headEnd type="none" w="med" len="med"/>
            <a:tailEnd type="none" w="med" len="med"/>
          </a:ln>
          <a:effectLst>
            <a:outerShdw blurRad="40000" dist="19999" dir="5400000">
              <a:srgbClr val="000000">
                <a:alpha val="38000"/>
              </a:srgbClr>
            </a:outerShdw>
          </a:effectLst>
        </p:spPr>
        <p:txBody>
          <a:bodyPr wrap="none" lIns="68573" tIns="34286" rIns="68573" bIns="34286" anchor="ctr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2457450" y="1962144"/>
            <a:ext cx="5165510" cy="1731235"/>
          </a:xfrm>
          <a:prstGeom prst="rect">
            <a:avLst/>
          </a:prstGeom>
        </p:spPr>
        <p:txBody>
          <a:bodyPr wrap="square" lIns="68573" tIns="34286" rIns="68573" bIns="34286"/>
          <a:lstStyle>
            <a:lvl1pPr lvl="0">
              <a:defRPr/>
            </a:lvl1pPr>
          </a:lstStyle>
          <a:p>
            <a:pPr marL="257175" lvl="0" indent="-257175" algn="r">
              <a:buFont typeface="Wingdings"/>
              <a:buChar char="ü"/>
            </a:pPr>
            <a:endParaRPr/>
          </a:p>
          <a:p>
            <a:pPr marL="257175" lvl="0" indent="-257175" algn="r">
              <a:buFont typeface="Wingdings"/>
              <a:buChar char="ü"/>
            </a:pPr>
            <a:r>
              <a:rPr lang="ar-SA" b="1">
                <a:solidFill>
                  <a:schemeClr val="accent2">
                    <a:lumMod val="50000"/>
                  </a:schemeClr>
                </a:solidFill>
              </a:rPr>
              <a:t>تزويد المشاركين بمفهوم الأندرويد .</a:t>
            </a:r>
          </a:p>
          <a:p>
            <a:pPr marL="257175" lvl="0" indent="-257175" algn="r">
              <a:buFont typeface="Wingdings"/>
              <a:buChar char="ü"/>
            </a:pPr>
            <a:r>
              <a:rPr lang="ar-SA" b="1">
                <a:solidFill>
                  <a:schemeClr val="accent2">
                    <a:lumMod val="50000"/>
                  </a:schemeClr>
                </a:solidFill>
              </a:rPr>
              <a:t>التعرف على مميزات هذا النظام عن غيره .</a:t>
            </a:r>
          </a:p>
          <a:p>
            <a:pPr marL="257175" lvl="0" indent="-257175" algn="r">
              <a:buFont typeface="Wingdings"/>
              <a:buChar char="ü"/>
            </a:pPr>
            <a:r>
              <a:rPr lang="ar-SA" b="1">
                <a:solidFill>
                  <a:schemeClr val="accent2">
                    <a:lumMod val="50000"/>
                  </a:schemeClr>
                </a:solidFill>
              </a:rPr>
              <a:t>التدريب على استخدام هذا النظام .</a:t>
            </a:r>
          </a:p>
          <a:p>
            <a:pPr marL="257175" lvl="0" indent="-257175" algn="r">
              <a:buFont typeface="Wingdings"/>
              <a:buChar char="ü"/>
            </a:pPr>
            <a:r>
              <a:rPr lang="ar-SA" b="1">
                <a:solidFill>
                  <a:schemeClr val="accent2">
                    <a:lumMod val="50000"/>
                  </a:schemeClr>
                </a:solidFill>
              </a:rPr>
              <a:t>التعرف على بعض مصطلحات هامة حول نواة هذا النظام .</a:t>
            </a:r>
          </a:p>
          <a:p>
            <a:pPr marL="257175" lvl="0" indent="-257175" algn="r">
              <a:buFont typeface="Wingdings"/>
              <a:buChar char="ü"/>
            </a:pPr>
            <a:r>
              <a:rPr lang="ar-SA" b="1">
                <a:solidFill>
                  <a:schemeClr val="accent2">
                    <a:lumMod val="50000"/>
                  </a:schemeClr>
                </a:solidFill>
              </a:rPr>
              <a:t>معرفة الماركت و أشهر برامج جوجل و الأندرويد .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987187" y="1302772"/>
            <a:ext cx="7466949" cy="751178"/>
          </a:xfrm>
          <a:prstGeom prst="rect">
            <a:avLst/>
          </a:prstGeom>
        </p:spPr>
        <p:txBody>
          <a:bodyPr wrap="square" lIns="68573" tIns="34286" rIns="68573" bIns="34286"/>
          <a:lstStyle>
            <a:lvl1pPr lvl="0">
              <a:defRPr/>
            </a:lvl1pPr>
          </a:lstStyle>
          <a:p>
            <a:pPr lvl="0" algn="just"/>
            <a:r>
              <a:rPr lang="ar-E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بنهاية هذا البرنامج التدريبي نتوقع أن المشاركون قد حققوا النتائج الآتية (بمشيئة الله )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3035602" y="339502"/>
            <a:ext cx="6000896" cy="663147"/>
          </a:xfrm>
          <a:prstGeom prst="rect">
            <a:avLst/>
          </a:prstGeom>
          <a:solidFill>
            <a:schemeClr val="accent6"/>
          </a:solidFill>
          <a:ln w="38100" cap="flat">
            <a:solidFill>
              <a:schemeClr val="lt1"/>
            </a:solidFill>
          </a:ln>
          <a:effectLst>
            <a:outerShdw blurRad="40000" dist="19999" dir="5400000">
              <a:srgbClr val="000000">
                <a:alpha val="38000"/>
              </a:srgbClr>
            </a:outerShdw>
          </a:effectLst>
        </p:spPr>
        <p:txBody>
          <a:bodyPr lIns="68573" tIns="34286" rIns="68573" bIns="34286" anchor="ctr"/>
          <a:lstStyle>
            <a:lvl1pPr lvl="0" algn="ctr">
              <a:buNone/>
              <a:defRPr sz="4900">
                <a:solidFill>
                  <a:schemeClr val="tx1"/>
                </a:solidFill>
                <a:latin typeface="Calibri"/>
              </a:defRPr>
            </a:lvl1pPr>
          </a:lstStyle>
          <a:p>
            <a:pPr lvl="0"/>
            <a:r>
              <a:rPr lang="ar-EG" sz="3000" b="1">
                <a:solidFill>
                  <a:schemeClr val="accent2">
                    <a:lumMod val="50000"/>
                  </a:schemeClr>
                </a:solidFill>
              </a:rPr>
              <a:t>الأهداف التفصيلية للبرنامج التدريبي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charRg st="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1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charRg st="41" end="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82" end="1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charRg st="82" end="1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22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charRg st="122" end="1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48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charRg st="148" end="1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_Droid-wallpaper-10487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860032" y="267494"/>
            <a:ext cx="3672408" cy="996504"/>
          </a:xfrm>
          <a:prstGeom prst="rect">
            <a:avLst/>
          </a:prstGeom>
          <a:noFill/>
        </p:spPr>
        <p:txBody>
          <a:bodyPr wrap="none" lIns="68573" tIns="34286" rIns="68573" bIns="34286"/>
          <a:lstStyle>
            <a:lvl1pPr lvl="0">
              <a:defRPr/>
            </a:lvl1pPr>
          </a:lstStyle>
          <a:p>
            <a:pPr lvl="0" algn="ctr"/>
            <a:r>
              <a:rPr lang="ar-EG" sz="3600" b="1" dirty="0">
                <a:solidFill>
                  <a:schemeClr val="bg1"/>
                </a:solidFill>
                <a:latin typeface="Times New Roman"/>
              </a:rPr>
              <a:t>لنبدأ البرنامج</a:t>
            </a:r>
          </a:p>
        </p:txBody>
      </p:sp>
      <p:pic>
        <p:nvPicPr>
          <p:cNvPr id="3" name="صورة 2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16016" y="2643758"/>
            <a:ext cx="2952329" cy="2304256"/>
          </a:xfrm>
          <a:prstGeom prst="rect">
            <a:avLst/>
          </a:prstGeom>
          <a:ln>
            <a:noFill/>
          </a:ln>
          <a:effectLst>
            <a:outerShdw blurRad="76200" dist="38099" dir="7800002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>
                                      <p:cBhvr override="normal"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bot-wallpaper-9741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403648" y="339502"/>
            <a:ext cx="5643564" cy="2113122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solidFill>
              <a:schemeClr val="bg1"/>
            </a:solidFill>
            <a:miter/>
          </a:ln>
        </p:spPr>
        <p:txBody>
          <a:bodyPr lIns="68573" tIns="34286" rIns="68573" bIns="34286" anchor="ctr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1475656" y="195486"/>
            <a:ext cx="5486400" cy="2140268"/>
          </a:xfrm>
          <a:prstGeom prst="rect">
            <a:avLst/>
          </a:prstGeom>
          <a:solidFill>
            <a:srgbClr val="00B0F0">
              <a:alpha val="71000"/>
            </a:srgbClr>
          </a:solidFill>
          <a:ln w="12700">
            <a:solidFill>
              <a:schemeClr val="bg1"/>
            </a:solidFill>
            <a:miter/>
          </a:ln>
        </p:spPr>
        <p:txBody>
          <a:bodyPr wrap="none" lIns="68573" tIns="34286" rIns="68573" bIns="34286" anchor="ctr"/>
          <a:lstStyle>
            <a:lvl1pPr lvl="0">
              <a:defRPr/>
            </a:lvl1pPr>
          </a:lstStyle>
          <a:p>
            <a:pPr lvl="0" algn="ctr"/>
            <a:r>
              <a:rPr lang="ar-EG" sz="3700" b="1" dirty="0">
                <a:solidFill>
                  <a:srgbClr val="002060"/>
                </a:solidFill>
              </a:rPr>
              <a:t>الوحدة التدريبية الاولى</a:t>
            </a:r>
          </a:p>
          <a:p>
            <a:pPr lvl="0" algn="ctr"/>
            <a:r>
              <a:rPr lang="ar-JO" sz="3700" b="1" dirty="0" smtClean="0">
                <a:solidFill>
                  <a:srgbClr val="002060"/>
                </a:solidFill>
              </a:rPr>
              <a:t>تعريف </a:t>
            </a:r>
            <a:r>
              <a:rPr lang="ar-JO" sz="3700" b="1" dirty="0" err="1" smtClean="0">
                <a:solidFill>
                  <a:srgbClr val="002060"/>
                </a:solidFill>
              </a:rPr>
              <a:t>الأندرويد</a:t>
            </a:r>
            <a:endParaRPr lang="ar-EG" sz="3700" b="1" dirty="0">
              <a:solidFill>
                <a:srgbClr val="00206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918099" y="1738788"/>
            <a:ext cx="5236369" cy="276991"/>
          </a:xfrm>
          <a:prstGeom prst="rect">
            <a:avLst/>
          </a:prstGeom>
          <a:noFill/>
          <a:ln>
            <a:noFill/>
          </a:ln>
        </p:spPr>
        <p:txBody>
          <a:bodyPr lIns="68573" tIns="34286" rIns="68573" bIns="34286"/>
          <a:lstStyle>
            <a:lvl1pPr lvl="0">
              <a:defRPr/>
            </a:lvl1pPr>
          </a:lstStyle>
          <a:p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oid_Series_Z009-wallpaper-10086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" name="صورة 3" descr="3D_android_logo-wallpaper-103176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27984" cy="5143500"/>
          </a:xfrm>
          <a:prstGeom prst="rect">
            <a:avLst/>
          </a:prstGeom>
        </p:spPr>
      </p:pic>
      <p:sp>
        <p:nvSpPr>
          <p:cNvPr id="2" name="عنوان 1"/>
          <p:cNvSpPr txBox="1">
            <a:spLocks noGrp="1"/>
          </p:cNvSpPr>
          <p:nvPr>
            <p:ph type="title"/>
          </p:nvPr>
        </p:nvSpPr>
        <p:spPr>
          <a:xfrm>
            <a:off x="2411760" y="343346"/>
            <a:ext cx="6275040" cy="857250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algn="r"/>
            <a:r>
              <a:rPr lang="ar-EG" sz="4000" b="1">
                <a:solidFill>
                  <a:srgbClr val="C00000"/>
                </a:solidFill>
              </a:rPr>
              <a:t>محتويات الوحدة التدريبية الأولى </a:t>
            </a:r>
          </a:p>
        </p:txBody>
      </p:sp>
      <p:graphicFrame>
        <p:nvGraphicFramePr>
          <p:cNvPr id="3" name="جدول 2"/>
          <p:cNvGraphicFramePr/>
          <p:nvPr>
            <p:extLst>
              <p:ext uri="{D42A27DB-BD31-4B8C-83A1-F6EECF244321}">
                <p14:modId xmlns:p14="http://schemas.microsoft.com/office/powerpoint/2010/main" xmlns="" val="3282558840"/>
              </p:ext>
            </p:extLst>
          </p:nvPr>
        </p:nvGraphicFramePr>
        <p:xfrm>
          <a:off x="3033192" y="1916832"/>
          <a:ext cx="521017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0175"/>
              </a:tblGrid>
              <a:tr h="370840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EG" sz="2400" b="1" dirty="0">
                          <a:solidFill>
                            <a:schemeClr val="bg1"/>
                          </a:solidFill>
                          <a:latin typeface="Simplified Arabic"/>
                        </a:rPr>
                        <a:t>تعريف </a:t>
                      </a:r>
                      <a:r>
                        <a:rPr lang="ar-JO" sz="2400" b="1" dirty="0" err="1" smtClean="0">
                          <a:solidFill>
                            <a:schemeClr val="bg1"/>
                          </a:solidFill>
                          <a:latin typeface="Simplified Arabic"/>
                        </a:rPr>
                        <a:t>الأندرويد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مميزات</a:t>
                      </a:r>
                      <a:r>
                        <a:rPr lang="ar-JO" sz="2400" b="1" baseline="0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</a:t>
                      </a:r>
                      <a:r>
                        <a:rPr lang="ar-JO" sz="2400" b="1" baseline="0" dirty="0" err="1" smtClean="0">
                          <a:solidFill>
                            <a:schemeClr val="bg1"/>
                          </a:solidFill>
                          <a:latin typeface="Simplified Arabic"/>
                        </a:rPr>
                        <a:t>الأندرويد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lvl="0" algn="ctr"/>
                      <a:r>
                        <a:rPr lang="ar-JO" sz="2400" b="1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كيفية</a:t>
                      </a:r>
                      <a:r>
                        <a:rPr lang="ar-JO" sz="2400" b="1" baseline="0" dirty="0" smtClean="0">
                          <a:solidFill>
                            <a:schemeClr val="bg1"/>
                          </a:solidFill>
                          <a:latin typeface="Simplified Arabic"/>
                        </a:rPr>
                        <a:t> الاستخدام</a:t>
                      </a: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lvl="0">
                        <a:defRPr/>
                      </a:lvl1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ar-EG" sz="2400" b="1" dirty="0">
                        <a:solidFill>
                          <a:schemeClr val="bg1"/>
                        </a:solidFill>
                        <a:latin typeface="Simplified Arabic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roid_Green_Robot-wallpaper-10742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0"/>
            <a:ext cx="4788024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ndro_grass-wallpaper-101767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0"/>
            <a:ext cx="4752528" cy="5143500"/>
          </a:xfrm>
          <a:prstGeom prst="rect">
            <a:avLst/>
          </a:prstGeom>
        </p:spPr>
      </p:pic>
      <p:pic>
        <p:nvPicPr>
          <p:cNvPr id="3" name="صورة 2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-1857420" y="500048"/>
            <a:ext cx="889330" cy="889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 rot="21361315">
            <a:off x="1443673" y="1124531"/>
            <a:ext cx="5739703" cy="268964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lvl1pPr marL="342900" lvl="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</a:lstStyle>
          <a:p>
            <a:pPr marL="0" lvl="0" indent="0" algn="ctr">
              <a:buNone/>
            </a:pPr>
            <a:endParaRPr lang="en-US" sz="5000" b="1" dirty="0" smtClean="0">
              <a:solidFill>
                <a:srgbClr val="FFFFFF"/>
              </a:solidFill>
            </a:endParaRPr>
          </a:p>
          <a:p>
            <a:pPr marL="0" lvl="0" indent="0" algn="ctr">
              <a:buNone/>
            </a:pPr>
            <a:r>
              <a:rPr lang="ar-EG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تعريف </a:t>
            </a:r>
            <a:r>
              <a:rPr lang="ar-JO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الأندرويد</a:t>
            </a:r>
            <a:endParaRPr lang="ar-EG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ndro_grass-wallpaper-101767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زاوية مطوية 1"/>
          <p:cNvSpPr/>
          <p:nvPr/>
        </p:nvSpPr>
        <p:spPr>
          <a:xfrm>
            <a:off x="3071802" y="339502"/>
            <a:ext cx="2724334" cy="1089240"/>
          </a:xfrm>
          <a:prstGeom prst="foldedCorner">
            <a:avLst/>
          </a:prstGeom>
          <a:solidFill>
            <a:schemeClr val="accent4"/>
          </a:solidFill>
          <a:ln w="38100" cap="flat">
            <a:solidFill>
              <a:schemeClr val="lt1"/>
            </a:solidFill>
          </a:ln>
          <a:effectLst>
            <a:outerShdw blurRad="40000" dist="19999" dir="5400000">
              <a:srgbClr val="000000">
                <a:alpha val="38000"/>
              </a:srgbClr>
            </a:outerShdw>
          </a:effectLst>
        </p:spPr>
        <p:txBody>
          <a:bodyPr anchor="ctr"/>
          <a:lstStyle>
            <a:lvl1pPr lvl="0">
              <a:defRPr/>
            </a:lvl1pPr>
          </a:lstStyle>
          <a:p>
            <a:pPr lvl="0" algn="ctr"/>
            <a:r>
              <a:rPr lang="ar-EG" dirty="0"/>
              <a:t> </a:t>
            </a:r>
          </a:p>
          <a:p>
            <a:pPr lvl="0" algn="ctr"/>
            <a:r>
              <a:rPr lang="ar-EG" sz="3200" b="1" dirty="0">
                <a:latin typeface="Simplified Arabic"/>
              </a:rPr>
              <a:t>تعريف </a:t>
            </a:r>
            <a:r>
              <a:rPr lang="ar-EG" sz="3200" b="1" dirty="0" smtClean="0">
                <a:latin typeface="Simplified Arabic"/>
              </a:rPr>
              <a:t>ال</a:t>
            </a:r>
            <a:r>
              <a:rPr lang="ar-JO" sz="3200" b="1" dirty="0" smtClean="0">
                <a:latin typeface="Simplified Arabic"/>
              </a:rPr>
              <a:t>اندرويد</a:t>
            </a:r>
            <a:endParaRPr lang="ar-EG" sz="3200" b="1" dirty="0">
              <a:latin typeface="Simplified Arabic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85720" y="2143122"/>
            <a:ext cx="8604450" cy="1214446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accent2"/>
            </a:solidFill>
          </a:ln>
        </p:spPr>
        <p:txBody>
          <a:bodyPr wrap="square"/>
          <a:lstStyle>
            <a:lvl1pPr lvl="0">
              <a:defRPr/>
            </a:lvl1pPr>
          </a:lstStyle>
          <a:p>
            <a:pPr lvl="0" algn="just"/>
            <a:r>
              <a:rPr lang="ar-JO" sz="2400" dirty="0" smtClean="0"/>
              <a:t>أندرويد هو نظام مجاني و مفتوح المصد مبني على نواة لينكس صمم أساسا ل الشاشات ذات اللمس كالهواتف الذكية و الحواسيب اللوحية.</a:t>
            </a:r>
            <a:endParaRPr lang="ar-EG" sz="2400" b="1" dirty="0">
              <a:solidFill>
                <a:srgbClr val="002060"/>
              </a:solidFill>
              <a:latin typeface="Simplified Arabic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867841" y="2197216"/>
            <a:ext cx="3195073" cy="334963"/>
          </a:xfrm>
          <a:prstGeom prst="rect">
            <a:avLst/>
          </a:prstGeom>
          <a:noFill/>
          <a:ln>
            <a:noFill/>
          </a:ln>
        </p:spPr>
        <p:txBody>
          <a:bodyPr wrap="square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9" name="مستطيل 8"/>
          <p:cNvSpPr/>
          <p:nvPr/>
        </p:nvSpPr>
        <p:spPr>
          <a:xfrm>
            <a:off x="107504" y="2197216"/>
            <a:ext cx="3195072" cy="334963"/>
          </a:xfrm>
          <a:prstGeom prst="rect">
            <a:avLst/>
          </a:prstGeom>
          <a:noFill/>
          <a:ln>
            <a:noFill/>
          </a:ln>
        </p:spPr>
        <p:txBody>
          <a:bodyPr wrap="square"/>
          <a:lstStyle>
            <a:lvl1pPr lvl="0">
              <a:defRPr/>
            </a:lvl1pPr>
          </a:lstStyle>
          <a:p>
            <a:endParaRPr/>
          </a:p>
        </p:txBody>
      </p:sp>
      <p:sp>
        <p:nvSpPr>
          <p:cNvPr id="15" name="مربع نص 14"/>
          <p:cNvSpPr txBox="1"/>
          <p:nvPr/>
        </p:nvSpPr>
        <p:spPr>
          <a:xfrm>
            <a:off x="5148064" y="3219822"/>
            <a:ext cx="3346254" cy="1323439"/>
          </a:xfrm>
          <a:prstGeom prst="rect">
            <a:avLst/>
          </a:prstGeom>
          <a:noFill/>
        </p:spPr>
        <p:txBody>
          <a:bodyPr wrap="square"/>
          <a:lstStyle>
            <a:lvl1pPr lvl="0">
              <a:defRPr/>
            </a:lvl1pPr>
          </a:lstStyle>
          <a:p>
            <a:pPr lvl="0" algn="just"/>
            <a:endParaRPr lang="ar-SA" sz="2000" b="1" dirty="0">
              <a:solidFill>
                <a:srgbClr val="880B3C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95536" y="3291830"/>
            <a:ext cx="3346254" cy="1015663"/>
          </a:xfrm>
          <a:prstGeom prst="rect">
            <a:avLst/>
          </a:prstGeom>
          <a:noFill/>
        </p:spPr>
        <p:txBody>
          <a:bodyPr wrap="square"/>
          <a:lstStyle>
            <a:lvl1pPr lvl="0">
              <a:defRPr/>
            </a:lvl1pPr>
          </a:lstStyle>
          <a:p>
            <a:pPr lvl="0" algn="just"/>
            <a:endParaRPr lang="ar-SA" sz="2000" b="1" dirty="0">
              <a:solidFill>
                <a:srgbClr val="880B3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547</Words>
  <Application>Microsoft Office PowerPoint</Application>
  <PresentationFormat>On-screen Show (16:9)</PresentationFormat>
  <Paragraphs>137</Paragraphs>
  <Slides>36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ما هو الأندرويد؟؟ تعريف شامل و كامل</vt:lpstr>
      <vt:lpstr>Slide 2</vt:lpstr>
      <vt:lpstr>Slide 3</vt:lpstr>
      <vt:lpstr>Slide 4</vt:lpstr>
      <vt:lpstr>Slide 5</vt:lpstr>
      <vt:lpstr>Slide 6</vt:lpstr>
      <vt:lpstr>محتويات الوحدة التدريبية الأولى </vt:lpstr>
      <vt:lpstr>Slide 8</vt:lpstr>
      <vt:lpstr>Slide 9</vt:lpstr>
      <vt:lpstr>Slide 10</vt:lpstr>
      <vt:lpstr>Slide 11</vt:lpstr>
      <vt:lpstr>Slide 12</vt:lpstr>
      <vt:lpstr>Slide 13</vt:lpstr>
      <vt:lpstr>Slide 14</vt:lpstr>
      <vt:lpstr>محتويات الوحدة التدريبية الثانية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محتويات الوحدة التدريبية الثالثة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هو الأندرويد؟؟ تعريف شامل و كامل</dc:title>
  <cp:lastModifiedBy>Home</cp:lastModifiedBy>
  <cp:revision>40</cp:revision>
  <dcterms:modified xsi:type="dcterms:W3CDTF">2015-12-25T19:37:51Z</dcterms:modified>
</cp:coreProperties>
</file>