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5"/>
  </p:notesMasterIdLst>
  <p:sldIdLst>
    <p:sldId id="266" r:id="rId2"/>
    <p:sldId id="351" r:id="rId3"/>
    <p:sldId id="352" r:id="rId4"/>
    <p:sldId id="353" r:id="rId5"/>
    <p:sldId id="354" r:id="rId6"/>
    <p:sldId id="355" r:id="rId7"/>
    <p:sldId id="267" r:id="rId8"/>
    <p:sldId id="348" r:id="rId9"/>
    <p:sldId id="349" r:id="rId10"/>
    <p:sldId id="350" r:id="rId11"/>
    <p:sldId id="347" r:id="rId12"/>
    <p:sldId id="277" r:id="rId13"/>
    <p:sldId id="275" r:id="rId14"/>
    <p:sldId id="276" r:id="rId15"/>
    <p:sldId id="279" r:id="rId16"/>
    <p:sldId id="280" r:id="rId17"/>
    <p:sldId id="281" r:id="rId18"/>
    <p:sldId id="282" r:id="rId19"/>
    <p:sldId id="278"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258" r:id="rId84"/>
  </p:sldIdLst>
  <p:sldSz cx="9144000" cy="6858000" type="screen4x3"/>
  <p:notesSz cx="6858000" cy="9144000"/>
  <p:defaultTextStyle>
    <a:defPPr>
      <a:defRPr lang="zh-CN"/>
    </a:defPPr>
    <a:lvl1pPr algn="r" rtl="0" fontAlgn="base">
      <a:spcBef>
        <a:spcPct val="0"/>
      </a:spcBef>
      <a:spcAft>
        <a:spcPct val="0"/>
      </a:spcAft>
      <a:defRPr kern="1200">
        <a:solidFill>
          <a:schemeClr val="tx1"/>
        </a:solidFill>
        <a:latin typeface="Arial" pitchFamily="34" charset="0"/>
        <a:ea typeface="SimSun" pitchFamily="2" charset="-122"/>
        <a:cs typeface="+mn-cs"/>
      </a:defRPr>
    </a:lvl1pPr>
    <a:lvl2pPr marL="457200" algn="r" rtl="0" fontAlgn="base">
      <a:spcBef>
        <a:spcPct val="0"/>
      </a:spcBef>
      <a:spcAft>
        <a:spcPct val="0"/>
      </a:spcAft>
      <a:defRPr kern="1200">
        <a:solidFill>
          <a:schemeClr val="tx1"/>
        </a:solidFill>
        <a:latin typeface="Arial" pitchFamily="34" charset="0"/>
        <a:ea typeface="SimSun" pitchFamily="2" charset="-122"/>
        <a:cs typeface="+mn-cs"/>
      </a:defRPr>
    </a:lvl2pPr>
    <a:lvl3pPr marL="914400" algn="r"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r"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r"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 xmlns:p15="http://schemas.microsoft.com/office/powerpoint/2012/main">
        <p15:guide id="1" orient="horz" pos="2136">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44" autoAdjust="0"/>
  </p:normalViewPr>
  <p:slideViewPr>
    <p:cSldViewPr>
      <p:cViewPr varScale="1">
        <p:scale>
          <a:sx n="67" d="100"/>
          <a:sy n="67" d="100"/>
        </p:scale>
        <p:origin x="-1476" y="-90"/>
      </p:cViewPr>
      <p:guideLst>
        <p:guide orient="horz" pos="2136"/>
        <p:guide pos="2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image" Target="../media/image31.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9B4D8-20D2-4F05-8A94-F20101D25C70}" type="doc">
      <dgm:prSet loTypeId="urn:microsoft.com/office/officeart/2005/8/layout/cycle3" loCatId="cycle" qsTypeId="urn:microsoft.com/office/officeart/2005/8/quickstyle/simple1" qsCatId="simple" csTypeId="urn:microsoft.com/office/officeart/2005/8/colors/colorful5" csCatId="colorful" phldr="1"/>
      <dgm:spPr/>
      <dgm:t>
        <a:bodyPr/>
        <a:lstStyle/>
        <a:p>
          <a:pPr rtl="1"/>
          <a:endParaRPr lang="ar-EG"/>
        </a:p>
      </dgm:t>
    </dgm:pt>
    <dgm:pt modelId="{697D1AF6-C378-4978-BF9A-229EB3562930}">
      <dgm:prSet phldrT="[Text]"/>
      <dgm:spPr/>
      <dgm:t>
        <a:bodyPr/>
        <a:lstStyle/>
        <a:p>
          <a:pPr rtl="1"/>
          <a:r>
            <a:rPr lang="ar-SA" b="1" smtClean="0">
              <a:solidFill>
                <a:srgbClr val="002060"/>
              </a:solidFill>
            </a:rPr>
            <a:t>الإدارة الصفية</a:t>
          </a:r>
          <a:endParaRPr lang="ar-EG" b="1" smtClean="0">
            <a:solidFill>
              <a:srgbClr val="002060"/>
            </a:solidFill>
          </a:endParaRPr>
        </a:p>
        <a:p>
          <a:pPr rtl="1"/>
          <a:r>
            <a:rPr lang="ar-SA" b="1" smtClean="0">
              <a:solidFill>
                <a:srgbClr val="002060"/>
              </a:solidFill>
            </a:rPr>
            <a:t>(مفهومها – عناصرها – أنماطها – مجالاتها)</a:t>
          </a:r>
          <a:endParaRPr lang="ar-EG" b="1" dirty="0">
            <a:solidFill>
              <a:srgbClr val="002060"/>
            </a:solidFill>
          </a:endParaRPr>
        </a:p>
      </dgm:t>
    </dgm:pt>
    <dgm:pt modelId="{3492F61E-CFD4-4790-B4E4-05A36727C030}" type="parTrans" cxnId="{6FED36E0-D91D-4C93-A65C-5CD9964C5E4D}">
      <dgm:prSet/>
      <dgm:spPr/>
      <dgm:t>
        <a:bodyPr/>
        <a:lstStyle/>
        <a:p>
          <a:pPr rtl="1"/>
          <a:endParaRPr lang="ar-EG"/>
        </a:p>
      </dgm:t>
    </dgm:pt>
    <dgm:pt modelId="{CB1207CD-C04F-4D5A-A15C-1B450C577824}" type="sibTrans" cxnId="{6FED36E0-D91D-4C93-A65C-5CD9964C5E4D}">
      <dgm:prSet/>
      <dgm:spPr/>
      <dgm:t>
        <a:bodyPr/>
        <a:lstStyle/>
        <a:p>
          <a:pPr rtl="1"/>
          <a:endParaRPr lang="ar-EG"/>
        </a:p>
      </dgm:t>
    </dgm:pt>
    <dgm:pt modelId="{8643B5B7-C796-465D-8F97-9E9218853D8B}">
      <dgm:prSet phldrT="[Text]"/>
      <dgm:spPr/>
      <dgm:t>
        <a:bodyPr/>
        <a:lstStyle/>
        <a:p>
          <a:pPr rtl="1"/>
          <a:r>
            <a:rPr lang="ar-SA" b="1" dirty="0" smtClean="0">
              <a:solidFill>
                <a:srgbClr val="002060"/>
              </a:solidFill>
            </a:rPr>
            <a:t>الانضباط الصفي</a:t>
          </a:r>
          <a:endParaRPr lang="ar-EG" b="1" dirty="0">
            <a:solidFill>
              <a:srgbClr val="002060"/>
            </a:solidFill>
          </a:endParaRPr>
        </a:p>
      </dgm:t>
    </dgm:pt>
    <dgm:pt modelId="{9F5EC83B-C0FE-4DCB-8057-970916E90DBA}" type="parTrans" cxnId="{8D634BDD-EB36-4665-B9FB-A638FD341D09}">
      <dgm:prSet/>
      <dgm:spPr/>
      <dgm:t>
        <a:bodyPr/>
        <a:lstStyle/>
        <a:p>
          <a:pPr rtl="1"/>
          <a:endParaRPr lang="ar-EG"/>
        </a:p>
      </dgm:t>
    </dgm:pt>
    <dgm:pt modelId="{0999BA92-956A-41FD-B2B5-F55709403D03}" type="sibTrans" cxnId="{8D634BDD-EB36-4665-B9FB-A638FD341D09}">
      <dgm:prSet/>
      <dgm:spPr/>
      <dgm:t>
        <a:bodyPr/>
        <a:lstStyle/>
        <a:p>
          <a:pPr rtl="1"/>
          <a:endParaRPr lang="ar-EG"/>
        </a:p>
      </dgm:t>
    </dgm:pt>
    <dgm:pt modelId="{FC38832B-C432-492A-885D-78A965C24926}">
      <dgm:prSet phldrT="[Text]"/>
      <dgm:spPr/>
      <dgm:t>
        <a:bodyPr/>
        <a:lstStyle/>
        <a:p>
          <a:pPr rtl="1"/>
          <a:r>
            <a:rPr lang="ar-SA" b="1" dirty="0" smtClean="0">
              <a:solidFill>
                <a:srgbClr val="002060"/>
              </a:solidFill>
            </a:rPr>
            <a:t>المشكلات الصفية</a:t>
          </a:r>
          <a:r>
            <a:rPr lang="ar-EG" b="1" dirty="0" smtClean="0">
              <a:solidFill>
                <a:srgbClr val="002060"/>
              </a:solidFill>
            </a:rPr>
            <a:t> </a:t>
          </a:r>
          <a:r>
            <a:rPr lang="ar-SA" b="1" dirty="0" smtClean="0">
              <a:solidFill>
                <a:srgbClr val="002060"/>
              </a:solidFill>
            </a:rPr>
            <a:t>(أسبابها – علاجها)</a:t>
          </a:r>
          <a:endParaRPr lang="ar-EG" b="1" dirty="0">
            <a:solidFill>
              <a:srgbClr val="002060"/>
            </a:solidFill>
          </a:endParaRPr>
        </a:p>
      </dgm:t>
    </dgm:pt>
    <dgm:pt modelId="{896F8A6B-2405-418A-8472-FD4C49A6D194}" type="parTrans" cxnId="{D83837E4-3417-40ED-9E60-54F648E1A58E}">
      <dgm:prSet/>
      <dgm:spPr/>
      <dgm:t>
        <a:bodyPr/>
        <a:lstStyle/>
        <a:p>
          <a:pPr rtl="1"/>
          <a:endParaRPr lang="ar-EG"/>
        </a:p>
      </dgm:t>
    </dgm:pt>
    <dgm:pt modelId="{70D401A7-A14B-46CA-A07B-A0E57AC9C9D5}" type="sibTrans" cxnId="{D83837E4-3417-40ED-9E60-54F648E1A58E}">
      <dgm:prSet/>
      <dgm:spPr/>
      <dgm:t>
        <a:bodyPr/>
        <a:lstStyle/>
        <a:p>
          <a:pPr rtl="1"/>
          <a:endParaRPr lang="ar-EG"/>
        </a:p>
      </dgm:t>
    </dgm:pt>
    <dgm:pt modelId="{F61C9E15-E806-4620-A11F-98DA2DF17CD5}" type="pres">
      <dgm:prSet presAssocID="{99D9B4D8-20D2-4F05-8A94-F20101D25C70}" presName="Name0" presStyleCnt="0">
        <dgm:presLayoutVars>
          <dgm:dir/>
          <dgm:resizeHandles val="exact"/>
        </dgm:presLayoutVars>
      </dgm:prSet>
      <dgm:spPr/>
      <dgm:t>
        <a:bodyPr/>
        <a:lstStyle/>
        <a:p>
          <a:pPr rtl="1"/>
          <a:endParaRPr lang="ar-EG"/>
        </a:p>
      </dgm:t>
    </dgm:pt>
    <dgm:pt modelId="{C4A9C444-5A03-48CF-BC1E-3556F131B83A}" type="pres">
      <dgm:prSet presAssocID="{99D9B4D8-20D2-4F05-8A94-F20101D25C70}" presName="cycle" presStyleCnt="0"/>
      <dgm:spPr/>
      <dgm:t>
        <a:bodyPr/>
        <a:lstStyle/>
        <a:p>
          <a:pPr rtl="1"/>
          <a:endParaRPr lang="ar-EG"/>
        </a:p>
      </dgm:t>
    </dgm:pt>
    <dgm:pt modelId="{94C02CB0-4E52-4916-A763-5141FEA947E2}" type="pres">
      <dgm:prSet presAssocID="{697D1AF6-C378-4978-BF9A-229EB3562930}" presName="nodeFirstNode" presStyleLbl="node1" presStyleIdx="0" presStyleCnt="3">
        <dgm:presLayoutVars>
          <dgm:bulletEnabled val="1"/>
        </dgm:presLayoutVars>
      </dgm:prSet>
      <dgm:spPr/>
      <dgm:t>
        <a:bodyPr/>
        <a:lstStyle/>
        <a:p>
          <a:pPr rtl="1"/>
          <a:endParaRPr lang="ar-EG"/>
        </a:p>
      </dgm:t>
    </dgm:pt>
    <dgm:pt modelId="{61A18ACB-3FAE-4EDD-8E41-949BBB28A79B}" type="pres">
      <dgm:prSet presAssocID="{CB1207CD-C04F-4D5A-A15C-1B450C577824}" presName="sibTransFirstNode" presStyleLbl="bgShp" presStyleIdx="0" presStyleCnt="1"/>
      <dgm:spPr/>
      <dgm:t>
        <a:bodyPr/>
        <a:lstStyle/>
        <a:p>
          <a:pPr rtl="1"/>
          <a:endParaRPr lang="ar-EG"/>
        </a:p>
      </dgm:t>
    </dgm:pt>
    <dgm:pt modelId="{7B12B91E-4115-4398-94F3-35ADBBCDEE51}" type="pres">
      <dgm:prSet presAssocID="{8643B5B7-C796-465D-8F97-9E9218853D8B}" presName="nodeFollowingNodes" presStyleLbl="node1" presStyleIdx="1" presStyleCnt="3">
        <dgm:presLayoutVars>
          <dgm:bulletEnabled val="1"/>
        </dgm:presLayoutVars>
      </dgm:prSet>
      <dgm:spPr/>
      <dgm:t>
        <a:bodyPr/>
        <a:lstStyle/>
        <a:p>
          <a:pPr rtl="1"/>
          <a:endParaRPr lang="ar-EG"/>
        </a:p>
      </dgm:t>
    </dgm:pt>
    <dgm:pt modelId="{732F62CE-D1EC-4F22-AF39-10B84BF6B6A6}" type="pres">
      <dgm:prSet presAssocID="{FC38832B-C432-492A-885D-78A965C24926}" presName="nodeFollowingNodes" presStyleLbl="node1" presStyleIdx="2" presStyleCnt="3">
        <dgm:presLayoutVars>
          <dgm:bulletEnabled val="1"/>
        </dgm:presLayoutVars>
      </dgm:prSet>
      <dgm:spPr/>
      <dgm:t>
        <a:bodyPr/>
        <a:lstStyle/>
        <a:p>
          <a:pPr rtl="1"/>
          <a:endParaRPr lang="ar-EG"/>
        </a:p>
      </dgm:t>
    </dgm:pt>
  </dgm:ptLst>
  <dgm:cxnLst>
    <dgm:cxn modelId="{CF435C64-AC46-4F74-961E-25BE1A8E8538}" type="presOf" srcId="{99D9B4D8-20D2-4F05-8A94-F20101D25C70}" destId="{F61C9E15-E806-4620-A11F-98DA2DF17CD5}" srcOrd="0" destOrd="0" presId="urn:microsoft.com/office/officeart/2005/8/layout/cycle3"/>
    <dgm:cxn modelId="{6FED36E0-D91D-4C93-A65C-5CD9964C5E4D}" srcId="{99D9B4D8-20D2-4F05-8A94-F20101D25C70}" destId="{697D1AF6-C378-4978-BF9A-229EB3562930}" srcOrd="0" destOrd="0" parTransId="{3492F61E-CFD4-4790-B4E4-05A36727C030}" sibTransId="{CB1207CD-C04F-4D5A-A15C-1B450C577824}"/>
    <dgm:cxn modelId="{8D634BDD-EB36-4665-B9FB-A638FD341D09}" srcId="{99D9B4D8-20D2-4F05-8A94-F20101D25C70}" destId="{8643B5B7-C796-465D-8F97-9E9218853D8B}" srcOrd="1" destOrd="0" parTransId="{9F5EC83B-C0FE-4DCB-8057-970916E90DBA}" sibTransId="{0999BA92-956A-41FD-B2B5-F55709403D03}"/>
    <dgm:cxn modelId="{7C35C542-9676-454D-993E-F78573957099}" type="presOf" srcId="{697D1AF6-C378-4978-BF9A-229EB3562930}" destId="{94C02CB0-4E52-4916-A763-5141FEA947E2}" srcOrd="0" destOrd="0" presId="urn:microsoft.com/office/officeart/2005/8/layout/cycle3"/>
    <dgm:cxn modelId="{D83837E4-3417-40ED-9E60-54F648E1A58E}" srcId="{99D9B4D8-20D2-4F05-8A94-F20101D25C70}" destId="{FC38832B-C432-492A-885D-78A965C24926}" srcOrd="2" destOrd="0" parTransId="{896F8A6B-2405-418A-8472-FD4C49A6D194}" sibTransId="{70D401A7-A14B-46CA-A07B-A0E57AC9C9D5}"/>
    <dgm:cxn modelId="{17FEF710-A1FD-4040-8F2E-1F8DAB26C4FB}" type="presOf" srcId="{8643B5B7-C796-465D-8F97-9E9218853D8B}" destId="{7B12B91E-4115-4398-94F3-35ADBBCDEE51}" srcOrd="0" destOrd="0" presId="urn:microsoft.com/office/officeart/2005/8/layout/cycle3"/>
    <dgm:cxn modelId="{07CF4460-2637-4EE6-9B5A-4EFAD4040AFC}" type="presOf" srcId="{FC38832B-C432-492A-885D-78A965C24926}" destId="{732F62CE-D1EC-4F22-AF39-10B84BF6B6A6}" srcOrd="0" destOrd="0" presId="urn:microsoft.com/office/officeart/2005/8/layout/cycle3"/>
    <dgm:cxn modelId="{4A433C0D-5865-4A61-9763-25BCF29C72B2}" type="presOf" srcId="{CB1207CD-C04F-4D5A-A15C-1B450C577824}" destId="{61A18ACB-3FAE-4EDD-8E41-949BBB28A79B}" srcOrd="0" destOrd="0" presId="urn:microsoft.com/office/officeart/2005/8/layout/cycle3"/>
    <dgm:cxn modelId="{FBED9EFE-8F68-4A1D-8CC5-9B7C453FC8F5}" type="presParOf" srcId="{F61C9E15-E806-4620-A11F-98DA2DF17CD5}" destId="{C4A9C444-5A03-48CF-BC1E-3556F131B83A}" srcOrd="0" destOrd="0" presId="urn:microsoft.com/office/officeart/2005/8/layout/cycle3"/>
    <dgm:cxn modelId="{ACE5401F-8D11-45C0-B97B-9B5522EB305D}" type="presParOf" srcId="{C4A9C444-5A03-48CF-BC1E-3556F131B83A}" destId="{94C02CB0-4E52-4916-A763-5141FEA947E2}" srcOrd="0" destOrd="0" presId="urn:microsoft.com/office/officeart/2005/8/layout/cycle3"/>
    <dgm:cxn modelId="{F832AE89-4376-493E-964D-63FDDF4BAA70}" type="presParOf" srcId="{C4A9C444-5A03-48CF-BC1E-3556F131B83A}" destId="{61A18ACB-3FAE-4EDD-8E41-949BBB28A79B}" srcOrd="1" destOrd="0" presId="urn:microsoft.com/office/officeart/2005/8/layout/cycle3"/>
    <dgm:cxn modelId="{F604C041-71B8-43ED-A0B9-33586FFB835E}" type="presParOf" srcId="{C4A9C444-5A03-48CF-BC1E-3556F131B83A}" destId="{7B12B91E-4115-4398-94F3-35ADBBCDEE51}" srcOrd="2" destOrd="0" presId="urn:microsoft.com/office/officeart/2005/8/layout/cycle3"/>
    <dgm:cxn modelId="{DE79129F-9E33-4BDF-8C87-0C49C6008E2B}" type="presParOf" srcId="{C4A9C444-5A03-48CF-BC1E-3556F131B83A}" destId="{732F62CE-D1EC-4F22-AF39-10B84BF6B6A6}"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0272D-5BE9-41E2-82CF-A0191EBD4F72}" type="doc">
      <dgm:prSet loTypeId="urn:microsoft.com/office/officeart/2005/8/layout/vList4#1" loCatId="list" qsTypeId="urn:microsoft.com/office/officeart/2005/8/quickstyle/simple1" qsCatId="simple" csTypeId="urn:microsoft.com/office/officeart/2005/8/colors/accent1_4" csCatId="accent1" phldr="1"/>
      <dgm:spPr/>
      <dgm:t>
        <a:bodyPr/>
        <a:lstStyle/>
        <a:p>
          <a:pPr rtl="1"/>
          <a:endParaRPr lang="ar-SA"/>
        </a:p>
      </dgm:t>
    </dgm:pt>
    <dgm:pt modelId="{D572DFE7-2124-4E64-A293-861A368B810F}">
      <dgm:prSet phldrT="[نص]" custT="1"/>
      <dgm:spPr/>
      <dgm:t>
        <a:bodyPr/>
        <a:lstStyle/>
        <a:p>
          <a:pPr algn="ctr" rtl="1"/>
          <a:r>
            <a:rPr lang="ar-SA" sz="2400" b="0" dirty="0" smtClean="0">
              <a:cs typeface="AL-Mohanad Bold" pitchFamily="2" charset="-78"/>
            </a:rPr>
            <a:t>الاسم</a:t>
          </a:r>
          <a:endParaRPr lang="ar-SA" sz="2400" b="0" dirty="0">
            <a:cs typeface="AL-Mohanad Bold" pitchFamily="2" charset="-78"/>
          </a:endParaRPr>
        </a:p>
      </dgm:t>
    </dgm:pt>
    <dgm:pt modelId="{AC4BD6C1-0148-487B-BBFF-074A152811E8}" type="parTrans" cxnId="{4878EFAF-1A92-4B3B-A639-9CFDE4080AA1}">
      <dgm:prSet/>
      <dgm:spPr/>
      <dgm:t>
        <a:bodyPr/>
        <a:lstStyle/>
        <a:p>
          <a:pPr rtl="1"/>
          <a:endParaRPr lang="ar-SA"/>
        </a:p>
      </dgm:t>
    </dgm:pt>
    <dgm:pt modelId="{4F4DDF27-E6F1-48A3-8540-D2EC282D9EB7}" type="sibTrans" cxnId="{4878EFAF-1A92-4B3B-A639-9CFDE4080AA1}">
      <dgm:prSet/>
      <dgm:spPr/>
      <dgm:t>
        <a:bodyPr/>
        <a:lstStyle/>
        <a:p>
          <a:pPr rtl="1"/>
          <a:endParaRPr lang="ar-SA"/>
        </a:p>
      </dgm:t>
    </dgm:pt>
    <dgm:pt modelId="{4926BE18-5D62-4112-B0E7-5D05FA3FFEC1}">
      <dgm:prSet phldrT="[نص]" custT="1"/>
      <dgm:spPr/>
      <dgm:t>
        <a:bodyPr/>
        <a:lstStyle/>
        <a:p>
          <a:pPr algn="r" rtl="1"/>
          <a:r>
            <a:rPr lang="ar-SA" sz="1800" b="0" dirty="0" smtClean="0">
              <a:cs typeface="AL-Mohanad Bold" pitchFamily="2" charset="-78"/>
            </a:rPr>
            <a:t> </a:t>
          </a:r>
          <a:endParaRPr lang="ar-SA" sz="1800" b="0" dirty="0">
            <a:cs typeface="AL-Mohanad Bold" pitchFamily="2" charset="-78"/>
          </a:endParaRPr>
        </a:p>
      </dgm:t>
    </dgm:pt>
    <dgm:pt modelId="{7069148D-6BA0-41B4-86D7-7288AD89D16B}" type="parTrans" cxnId="{8E53EA3A-4C9C-4040-ACD0-C8163457D4CC}">
      <dgm:prSet/>
      <dgm:spPr/>
      <dgm:t>
        <a:bodyPr/>
        <a:lstStyle/>
        <a:p>
          <a:pPr rtl="1"/>
          <a:endParaRPr lang="ar-SA"/>
        </a:p>
      </dgm:t>
    </dgm:pt>
    <dgm:pt modelId="{F417B1E2-BC4C-456E-8055-ADC5B72B876F}" type="sibTrans" cxnId="{8E53EA3A-4C9C-4040-ACD0-C8163457D4CC}">
      <dgm:prSet/>
      <dgm:spPr/>
      <dgm:t>
        <a:bodyPr/>
        <a:lstStyle/>
        <a:p>
          <a:pPr rtl="1"/>
          <a:endParaRPr lang="ar-SA"/>
        </a:p>
      </dgm:t>
    </dgm:pt>
    <dgm:pt modelId="{CF3FA538-84B6-4084-91F6-CF9A4810175F}">
      <dgm:prSet phldrT="[نص]" custT="1"/>
      <dgm:spPr/>
      <dgm:t>
        <a:bodyPr/>
        <a:lstStyle/>
        <a:p>
          <a:pPr algn="ctr" rtl="1"/>
          <a:r>
            <a:rPr lang="ar-SA" sz="1800" b="0" dirty="0" smtClean="0">
              <a:cs typeface="AL-Mohanad Bold" pitchFamily="2" charset="-78"/>
            </a:rPr>
            <a:t> البريد الإلكتروني</a:t>
          </a:r>
        </a:p>
        <a:p>
          <a:pPr algn="ctr" rtl="1"/>
          <a:r>
            <a:rPr lang="en-US" sz="1800" b="0" dirty="0" smtClean="0">
              <a:cs typeface="AL-Mohanad Bold" pitchFamily="2" charset="-78"/>
            </a:rPr>
            <a:t> </a:t>
          </a:r>
          <a:endParaRPr lang="en-US" sz="1800" dirty="0" smtClean="0"/>
        </a:p>
      </dgm:t>
    </dgm:pt>
    <dgm:pt modelId="{192EA8B2-21F0-4272-B6D7-4FC5D3CD8B23}" type="parTrans" cxnId="{502731F1-FF5B-4F5B-9EEE-980D030A4CA9}">
      <dgm:prSet/>
      <dgm:spPr/>
      <dgm:t>
        <a:bodyPr/>
        <a:lstStyle/>
        <a:p>
          <a:pPr rtl="1"/>
          <a:endParaRPr lang="ar-SA"/>
        </a:p>
      </dgm:t>
    </dgm:pt>
    <dgm:pt modelId="{CEE2CF80-FB16-46BA-86B6-8ACB7FB34BF5}" type="sibTrans" cxnId="{502731F1-FF5B-4F5B-9EEE-980D030A4CA9}">
      <dgm:prSet/>
      <dgm:spPr/>
      <dgm:t>
        <a:bodyPr/>
        <a:lstStyle/>
        <a:p>
          <a:pPr rtl="1"/>
          <a:endParaRPr lang="ar-SA"/>
        </a:p>
      </dgm:t>
    </dgm:pt>
    <dgm:pt modelId="{EA19A10D-81F8-4C99-B3E1-F5E3EFF73D4B}">
      <dgm:prSet phldrT="[نص]" custT="1"/>
      <dgm:spPr/>
      <dgm:t>
        <a:bodyPr/>
        <a:lstStyle/>
        <a:p>
          <a:pPr algn="ctr" rtl="1"/>
          <a:r>
            <a:rPr lang="en-US" sz="2000" b="0" dirty="0" smtClean="0"/>
            <a:t>Twitter : @ </a:t>
          </a:r>
          <a:endParaRPr lang="ar-SA" sz="2000" b="0" dirty="0"/>
        </a:p>
      </dgm:t>
    </dgm:pt>
    <dgm:pt modelId="{2A9CC770-6715-4133-A077-6B142560FC27}" type="parTrans" cxnId="{AB227246-366A-43E3-9870-CAC75E20C305}">
      <dgm:prSet/>
      <dgm:spPr/>
      <dgm:t>
        <a:bodyPr/>
        <a:lstStyle/>
        <a:p>
          <a:pPr rtl="1"/>
          <a:endParaRPr lang="ar-SA"/>
        </a:p>
      </dgm:t>
    </dgm:pt>
    <dgm:pt modelId="{ACBEE549-BD61-4BCB-AB09-821498ECEB16}" type="sibTrans" cxnId="{AB227246-366A-43E3-9870-CAC75E20C305}">
      <dgm:prSet/>
      <dgm:spPr/>
      <dgm:t>
        <a:bodyPr/>
        <a:lstStyle/>
        <a:p>
          <a:pPr rtl="1"/>
          <a:endParaRPr lang="ar-SA"/>
        </a:p>
      </dgm:t>
    </dgm:pt>
    <dgm:pt modelId="{FAC73BD0-E64A-49E3-866A-26E53FBA52AD}">
      <dgm:prSet phldrT="[نص]"/>
      <dgm:spPr/>
      <dgm:t>
        <a:bodyPr/>
        <a:lstStyle/>
        <a:p>
          <a:pPr algn="ctr" rtl="1"/>
          <a:r>
            <a:rPr lang="en-US" b="0" smtClean="0"/>
            <a:t>009</a:t>
          </a:r>
          <a:endParaRPr lang="ar-SA" b="0" dirty="0"/>
        </a:p>
      </dgm:t>
    </dgm:pt>
    <dgm:pt modelId="{3DF5D57F-7CC1-45D1-97C6-E44CF08DCC8A}" type="parTrans" cxnId="{5E4BC4BD-4158-435E-8F53-725405498B94}">
      <dgm:prSet/>
      <dgm:spPr/>
      <dgm:t>
        <a:bodyPr/>
        <a:lstStyle/>
        <a:p>
          <a:pPr rtl="1"/>
          <a:endParaRPr lang="ar-SA"/>
        </a:p>
      </dgm:t>
    </dgm:pt>
    <dgm:pt modelId="{CA0A6F50-68D2-4AD2-9F23-1600FAEF2EE7}" type="sibTrans" cxnId="{5E4BC4BD-4158-435E-8F53-725405498B94}">
      <dgm:prSet/>
      <dgm:spPr/>
      <dgm:t>
        <a:bodyPr/>
        <a:lstStyle/>
        <a:p>
          <a:pPr rtl="1"/>
          <a:endParaRPr lang="ar-SA"/>
        </a:p>
      </dgm:t>
    </dgm:pt>
    <dgm:pt modelId="{B1E4290D-3F25-4405-B8AC-0984090C6676}" type="pres">
      <dgm:prSet presAssocID="{CE60272D-5BE9-41E2-82CF-A0191EBD4F72}" presName="linear" presStyleCnt="0">
        <dgm:presLayoutVars>
          <dgm:dir/>
          <dgm:resizeHandles val="exact"/>
        </dgm:presLayoutVars>
      </dgm:prSet>
      <dgm:spPr/>
      <dgm:t>
        <a:bodyPr/>
        <a:lstStyle/>
        <a:p>
          <a:pPr rtl="1"/>
          <a:endParaRPr lang="ar-SA"/>
        </a:p>
      </dgm:t>
    </dgm:pt>
    <dgm:pt modelId="{F98BFB90-803C-4056-AFCF-9150291DCA28}" type="pres">
      <dgm:prSet presAssocID="{D572DFE7-2124-4E64-A293-861A368B810F}" presName="comp" presStyleCnt="0"/>
      <dgm:spPr/>
      <dgm:t>
        <a:bodyPr/>
        <a:lstStyle/>
        <a:p>
          <a:pPr rtl="1"/>
          <a:endParaRPr lang="ar-SA"/>
        </a:p>
      </dgm:t>
    </dgm:pt>
    <dgm:pt modelId="{6CAAFEBB-7649-4D1D-919B-B3991BF4B619}" type="pres">
      <dgm:prSet presAssocID="{D572DFE7-2124-4E64-A293-861A368B810F}" presName="box" presStyleLbl="node1" presStyleIdx="0" presStyleCnt="4" custScaleY="110995" custLinFactNeighborX="229"/>
      <dgm:spPr/>
      <dgm:t>
        <a:bodyPr/>
        <a:lstStyle/>
        <a:p>
          <a:pPr rtl="1"/>
          <a:endParaRPr lang="ar-SA"/>
        </a:p>
      </dgm:t>
    </dgm:pt>
    <dgm:pt modelId="{930A9E37-AE97-4D9D-AC89-7B52820616B7}" type="pres">
      <dgm:prSet presAssocID="{D572DFE7-2124-4E64-A293-861A368B810F}" presName="img" presStyleLbl="fgImgPlace1" presStyleIdx="0" presStyleCnt="4"/>
      <dgm:spPr>
        <a:blipFill rotWithShape="0">
          <a:blip xmlns:r="http://schemas.openxmlformats.org/officeDocument/2006/relationships" r:embed="rId1"/>
          <a:stretch>
            <a:fillRect/>
          </a:stretch>
        </a:blipFill>
      </dgm:spPr>
      <dgm:t>
        <a:bodyPr/>
        <a:lstStyle/>
        <a:p>
          <a:pPr rtl="1"/>
          <a:endParaRPr lang="ar-SA"/>
        </a:p>
      </dgm:t>
    </dgm:pt>
    <dgm:pt modelId="{CAB07A01-FDBA-4351-8219-E0D47FC4FB9B}" type="pres">
      <dgm:prSet presAssocID="{D572DFE7-2124-4E64-A293-861A368B810F}" presName="text" presStyleLbl="node1" presStyleIdx="0" presStyleCnt="4">
        <dgm:presLayoutVars>
          <dgm:bulletEnabled val="1"/>
        </dgm:presLayoutVars>
      </dgm:prSet>
      <dgm:spPr/>
      <dgm:t>
        <a:bodyPr/>
        <a:lstStyle/>
        <a:p>
          <a:pPr rtl="1"/>
          <a:endParaRPr lang="ar-SA"/>
        </a:p>
      </dgm:t>
    </dgm:pt>
    <dgm:pt modelId="{10638781-95B8-45BD-96F9-1E92A1869CE9}" type="pres">
      <dgm:prSet presAssocID="{4F4DDF27-E6F1-48A3-8540-D2EC282D9EB7}" presName="spacer" presStyleCnt="0"/>
      <dgm:spPr/>
      <dgm:t>
        <a:bodyPr/>
        <a:lstStyle/>
        <a:p>
          <a:pPr rtl="1"/>
          <a:endParaRPr lang="ar-SA"/>
        </a:p>
      </dgm:t>
    </dgm:pt>
    <dgm:pt modelId="{49B10F42-3757-4864-96D1-2266DA8D0BCD}" type="pres">
      <dgm:prSet presAssocID="{CF3FA538-84B6-4084-91F6-CF9A4810175F}" presName="comp" presStyleCnt="0"/>
      <dgm:spPr/>
      <dgm:t>
        <a:bodyPr/>
        <a:lstStyle/>
        <a:p>
          <a:pPr rtl="1"/>
          <a:endParaRPr lang="ar-SA"/>
        </a:p>
      </dgm:t>
    </dgm:pt>
    <dgm:pt modelId="{6EAAF5D9-1255-4830-8B1F-D834B92B6A5D}" type="pres">
      <dgm:prSet presAssocID="{CF3FA538-84B6-4084-91F6-CF9A4810175F}" presName="box" presStyleLbl="node1" presStyleIdx="1" presStyleCnt="4" custScaleY="118427"/>
      <dgm:spPr/>
      <dgm:t>
        <a:bodyPr/>
        <a:lstStyle/>
        <a:p>
          <a:pPr rtl="1"/>
          <a:endParaRPr lang="ar-SA"/>
        </a:p>
      </dgm:t>
    </dgm:pt>
    <dgm:pt modelId="{92067F6B-27CF-4329-9991-5F6755499829}" type="pres">
      <dgm:prSet presAssocID="{CF3FA538-84B6-4084-91F6-CF9A4810175F}" presName="img" presStyleLbl="fgImgPlace1" presStyleIdx="1" presStyleCnt="4"/>
      <dgm:spPr>
        <a:blipFill rotWithShape="0">
          <a:blip xmlns:r="http://schemas.openxmlformats.org/officeDocument/2006/relationships" r:embed="rId2"/>
          <a:stretch>
            <a:fillRect/>
          </a:stretch>
        </a:blipFill>
      </dgm:spPr>
      <dgm:t>
        <a:bodyPr/>
        <a:lstStyle/>
        <a:p>
          <a:pPr rtl="1"/>
          <a:endParaRPr lang="ar-SA"/>
        </a:p>
      </dgm:t>
    </dgm:pt>
    <dgm:pt modelId="{B247D230-CE79-4459-BBF6-A9DE691E0DCF}" type="pres">
      <dgm:prSet presAssocID="{CF3FA538-84B6-4084-91F6-CF9A4810175F}" presName="text" presStyleLbl="node1" presStyleIdx="1" presStyleCnt="4">
        <dgm:presLayoutVars>
          <dgm:bulletEnabled val="1"/>
        </dgm:presLayoutVars>
      </dgm:prSet>
      <dgm:spPr/>
      <dgm:t>
        <a:bodyPr/>
        <a:lstStyle/>
        <a:p>
          <a:pPr rtl="1"/>
          <a:endParaRPr lang="ar-SA"/>
        </a:p>
      </dgm:t>
    </dgm:pt>
    <dgm:pt modelId="{0DEAAB07-9DA8-4D9C-A1E8-D3D1AB14AAD4}" type="pres">
      <dgm:prSet presAssocID="{CEE2CF80-FB16-46BA-86B6-8ACB7FB34BF5}" presName="spacer" presStyleCnt="0"/>
      <dgm:spPr/>
      <dgm:t>
        <a:bodyPr/>
        <a:lstStyle/>
        <a:p>
          <a:pPr rtl="1"/>
          <a:endParaRPr lang="ar-SA"/>
        </a:p>
      </dgm:t>
    </dgm:pt>
    <dgm:pt modelId="{9C763F8F-B18F-4220-B9A7-5B410D729544}" type="pres">
      <dgm:prSet presAssocID="{EA19A10D-81F8-4C99-B3E1-F5E3EFF73D4B}" presName="comp" presStyleCnt="0"/>
      <dgm:spPr/>
      <dgm:t>
        <a:bodyPr/>
        <a:lstStyle/>
        <a:p>
          <a:pPr rtl="1"/>
          <a:endParaRPr lang="ar-SA"/>
        </a:p>
      </dgm:t>
    </dgm:pt>
    <dgm:pt modelId="{6D0F115F-D1D3-4F3C-BF9F-1DD7BA9F490B}" type="pres">
      <dgm:prSet presAssocID="{EA19A10D-81F8-4C99-B3E1-F5E3EFF73D4B}" presName="box" presStyleLbl="node1" presStyleIdx="2" presStyleCnt="4"/>
      <dgm:spPr/>
      <dgm:t>
        <a:bodyPr/>
        <a:lstStyle/>
        <a:p>
          <a:pPr rtl="1"/>
          <a:endParaRPr lang="ar-SA"/>
        </a:p>
      </dgm:t>
    </dgm:pt>
    <dgm:pt modelId="{FF966363-9F3C-4873-A7C3-91713425059F}" type="pres">
      <dgm:prSet presAssocID="{EA19A10D-81F8-4C99-B3E1-F5E3EFF73D4B}" presName="img" presStyleLbl="fgImgPlace1" presStyleIdx="2" presStyleCnt="4"/>
      <dgm:spPr>
        <a:blipFill rotWithShape="0">
          <a:blip xmlns:r="http://schemas.openxmlformats.org/officeDocument/2006/relationships" r:embed="rId3"/>
          <a:stretch>
            <a:fillRect/>
          </a:stretch>
        </a:blipFill>
      </dgm:spPr>
      <dgm:t>
        <a:bodyPr/>
        <a:lstStyle/>
        <a:p>
          <a:pPr rtl="1"/>
          <a:endParaRPr lang="ar-SA"/>
        </a:p>
      </dgm:t>
    </dgm:pt>
    <dgm:pt modelId="{6226FCC1-FFD3-4D45-8556-5D9FFE32167F}" type="pres">
      <dgm:prSet presAssocID="{EA19A10D-81F8-4C99-B3E1-F5E3EFF73D4B}" presName="text" presStyleLbl="node1" presStyleIdx="2" presStyleCnt="4">
        <dgm:presLayoutVars>
          <dgm:bulletEnabled val="1"/>
        </dgm:presLayoutVars>
      </dgm:prSet>
      <dgm:spPr/>
      <dgm:t>
        <a:bodyPr/>
        <a:lstStyle/>
        <a:p>
          <a:pPr rtl="1"/>
          <a:endParaRPr lang="ar-SA"/>
        </a:p>
      </dgm:t>
    </dgm:pt>
    <dgm:pt modelId="{E022D7AA-B595-4067-98BB-C4EFB7FC6CA4}" type="pres">
      <dgm:prSet presAssocID="{ACBEE549-BD61-4BCB-AB09-821498ECEB16}" presName="spacer" presStyleCnt="0"/>
      <dgm:spPr/>
      <dgm:t>
        <a:bodyPr/>
        <a:lstStyle/>
        <a:p>
          <a:pPr rtl="1"/>
          <a:endParaRPr lang="ar-SA"/>
        </a:p>
      </dgm:t>
    </dgm:pt>
    <dgm:pt modelId="{1838A29A-0F4D-48E9-99C7-7502F46E4DD2}" type="pres">
      <dgm:prSet presAssocID="{FAC73BD0-E64A-49E3-866A-26E53FBA52AD}" presName="comp" presStyleCnt="0"/>
      <dgm:spPr/>
      <dgm:t>
        <a:bodyPr/>
        <a:lstStyle/>
        <a:p>
          <a:pPr rtl="1"/>
          <a:endParaRPr lang="ar-SA"/>
        </a:p>
      </dgm:t>
    </dgm:pt>
    <dgm:pt modelId="{A84D3267-4A79-4BC7-93EA-E3814636C4AE}" type="pres">
      <dgm:prSet presAssocID="{FAC73BD0-E64A-49E3-866A-26E53FBA52AD}" presName="box" presStyleLbl="node1" presStyleIdx="3" presStyleCnt="4"/>
      <dgm:spPr/>
      <dgm:t>
        <a:bodyPr/>
        <a:lstStyle/>
        <a:p>
          <a:pPr rtl="1"/>
          <a:endParaRPr lang="ar-SA"/>
        </a:p>
      </dgm:t>
    </dgm:pt>
    <dgm:pt modelId="{7CE4FF7C-D389-4D01-B048-037D6671EFEE}" type="pres">
      <dgm:prSet presAssocID="{FAC73BD0-E64A-49E3-866A-26E53FBA52AD}" presName="img" presStyleLbl="fgImgPlace1" presStyleIdx="3" presStyleCnt="4"/>
      <dgm:spPr>
        <a:blipFill rotWithShape="0">
          <a:blip xmlns:r="http://schemas.openxmlformats.org/officeDocument/2006/relationships" r:embed="rId4"/>
          <a:stretch>
            <a:fillRect/>
          </a:stretch>
        </a:blipFill>
      </dgm:spPr>
      <dgm:t>
        <a:bodyPr/>
        <a:lstStyle/>
        <a:p>
          <a:pPr rtl="1"/>
          <a:endParaRPr lang="ar-SA"/>
        </a:p>
      </dgm:t>
    </dgm:pt>
    <dgm:pt modelId="{CC147DB1-91EC-4896-9FE2-AF66AFD4FD8C}" type="pres">
      <dgm:prSet presAssocID="{FAC73BD0-E64A-49E3-866A-26E53FBA52AD}" presName="text" presStyleLbl="node1" presStyleIdx="3" presStyleCnt="4">
        <dgm:presLayoutVars>
          <dgm:bulletEnabled val="1"/>
        </dgm:presLayoutVars>
      </dgm:prSet>
      <dgm:spPr/>
      <dgm:t>
        <a:bodyPr/>
        <a:lstStyle/>
        <a:p>
          <a:pPr rtl="1"/>
          <a:endParaRPr lang="ar-SA"/>
        </a:p>
      </dgm:t>
    </dgm:pt>
  </dgm:ptLst>
  <dgm:cxnLst>
    <dgm:cxn modelId="{055D4D26-EA85-42CD-9171-7FC83896B4CA}" type="presOf" srcId="{EA19A10D-81F8-4C99-B3E1-F5E3EFF73D4B}" destId="{6226FCC1-FFD3-4D45-8556-5D9FFE32167F}" srcOrd="1" destOrd="0" presId="urn:microsoft.com/office/officeart/2005/8/layout/vList4#1"/>
    <dgm:cxn modelId="{502731F1-FF5B-4F5B-9EEE-980D030A4CA9}" srcId="{CE60272D-5BE9-41E2-82CF-A0191EBD4F72}" destId="{CF3FA538-84B6-4084-91F6-CF9A4810175F}" srcOrd="1" destOrd="0" parTransId="{192EA8B2-21F0-4272-B6D7-4FC5D3CD8B23}" sibTransId="{CEE2CF80-FB16-46BA-86B6-8ACB7FB34BF5}"/>
    <dgm:cxn modelId="{68AC678C-66E6-4523-94DE-6EA27F6FAA1C}" type="presOf" srcId="{CF3FA538-84B6-4084-91F6-CF9A4810175F}" destId="{B247D230-CE79-4459-BBF6-A9DE691E0DCF}" srcOrd="1" destOrd="0" presId="urn:microsoft.com/office/officeart/2005/8/layout/vList4#1"/>
    <dgm:cxn modelId="{73CD5C27-3DD9-474E-9942-ABC72763741D}" type="presOf" srcId="{CF3FA538-84B6-4084-91F6-CF9A4810175F}" destId="{6EAAF5D9-1255-4830-8B1F-D834B92B6A5D}" srcOrd="0" destOrd="0" presId="urn:microsoft.com/office/officeart/2005/8/layout/vList4#1"/>
    <dgm:cxn modelId="{AB227246-366A-43E3-9870-CAC75E20C305}" srcId="{CE60272D-5BE9-41E2-82CF-A0191EBD4F72}" destId="{EA19A10D-81F8-4C99-B3E1-F5E3EFF73D4B}" srcOrd="2" destOrd="0" parTransId="{2A9CC770-6715-4133-A077-6B142560FC27}" sibTransId="{ACBEE549-BD61-4BCB-AB09-821498ECEB16}"/>
    <dgm:cxn modelId="{9D5A5698-7FC6-4510-9C3B-63BE43139C6A}" type="presOf" srcId="{EA19A10D-81F8-4C99-B3E1-F5E3EFF73D4B}" destId="{6D0F115F-D1D3-4F3C-BF9F-1DD7BA9F490B}" srcOrd="0" destOrd="0" presId="urn:microsoft.com/office/officeart/2005/8/layout/vList4#1"/>
    <dgm:cxn modelId="{7F0CC006-CA1B-4AF7-952F-D4198401ABDD}" type="presOf" srcId="{CE60272D-5BE9-41E2-82CF-A0191EBD4F72}" destId="{B1E4290D-3F25-4405-B8AC-0984090C6676}" srcOrd="0" destOrd="0" presId="urn:microsoft.com/office/officeart/2005/8/layout/vList4#1"/>
    <dgm:cxn modelId="{36B49986-4980-490A-9438-F3A11ADA66DC}" type="presOf" srcId="{4926BE18-5D62-4112-B0E7-5D05FA3FFEC1}" destId="{CAB07A01-FDBA-4351-8219-E0D47FC4FB9B}" srcOrd="1" destOrd="1" presId="urn:microsoft.com/office/officeart/2005/8/layout/vList4#1"/>
    <dgm:cxn modelId="{4878EFAF-1A92-4B3B-A639-9CFDE4080AA1}" srcId="{CE60272D-5BE9-41E2-82CF-A0191EBD4F72}" destId="{D572DFE7-2124-4E64-A293-861A368B810F}" srcOrd="0" destOrd="0" parTransId="{AC4BD6C1-0148-487B-BBFF-074A152811E8}" sibTransId="{4F4DDF27-E6F1-48A3-8540-D2EC282D9EB7}"/>
    <dgm:cxn modelId="{47B6A49D-6EBC-4A7C-89D4-67907E20C937}" type="presOf" srcId="{FAC73BD0-E64A-49E3-866A-26E53FBA52AD}" destId="{CC147DB1-91EC-4896-9FE2-AF66AFD4FD8C}" srcOrd="1" destOrd="0" presId="urn:microsoft.com/office/officeart/2005/8/layout/vList4#1"/>
    <dgm:cxn modelId="{8E53EA3A-4C9C-4040-ACD0-C8163457D4CC}" srcId="{D572DFE7-2124-4E64-A293-861A368B810F}" destId="{4926BE18-5D62-4112-B0E7-5D05FA3FFEC1}" srcOrd="0" destOrd="0" parTransId="{7069148D-6BA0-41B4-86D7-7288AD89D16B}" sibTransId="{F417B1E2-BC4C-456E-8055-ADC5B72B876F}"/>
    <dgm:cxn modelId="{5E4BC4BD-4158-435E-8F53-725405498B94}" srcId="{CE60272D-5BE9-41E2-82CF-A0191EBD4F72}" destId="{FAC73BD0-E64A-49E3-866A-26E53FBA52AD}" srcOrd="3" destOrd="0" parTransId="{3DF5D57F-7CC1-45D1-97C6-E44CF08DCC8A}" sibTransId="{CA0A6F50-68D2-4AD2-9F23-1600FAEF2EE7}"/>
    <dgm:cxn modelId="{F30BD5AA-E895-449B-AEBA-EA7C653F8838}" type="presOf" srcId="{D572DFE7-2124-4E64-A293-861A368B810F}" destId="{CAB07A01-FDBA-4351-8219-E0D47FC4FB9B}" srcOrd="1" destOrd="0" presId="urn:microsoft.com/office/officeart/2005/8/layout/vList4#1"/>
    <dgm:cxn modelId="{F8E9A2A8-1687-4FDC-9EC1-DD55EB7A9D6F}" type="presOf" srcId="{D572DFE7-2124-4E64-A293-861A368B810F}" destId="{6CAAFEBB-7649-4D1D-919B-B3991BF4B619}" srcOrd="0" destOrd="0" presId="urn:microsoft.com/office/officeart/2005/8/layout/vList4#1"/>
    <dgm:cxn modelId="{006FBEBF-60E1-430D-A5EF-2E74DCECCEAF}" type="presOf" srcId="{FAC73BD0-E64A-49E3-866A-26E53FBA52AD}" destId="{A84D3267-4A79-4BC7-93EA-E3814636C4AE}" srcOrd="0" destOrd="0" presId="urn:microsoft.com/office/officeart/2005/8/layout/vList4#1"/>
    <dgm:cxn modelId="{ABE47FC1-5B0D-4648-8FEF-3BCE7D6133A4}" type="presOf" srcId="{4926BE18-5D62-4112-B0E7-5D05FA3FFEC1}" destId="{6CAAFEBB-7649-4D1D-919B-B3991BF4B619}" srcOrd="0" destOrd="1" presId="urn:microsoft.com/office/officeart/2005/8/layout/vList4#1"/>
    <dgm:cxn modelId="{3FF6DBE4-1784-4633-9E1B-00A6FDF169DE}" type="presParOf" srcId="{B1E4290D-3F25-4405-B8AC-0984090C6676}" destId="{F98BFB90-803C-4056-AFCF-9150291DCA28}" srcOrd="0" destOrd="0" presId="urn:microsoft.com/office/officeart/2005/8/layout/vList4#1"/>
    <dgm:cxn modelId="{9C305DCB-E09E-4595-A3A0-75CD4D324AF1}" type="presParOf" srcId="{F98BFB90-803C-4056-AFCF-9150291DCA28}" destId="{6CAAFEBB-7649-4D1D-919B-B3991BF4B619}" srcOrd="0" destOrd="0" presId="urn:microsoft.com/office/officeart/2005/8/layout/vList4#1"/>
    <dgm:cxn modelId="{8C7C71F0-4AFE-45DA-93C9-74AC2E1D2BA7}" type="presParOf" srcId="{F98BFB90-803C-4056-AFCF-9150291DCA28}" destId="{930A9E37-AE97-4D9D-AC89-7B52820616B7}" srcOrd="1" destOrd="0" presId="urn:microsoft.com/office/officeart/2005/8/layout/vList4#1"/>
    <dgm:cxn modelId="{8A43C962-01D1-440B-A93C-92C315929A52}" type="presParOf" srcId="{F98BFB90-803C-4056-AFCF-9150291DCA28}" destId="{CAB07A01-FDBA-4351-8219-E0D47FC4FB9B}" srcOrd="2" destOrd="0" presId="urn:microsoft.com/office/officeart/2005/8/layout/vList4#1"/>
    <dgm:cxn modelId="{6A701A7D-B1B0-4173-96F8-15C30D73115A}" type="presParOf" srcId="{B1E4290D-3F25-4405-B8AC-0984090C6676}" destId="{10638781-95B8-45BD-96F9-1E92A1869CE9}" srcOrd="1" destOrd="0" presId="urn:microsoft.com/office/officeart/2005/8/layout/vList4#1"/>
    <dgm:cxn modelId="{A9CBB13E-AE32-4A02-AB88-A9D98C6C5831}" type="presParOf" srcId="{B1E4290D-3F25-4405-B8AC-0984090C6676}" destId="{49B10F42-3757-4864-96D1-2266DA8D0BCD}" srcOrd="2" destOrd="0" presId="urn:microsoft.com/office/officeart/2005/8/layout/vList4#1"/>
    <dgm:cxn modelId="{708C325B-46F3-4CD1-BC77-A31E0D119E3F}" type="presParOf" srcId="{49B10F42-3757-4864-96D1-2266DA8D0BCD}" destId="{6EAAF5D9-1255-4830-8B1F-D834B92B6A5D}" srcOrd="0" destOrd="0" presId="urn:microsoft.com/office/officeart/2005/8/layout/vList4#1"/>
    <dgm:cxn modelId="{E7C5A62F-31D0-4319-9E3A-3B9592051639}" type="presParOf" srcId="{49B10F42-3757-4864-96D1-2266DA8D0BCD}" destId="{92067F6B-27CF-4329-9991-5F6755499829}" srcOrd="1" destOrd="0" presId="urn:microsoft.com/office/officeart/2005/8/layout/vList4#1"/>
    <dgm:cxn modelId="{4EBC8DF7-BE15-4EE7-9BAA-C9F3D6E907F8}" type="presParOf" srcId="{49B10F42-3757-4864-96D1-2266DA8D0BCD}" destId="{B247D230-CE79-4459-BBF6-A9DE691E0DCF}" srcOrd="2" destOrd="0" presId="urn:microsoft.com/office/officeart/2005/8/layout/vList4#1"/>
    <dgm:cxn modelId="{BA51DEDB-891F-4ACB-B4AF-3C0D42D4DC7D}" type="presParOf" srcId="{B1E4290D-3F25-4405-B8AC-0984090C6676}" destId="{0DEAAB07-9DA8-4D9C-A1E8-D3D1AB14AAD4}" srcOrd="3" destOrd="0" presId="urn:microsoft.com/office/officeart/2005/8/layout/vList4#1"/>
    <dgm:cxn modelId="{B9202803-3F25-4456-B8FF-E368BD66146F}" type="presParOf" srcId="{B1E4290D-3F25-4405-B8AC-0984090C6676}" destId="{9C763F8F-B18F-4220-B9A7-5B410D729544}" srcOrd="4" destOrd="0" presId="urn:microsoft.com/office/officeart/2005/8/layout/vList4#1"/>
    <dgm:cxn modelId="{D61211F2-4D25-4587-846D-6937D12078D0}" type="presParOf" srcId="{9C763F8F-B18F-4220-B9A7-5B410D729544}" destId="{6D0F115F-D1D3-4F3C-BF9F-1DD7BA9F490B}" srcOrd="0" destOrd="0" presId="urn:microsoft.com/office/officeart/2005/8/layout/vList4#1"/>
    <dgm:cxn modelId="{E3137B0F-6EFF-41A9-B2EC-F62B7EDBE62A}" type="presParOf" srcId="{9C763F8F-B18F-4220-B9A7-5B410D729544}" destId="{FF966363-9F3C-4873-A7C3-91713425059F}" srcOrd="1" destOrd="0" presId="urn:microsoft.com/office/officeart/2005/8/layout/vList4#1"/>
    <dgm:cxn modelId="{411F8C24-7006-4FC6-B244-40AA4979D409}" type="presParOf" srcId="{9C763F8F-B18F-4220-B9A7-5B410D729544}" destId="{6226FCC1-FFD3-4D45-8556-5D9FFE32167F}" srcOrd="2" destOrd="0" presId="urn:microsoft.com/office/officeart/2005/8/layout/vList4#1"/>
    <dgm:cxn modelId="{82E9B1A9-C57C-43EE-995E-381C927C09C3}" type="presParOf" srcId="{B1E4290D-3F25-4405-B8AC-0984090C6676}" destId="{E022D7AA-B595-4067-98BB-C4EFB7FC6CA4}" srcOrd="5" destOrd="0" presId="urn:microsoft.com/office/officeart/2005/8/layout/vList4#1"/>
    <dgm:cxn modelId="{BC54F136-E32B-4BA5-AA44-2D8341954215}" type="presParOf" srcId="{B1E4290D-3F25-4405-B8AC-0984090C6676}" destId="{1838A29A-0F4D-48E9-99C7-7502F46E4DD2}" srcOrd="6" destOrd="0" presId="urn:microsoft.com/office/officeart/2005/8/layout/vList4#1"/>
    <dgm:cxn modelId="{E1991760-D690-44F1-9637-568AD3F9EDEA}" type="presParOf" srcId="{1838A29A-0F4D-48E9-99C7-7502F46E4DD2}" destId="{A84D3267-4A79-4BC7-93EA-E3814636C4AE}" srcOrd="0" destOrd="0" presId="urn:microsoft.com/office/officeart/2005/8/layout/vList4#1"/>
    <dgm:cxn modelId="{A29752EF-04A4-416C-8587-B67AE1F10E69}" type="presParOf" srcId="{1838A29A-0F4D-48E9-99C7-7502F46E4DD2}" destId="{7CE4FF7C-D389-4D01-B048-037D6671EFEE}" srcOrd="1" destOrd="0" presId="urn:microsoft.com/office/officeart/2005/8/layout/vList4#1"/>
    <dgm:cxn modelId="{81E28092-24F8-4958-92D5-737D752F5EEF}" type="presParOf" srcId="{1838A29A-0F4D-48E9-99C7-7502F46E4DD2}" destId="{CC147DB1-91EC-4896-9FE2-AF66AFD4FD8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18ACB-3FAE-4EDD-8E41-949BBB28A79B}">
      <dsp:nvSpPr>
        <dsp:cNvPr id="0" name=""/>
        <dsp:cNvSpPr/>
      </dsp:nvSpPr>
      <dsp:spPr>
        <a:xfrm>
          <a:off x="1055580" y="-219171"/>
          <a:ext cx="4594441" cy="4594441"/>
        </a:xfrm>
        <a:prstGeom prst="circularArrow">
          <a:avLst>
            <a:gd name="adj1" fmla="val 5689"/>
            <a:gd name="adj2" fmla="val 340510"/>
            <a:gd name="adj3" fmla="val 12437429"/>
            <a:gd name="adj4" fmla="val 18258580"/>
            <a:gd name="adj5" fmla="val 5908"/>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02CB0-4E52-4916-A763-5141FEA947E2}">
      <dsp:nvSpPr>
        <dsp:cNvPr id="0" name=""/>
        <dsp:cNvSpPr/>
      </dsp:nvSpPr>
      <dsp:spPr>
        <a:xfrm>
          <a:off x="1741884" y="36018"/>
          <a:ext cx="3221832" cy="161091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smtClean="0">
              <a:solidFill>
                <a:srgbClr val="002060"/>
              </a:solidFill>
            </a:rPr>
            <a:t>الإدارة الصفية</a:t>
          </a:r>
          <a:endParaRPr lang="ar-EG" sz="2700" b="1" kern="1200" smtClean="0">
            <a:solidFill>
              <a:srgbClr val="002060"/>
            </a:solidFill>
          </a:endParaRPr>
        </a:p>
        <a:p>
          <a:pPr lvl="0" algn="ctr" defTabSz="1200150" rtl="1">
            <a:lnSpc>
              <a:spcPct val="90000"/>
            </a:lnSpc>
            <a:spcBef>
              <a:spcPct val="0"/>
            </a:spcBef>
            <a:spcAft>
              <a:spcPct val="35000"/>
            </a:spcAft>
          </a:pPr>
          <a:r>
            <a:rPr lang="ar-SA" sz="2700" b="1" kern="1200" smtClean="0">
              <a:solidFill>
                <a:srgbClr val="002060"/>
              </a:solidFill>
            </a:rPr>
            <a:t>(مفهومها – عناصرها – أنماطها – مجالاتها)</a:t>
          </a:r>
          <a:endParaRPr lang="ar-EG" sz="2700" b="1" kern="1200" dirty="0">
            <a:solidFill>
              <a:srgbClr val="002060"/>
            </a:solidFill>
          </a:endParaRPr>
        </a:p>
      </dsp:txBody>
      <dsp:txXfrm>
        <a:off x="1820522" y="114656"/>
        <a:ext cx="3064556" cy="1453640"/>
      </dsp:txXfrm>
    </dsp:sp>
    <dsp:sp modelId="{7B12B91E-4115-4398-94F3-35ADBBCDEE51}">
      <dsp:nvSpPr>
        <dsp:cNvPr id="0" name=""/>
        <dsp:cNvSpPr/>
      </dsp:nvSpPr>
      <dsp:spPr>
        <a:xfrm>
          <a:off x="3483198" y="3052062"/>
          <a:ext cx="3221832" cy="1610916"/>
        </a:xfrm>
        <a:prstGeom prst="roundRect">
          <a:avLst/>
        </a:prstGeom>
        <a:solidFill>
          <a:schemeClr val="accent5">
            <a:hueOff val="2001226"/>
            <a:satOff val="25472"/>
            <a:lumOff val="-15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002060"/>
              </a:solidFill>
            </a:rPr>
            <a:t>الانضباط الصفي</a:t>
          </a:r>
          <a:endParaRPr lang="ar-EG" sz="2700" b="1" kern="1200" dirty="0">
            <a:solidFill>
              <a:srgbClr val="002060"/>
            </a:solidFill>
          </a:endParaRPr>
        </a:p>
      </dsp:txBody>
      <dsp:txXfrm>
        <a:off x="3561836" y="3130700"/>
        <a:ext cx="3064556" cy="1453640"/>
      </dsp:txXfrm>
    </dsp:sp>
    <dsp:sp modelId="{732F62CE-D1EC-4F22-AF39-10B84BF6B6A6}">
      <dsp:nvSpPr>
        <dsp:cNvPr id="0" name=""/>
        <dsp:cNvSpPr/>
      </dsp:nvSpPr>
      <dsp:spPr>
        <a:xfrm>
          <a:off x="570" y="3052062"/>
          <a:ext cx="3221832" cy="1610916"/>
        </a:xfrm>
        <a:prstGeom prst="roundRect">
          <a:avLst/>
        </a:prstGeom>
        <a:solidFill>
          <a:schemeClr val="accent5">
            <a:hueOff val="4002452"/>
            <a:satOff val="50944"/>
            <a:lumOff val="-31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002060"/>
              </a:solidFill>
            </a:rPr>
            <a:t>المشكلات الصفية</a:t>
          </a:r>
          <a:r>
            <a:rPr lang="ar-EG" sz="2700" b="1" kern="1200" dirty="0" smtClean="0">
              <a:solidFill>
                <a:srgbClr val="002060"/>
              </a:solidFill>
            </a:rPr>
            <a:t> </a:t>
          </a:r>
          <a:r>
            <a:rPr lang="ar-SA" sz="2700" b="1" kern="1200" dirty="0" smtClean="0">
              <a:solidFill>
                <a:srgbClr val="002060"/>
              </a:solidFill>
            </a:rPr>
            <a:t>(أسبابها – علاجها)</a:t>
          </a:r>
          <a:endParaRPr lang="ar-EG" sz="2700" b="1" kern="1200" dirty="0">
            <a:solidFill>
              <a:srgbClr val="002060"/>
            </a:solidFill>
          </a:endParaRPr>
        </a:p>
      </dsp:txBody>
      <dsp:txXfrm>
        <a:off x="79208" y="3130700"/>
        <a:ext cx="3064556" cy="1453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3679F4F-BCD7-4664-A838-274B414390EE}" type="datetimeFigureOut">
              <a:rPr lang="ar-EG" smtClean="0"/>
              <a:pPr/>
              <a:t>28/07/1435</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0D8F502-96CC-4461-BF71-A803740FAA97}" type="slidenum">
              <a:rPr lang="ar-EG" smtClean="0"/>
              <a:pPr/>
              <a:t>‹#›</a:t>
            </a:fld>
            <a:endParaRPr lang="ar-EG"/>
          </a:p>
        </p:txBody>
      </p:sp>
    </p:spTree>
    <p:extLst>
      <p:ext uri="{BB962C8B-B14F-4D97-AF65-F5344CB8AC3E}">
        <p14:creationId xmlns:p14="http://schemas.microsoft.com/office/powerpoint/2010/main" val="19721542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12</a:t>
            </a:fld>
            <a:endParaRPr lang="ar-EG"/>
          </a:p>
        </p:txBody>
      </p:sp>
    </p:spTree>
    <p:extLst>
      <p:ext uri="{BB962C8B-B14F-4D97-AF65-F5344CB8AC3E}">
        <p14:creationId xmlns:p14="http://schemas.microsoft.com/office/powerpoint/2010/main" val="308508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78</a:t>
            </a:fld>
            <a:endParaRPr lang="ar-EG"/>
          </a:p>
        </p:txBody>
      </p:sp>
    </p:spTree>
    <p:extLst>
      <p:ext uri="{BB962C8B-B14F-4D97-AF65-F5344CB8AC3E}">
        <p14:creationId xmlns:p14="http://schemas.microsoft.com/office/powerpoint/2010/main" val="217389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79</a:t>
            </a:fld>
            <a:endParaRPr lang="ar-EG"/>
          </a:p>
        </p:txBody>
      </p:sp>
    </p:spTree>
    <p:extLst>
      <p:ext uri="{BB962C8B-B14F-4D97-AF65-F5344CB8AC3E}">
        <p14:creationId xmlns:p14="http://schemas.microsoft.com/office/powerpoint/2010/main" val="303139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69</a:t>
            </a:fld>
            <a:endParaRPr lang="ar-EG"/>
          </a:p>
        </p:txBody>
      </p:sp>
    </p:spTree>
    <p:extLst>
      <p:ext uri="{BB962C8B-B14F-4D97-AF65-F5344CB8AC3E}">
        <p14:creationId xmlns:p14="http://schemas.microsoft.com/office/powerpoint/2010/main" val="293216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70</a:t>
            </a:fld>
            <a:endParaRPr lang="ar-EG"/>
          </a:p>
        </p:txBody>
      </p:sp>
    </p:spTree>
    <p:extLst>
      <p:ext uri="{BB962C8B-B14F-4D97-AF65-F5344CB8AC3E}">
        <p14:creationId xmlns:p14="http://schemas.microsoft.com/office/powerpoint/2010/main" val="324582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71</a:t>
            </a:fld>
            <a:endParaRPr lang="ar-EG"/>
          </a:p>
        </p:txBody>
      </p:sp>
    </p:spTree>
    <p:extLst>
      <p:ext uri="{BB962C8B-B14F-4D97-AF65-F5344CB8AC3E}">
        <p14:creationId xmlns:p14="http://schemas.microsoft.com/office/powerpoint/2010/main" val="402542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72</a:t>
            </a:fld>
            <a:endParaRPr lang="ar-EG"/>
          </a:p>
        </p:txBody>
      </p:sp>
    </p:spTree>
    <p:extLst>
      <p:ext uri="{BB962C8B-B14F-4D97-AF65-F5344CB8AC3E}">
        <p14:creationId xmlns:p14="http://schemas.microsoft.com/office/powerpoint/2010/main" val="335433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73</a:t>
            </a:fld>
            <a:endParaRPr lang="ar-EG"/>
          </a:p>
        </p:txBody>
      </p:sp>
    </p:spTree>
    <p:extLst>
      <p:ext uri="{BB962C8B-B14F-4D97-AF65-F5344CB8AC3E}">
        <p14:creationId xmlns:p14="http://schemas.microsoft.com/office/powerpoint/2010/main" val="250172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75</a:t>
            </a:fld>
            <a:endParaRPr lang="ar-EG"/>
          </a:p>
        </p:txBody>
      </p:sp>
    </p:spTree>
    <p:extLst>
      <p:ext uri="{BB962C8B-B14F-4D97-AF65-F5344CB8AC3E}">
        <p14:creationId xmlns:p14="http://schemas.microsoft.com/office/powerpoint/2010/main" val="73992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76</a:t>
            </a:fld>
            <a:endParaRPr lang="ar-EG"/>
          </a:p>
        </p:txBody>
      </p:sp>
    </p:spTree>
    <p:extLst>
      <p:ext uri="{BB962C8B-B14F-4D97-AF65-F5344CB8AC3E}">
        <p14:creationId xmlns:p14="http://schemas.microsoft.com/office/powerpoint/2010/main" val="87081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pPr/>
              <a:t>77</a:t>
            </a:fld>
            <a:endParaRPr lang="ar-EG"/>
          </a:p>
        </p:txBody>
      </p:sp>
    </p:spTree>
    <p:extLst>
      <p:ext uri="{BB962C8B-B14F-4D97-AF65-F5344CB8AC3E}">
        <p14:creationId xmlns:p14="http://schemas.microsoft.com/office/powerpoint/2010/main" val="848852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auto">
          <a:xfrm>
            <a:off x="-4763" y="0"/>
            <a:ext cx="42656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051" name="Rectangle 3"/>
          <p:cNvSpPr>
            <a:spLocks noGrp="1" noChangeArrowheads="1"/>
          </p:cNvSpPr>
          <p:nvPr>
            <p:ph type="dt" sz="half" idx="2"/>
          </p:nvPr>
        </p:nvSpPr>
        <p:spPr bwMode="auto">
          <a:xfrm>
            <a:off x="228600" y="6553200"/>
            <a:ext cx="2133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defRPr>
            </a:lvl1pPr>
          </a:lstStyle>
          <a:p>
            <a:endParaRPr lang="ar-EG" altLang="zh-CN"/>
          </a:p>
        </p:txBody>
      </p:sp>
      <p:sp>
        <p:nvSpPr>
          <p:cNvPr id="2052" name="Rectangle 4"/>
          <p:cNvSpPr>
            <a:spLocks noGrp="1" noChangeArrowheads="1"/>
          </p:cNvSpPr>
          <p:nvPr>
            <p:ph type="ftr" sz="quarter" idx="3"/>
          </p:nvPr>
        </p:nvSpPr>
        <p:spPr bwMode="auto">
          <a:xfrm>
            <a:off x="3200400" y="65532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ar-EG" altLang="zh-CN"/>
          </a:p>
        </p:txBody>
      </p:sp>
      <p:sp>
        <p:nvSpPr>
          <p:cNvPr id="2053" name="Rectangle 5"/>
          <p:cNvSpPr>
            <a:spLocks noGrp="1" noChangeArrowheads="1"/>
          </p:cNvSpPr>
          <p:nvPr>
            <p:ph type="sldNum" sz="quarter" idx="4"/>
          </p:nvPr>
        </p:nvSpPr>
        <p:spPr/>
        <p:txBody>
          <a:bodyPr/>
          <a:lstStyle>
            <a:lvl1pPr>
              <a:defRPr/>
            </a:lvl1pPr>
          </a:lstStyle>
          <a:p>
            <a:fld id="{92EAFD01-5884-41D5-AD6F-CE74781734B3}" type="slidenum">
              <a:rPr lang="ar-EG" altLang="zh-CN"/>
              <a:pPr/>
              <a:t>‹#›</a:t>
            </a:fld>
            <a:endParaRPr lang="ar-EG" altLang="zh-CN"/>
          </a:p>
        </p:txBody>
      </p:sp>
      <p:sp>
        <p:nvSpPr>
          <p:cNvPr id="2054" name="Rectangle 6"/>
          <p:cNvSpPr>
            <a:spLocks noGrp="1" noChangeArrowheads="1"/>
          </p:cNvSpPr>
          <p:nvPr>
            <p:ph type="ctrTitle"/>
          </p:nvPr>
        </p:nvSpPr>
        <p:spPr>
          <a:xfrm>
            <a:off x="4343400" y="2895600"/>
            <a:ext cx="4038600" cy="685800"/>
          </a:xfrm>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ctr">
              <a:defRPr sz="3600">
                <a:solidFill>
                  <a:schemeClr val="accent1"/>
                </a:solidFill>
              </a:defRPr>
            </a:lvl1pPr>
          </a:lstStyle>
          <a:p>
            <a:pPr lvl="0"/>
            <a:r>
              <a:rPr lang="zh-CN" noProof="0" smtClean="0"/>
              <a:t>单击此处编辑母版标题样式</a:t>
            </a:r>
          </a:p>
        </p:txBody>
      </p:sp>
      <p:sp>
        <p:nvSpPr>
          <p:cNvPr id="2055" name="Rectangle 7"/>
          <p:cNvSpPr>
            <a:spLocks noGrp="1" noChangeArrowheads="1"/>
          </p:cNvSpPr>
          <p:nvPr>
            <p:ph type="subTitle" idx="1"/>
          </p:nvPr>
        </p:nvSpPr>
        <p:spPr>
          <a:xfrm>
            <a:off x="4356100" y="3789363"/>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ctr">
              <a:buFont typeface="Wingdings" pitchFamily="2" charset="2"/>
              <a:buNone/>
              <a:defRPr sz="1600"/>
            </a:lvl1pPr>
          </a:lstStyle>
          <a:p>
            <a:pPr lvl="0"/>
            <a:r>
              <a:rPr lang="zh-CN" noProof="0" smtClean="0"/>
              <a:t>单击此处编辑母版副标题样式</a:t>
            </a:r>
          </a:p>
        </p:txBody>
      </p:sp>
      <p:sp>
        <p:nvSpPr>
          <p:cNvPr id="2056" name="AutoShape 8"/>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503CA202-9A39-47A8-82CA-97CA72007E44}" type="slidenum">
              <a:rPr lang="ar-EG" altLang="zh-CN"/>
              <a:pPr/>
              <a:t>‹#›</a:t>
            </a:fld>
            <a:endParaRPr lang="ar-EG" altLang="zh-CN"/>
          </a:p>
        </p:txBody>
      </p:sp>
    </p:spTree>
    <p:extLst>
      <p:ext uri="{BB962C8B-B14F-4D97-AF65-F5344CB8AC3E}">
        <p14:creationId xmlns:p14="http://schemas.microsoft.com/office/powerpoint/2010/main" val="113247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14375"/>
            <a:ext cx="2038350" cy="56102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714375"/>
            <a:ext cx="596265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05C82F8B-B5C4-4EEC-BED9-2B571E4D29AD}" type="slidenum">
              <a:rPr lang="ar-EG" altLang="zh-CN"/>
              <a:pPr/>
              <a:t>‹#›</a:t>
            </a:fld>
            <a:endParaRPr lang="ar-EG" altLang="zh-CN"/>
          </a:p>
        </p:txBody>
      </p:sp>
    </p:spTree>
    <p:extLst>
      <p:ext uri="{BB962C8B-B14F-4D97-AF65-F5344CB8AC3E}">
        <p14:creationId xmlns:p14="http://schemas.microsoft.com/office/powerpoint/2010/main" val="17769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F6A177F7-7666-4025-872F-95617CAFEC6B}" type="slidenum">
              <a:rPr lang="ar-EG" altLang="zh-CN"/>
              <a:pPr/>
              <a:t>‹#›</a:t>
            </a:fld>
            <a:endParaRPr lang="ar-EG" altLang="zh-CN"/>
          </a:p>
        </p:txBody>
      </p:sp>
    </p:spTree>
    <p:extLst>
      <p:ext uri="{BB962C8B-B14F-4D97-AF65-F5344CB8AC3E}">
        <p14:creationId xmlns:p14="http://schemas.microsoft.com/office/powerpoint/2010/main" val="194109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0A5AD51-8FFE-44E9-865C-759412988469}" type="slidenum">
              <a:rPr lang="ar-EG" altLang="zh-CN"/>
              <a:pPr/>
              <a:t>‹#›</a:t>
            </a:fld>
            <a:endParaRPr lang="ar-EG" altLang="zh-CN"/>
          </a:p>
        </p:txBody>
      </p:sp>
    </p:spTree>
    <p:extLst>
      <p:ext uri="{BB962C8B-B14F-4D97-AF65-F5344CB8AC3E}">
        <p14:creationId xmlns:p14="http://schemas.microsoft.com/office/powerpoint/2010/main" val="309221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Slide Number Placeholder 4"/>
          <p:cNvSpPr>
            <a:spLocks noGrp="1"/>
          </p:cNvSpPr>
          <p:nvPr>
            <p:ph type="sldNum" sz="quarter" idx="10"/>
          </p:nvPr>
        </p:nvSpPr>
        <p:spPr/>
        <p:txBody>
          <a:bodyPr/>
          <a:lstStyle>
            <a:lvl1pPr>
              <a:defRPr/>
            </a:lvl1pPr>
          </a:lstStyle>
          <a:p>
            <a:fld id="{33F17913-90FE-4C5F-A6E0-3C378CB8723C}" type="slidenum">
              <a:rPr lang="ar-EG" altLang="zh-CN"/>
              <a:pPr/>
              <a:t>‹#›</a:t>
            </a:fld>
            <a:endParaRPr lang="ar-EG" altLang="zh-CN"/>
          </a:p>
        </p:txBody>
      </p:sp>
    </p:spTree>
    <p:extLst>
      <p:ext uri="{BB962C8B-B14F-4D97-AF65-F5344CB8AC3E}">
        <p14:creationId xmlns:p14="http://schemas.microsoft.com/office/powerpoint/2010/main" val="301857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Slide Number Placeholder 6"/>
          <p:cNvSpPr>
            <a:spLocks noGrp="1"/>
          </p:cNvSpPr>
          <p:nvPr>
            <p:ph type="sldNum" sz="quarter" idx="10"/>
          </p:nvPr>
        </p:nvSpPr>
        <p:spPr/>
        <p:txBody>
          <a:bodyPr/>
          <a:lstStyle>
            <a:lvl1pPr>
              <a:defRPr/>
            </a:lvl1pPr>
          </a:lstStyle>
          <a:p>
            <a:fld id="{57837FC1-082A-45E8-9BDE-9ABDE3471DC4}" type="slidenum">
              <a:rPr lang="ar-EG" altLang="zh-CN"/>
              <a:pPr/>
              <a:t>‹#›</a:t>
            </a:fld>
            <a:endParaRPr lang="ar-EG" altLang="zh-CN"/>
          </a:p>
        </p:txBody>
      </p:sp>
    </p:spTree>
    <p:extLst>
      <p:ext uri="{BB962C8B-B14F-4D97-AF65-F5344CB8AC3E}">
        <p14:creationId xmlns:p14="http://schemas.microsoft.com/office/powerpoint/2010/main" val="100211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Slide Number Placeholder 2"/>
          <p:cNvSpPr>
            <a:spLocks noGrp="1"/>
          </p:cNvSpPr>
          <p:nvPr>
            <p:ph type="sldNum" sz="quarter" idx="10"/>
          </p:nvPr>
        </p:nvSpPr>
        <p:spPr/>
        <p:txBody>
          <a:bodyPr/>
          <a:lstStyle>
            <a:lvl1pPr>
              <a:defRPr/>
            </a:lvl1pPr>
          </a:lstStyle>
          <a:p>
            <a:fld id="{F955FCC1-9B91-41E0-B88F-7A04E4D559BC}" type="slidenum">
              <a:rPr lang="ar-EG" altLang="zh-CN"/>
              <a:pPr/>
              <a:t>‹#›</a:t>
            </a:fld>
            <a:endParaRPr lang="ar-EG" altLang="zh-CN"/>
          </a:p>
        </p:txBody>
      </p:sp>
    </p:spTree>
    <p:extLst>
      <p:ext uri="{BB962C8B-B14F-4D97-AF65-F5344CB8AC3E}">
        <p14:creationId xmlns:p14="http://schemas.microsoft.com/office/powerpoint/2010/main" val="23472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F056BCE-7D09-4AA8-B1B7-C09553E58BE9}" type="slidenum">
              <a:rPr lang="ar-EG" altLang="zh-CN"/>
              <a:pPr/>
              <a:t>‹#›</a:t>
            </a:fld>
            <a:endParaRPr lang="ar-EG" altLang="zh-CN"/>
          </a:p>
        </p:txBody>
      </p:sp>
    </p:spTree>
    <p:extLst>
      <p:ext uri="{BB962C8B-B14F-4D97-AF65-F5344CB8AC3E}">
        <p14:creationId xmlns:p14="http://schemas.microsoft.com/office/powerpoint/2010/main" val="301579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E9012EF-1462-4AFC-9E94-F5654050E930}" type="slidenum">
              <a:rPr lang="ar-EG" altLang="zh-CN"/>
              <a:pPr/>
              <a:t>‹#›</a:t>
            </a:fld>
            <a:endParaRPr lang="ar-EG" altLang="zh-CN"/>
          </a:p>
        </p:txBody>
      </p:sp>
    </p:spTree>
    <p:extLst>
      <p:ext uri="{BB962C8B-B14F-4D97-AF65-F5344CB8AC3E}">
        <p14:creationId xmlns:p14="http://schemas.microsoft.com/office/powerpoint/2010/main" val="323848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AD5626-0A2F-4BC6-8690-BE7A4B0B88CC}" type="slidenum">
              <a:rPr lang="ar-EG" altLang="zh-CN"/>
              <a:pPr/>
              <a:t>‹#›</a:t>
            </a:fld>
            <a:endParaRPr lang="ar-EG" altLang="zh-CN"/>
          </a:p>
        </p:txBody>
      </p:sp>
    </p:spTree>
    <p:extLst>
      <p:ext uri="{BB962C8B-B14F-4D97-AF65-F5344CB8AC3E}">
        <p14:creationId xmlns:p14="http://schemas.microsoft.com/office/powerpoint/2010/main" val="373509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1372" r:id="rId14" imgW="22857143" imgH="2819048" progId="">
                  <p:embed/>
                </p:oleObj>
              </mc:Choice>
              <mc:Fallback>
                <p:oleObj r:id="rId14" imgW="22857143" imgH="2819048" progId="">
                  <p:embed/>
                  <p:pic>
                    <p:nvPicPr>
                      <p:cNvPr id="0" name="Picture 3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effectLst/>
                      <a:extLst>
                        <a:ext uri="{909E8E84-426E-40DD-AFC4-6F175D3DCCD1}">
                          <a14:hiddenFill xmlns:a14="http://schemas.microsoft.com/office/drawing/2010/main">
                            <a:solidFill>
                              <a:srgbClr val="3FB564"/>
                            </a:solidFill>
                          </a14:hiddenFill>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1373" r:id="rId16" imgW="1494385" imgH="1182930" progId="">
                  <p:embed/>
                </p:oleObj>
              </mc:Choice>
              <mc:Fallback>
                <p:oleObj r:id="rId16" imgW="1494385" imgH="1182930" progId="">
                  <p:embed/>
                  <p:pic>
                    <p:nvPicPr>
                      <p:cNvPr id="0" name="Picture 3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effectLst/>
                      <a:extLst>
                        <a:ext uri="{909E8E84-426E-40DD-AFC4-6F175D3DCCD1}">
                          <a14:hiddenFill xmlns:a14="http://schemas.microsoft.com/office/drawing/2010/main">
                            <a:solidFill>
                              <a:srgbClr val="3FB564"/>
                            </a:solidFill>
                          </a14:hiddenFill>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4"/>
          <p:cNvSpPr>
            <a:spLocks noGrp="1" noChangeArrowheads="1"/>
          </p:cNvSpPr>
          <p:nvPr>
            <p:ph type="title"/>
          </p:nvPr>
        </p:nvSpPr>
        <p:spPr bwMode="auto">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AutoShape 6"/>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31" name="Rectangle 7"/>
          <p:cNvSpPr>
            <a:spLocks noChangeArrowheads="1"/>
          </p:cNvSpPr>
          <p:nvPr/>
        </p:nvSpPr>
        <p:spPr bwMode="auto">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ar-EG" altLang="zh-CN" sz="1000"/>
          </a:p>
        </p:txBody>
      </p:sp>
      <p:sp>
        <p:nvSpPr>
          <p:cNvPr id="1032" name="Rectangle 8"/>
          <p:cNvSpPr>
            <a:spLocks noChangeArrowheads="1"/>
          </p:cNvSpPr>
          <p:nvPr/>
        </p:nvSpPr>
        <p:spPr bwMode="auto">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ar-EG" altLang="zh-CN" sz="1000"/>
          </a:p>
        </p:txBody>
      </p:sp>
      <p:sp>
        <p:nvSpPr>
          <p:cNvPr id="1033" name="Rectangle 9"/>
          <p:cNvSpPr>
            <a:spLocks noGrp="1" noChangeArrowheads="1"/>
          </p:cNvSpPr>
          <p:nvPr>
            <p:ph type="sldNum" sz="quarter" idx="4"/>
          </p:nvPr>
        </p:nvSpPr>
        <p:spPr bwMode="auto">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6343C6BC-2D6C-411B-887C-4927C57E45FC}" type="slidenum">
              <a:rPr lang="ar-EG" altLang="zh-CN"/>
              <a:pPr/>
              <a:t>‹#›</a:t>
            </a:fld>
            <a:endParaRPr lang="ar-EG" altLang="zh-CN"/>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ar-EG" sz="4800" dirty="0" smtClean="0"/>
              <a:t>الادارة الصفية</a:t>
            </a:r>
            <a:endParaRPr lang="ar-EG" sz="4800" dirty="0"/>
          </a:p>
        </p:txBody>
      </p:sp>
    </p:spTree>
    <p:extLst>
      <p:ext uri="{BB962C8B-B14F-4D97-AF65-F5344CB8AC3E}">
        <p14:creationId xmlns:p14="http://schemas.microsoft.com/office/powerpoint/2010/main" val="34118314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1043608" y="620688"/>
            <a:ext cx="7798296" cy="715963"/>
          </a:xfrm>
          <a:prstGeom prst="rect">
            <a:avLst/>
          </a:prstGeom>
        </p:spPr>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bg1"/>
                </a:solidFill>
              </a:rPr>
              <a:t>محاور الدورة</a:t>
            </a:r>
          </a:p>
        </p:txBody>
      </p:sp>
      <p:graphicFrame>
        <p:nvGraphicFramePr>
          <p:cNvPr id="7" name="Diagram 6"/>
          <p:cNvGraphicFramePr/>
          <p:nvPr>
            <p:extLst>
              <p:ext uri="{D42A27DB-BD31-4B8C-83A1-F6EECF244321}">
                <p14:modId xmlns:p14="http://schemas.microsoft.com/office/powerpoint/2010/main" val="597953723"/>
              </p:ext>
            </p:extLst>
          </p:nvPr>
        </p:nvGraphicFramePr>
        <p:xfrm>
          <a:off x="1187624" y="1610323"/>
          <a:ext cx="6705602" cy="469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7212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914496" y="2059304"/>
            <a:ext cx="7524750" cy="2817496"/>
          </a:xfrm>
          <a:prstGeom prst="rect">
            <a:avLst/>
          </a:prstGeom>
          <a:solidFill>
            <a:schemeClr val="accent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5" name="AutoShape 3" descr="D8FCD644EF414d608FD23FABDBB2453F# #AutoShape 3"/>
          <p:cNvSpPr>
            <a:spLocks noChangeArrowheads="1"/>
          </p:cNvSpPr>
          <p:nvPr/>
        </p:nvSpPr>
        <p:spPr bwMode="auto">
          <a:xfrm>
            <a:off x="1019271" y="1887856"/>
            <a:ext cx="7315200" cy="2853690"/>
          </a:xfrm>
          <a:prstGeom prst="rect">
            <a:avLst/>
          </a:prstGeom>
          <a:solidFill>
            <a:schemeClr val="accent2">
              <a:alpha val="80000"/>
            </a:schemeClr>
          </a:solidFill>
          <a:ln w="12700">
            <a:solidFill>
              <a:schemeClr val="bg1"/>
            </a:solidFill>
            <a:miter lim="800000"/>
            <a:headEnd/>
            <a:tailEnd/>
          </a:ln>
        </p:spPr>
        <p:txBody>
          <a:bodyPr wrap="none" lIns="91430" tIns="45715" rIns="91430" bIns="45715" anchor="ctr"/>
          <a:lstStyle/>
          <a:p>
            <a:pPr algn="ctr" rtl="1" eaLnBrk="0"/>
            <a:r>
              <a:rPr lang="ar-EG" altLang="zh-CN" sz="5000" dirty="0">
                <a:solidFill>
                  <a:srgbClr val="002060"/>
                </a:solidFill>
                <a:ea typeface="Microsoft YaHei" pitchFamily="34" charset="-122"/>
              </a:rPr>
              <a:t>الإدارة الصفية</a:t>
            </a:r>
          </a:p>
          <a:p>
            <a:pPr algn="ctr" rtl="1" eaLnBrk="0"/>
            <a:r>
              <a:rPr lang="ar-EG" altLang="zh-CN" sz="3600" dirty="0">
                <a:solidFill>
                  <a:srgbClr val="002060"/>
                </a:solidFill>
                <a:ea typeface="Microsoft YaHei" pitchFamily="34" charset="-122"/>
              </a:rPr>
              <a:t>(مفهومها – عناصرها – أنماطها – مجالاتها)</a:t>
            </a:r>
          </a:p>
        </p:txBody>
      </p:sp>
      <p:sp>
        <p:nvSpPr>
          <p:cNvPr id="6" name="Rectangle 13" descr="FD1DDF730CE4456e89755B07FE1653D0# #Rectangle 13"/>
          <p:cNvSpPr>
            <a:spLocks noChangeArrowheads="1"/>
          </p:cNvSpPr>
          <p:nvPr/>
        </p:nvSpPr>
        <p:spPr bwMode="auto">
          <a:xfrm>
            <a:off x="1185961"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9023824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مقدمة</a:t>
            </a:r>
            <a:endParaRPr lang="ar-EG" altLang="en-US" sz="4000" dirty="0">
              <a:ea typeface="SimSun" pitchFamily="2" charset="-122"/>
            </a:endParaRPr>
          </a:p>
        </p:txBody>
      </p:sp>
      <p:sp>
        <p:nvSpPr>
          <p:cNvPr id="2" name="Rectangle 1"/>
          <p:cNvSpPr/>
          <p:nvPr/>
        </p:nvSpPr>
        <p:spPr>
          <a:xfrm>
            <a:off x="1395537" y="1772816"/>
            <a:ext cx="6462464" cy="2308324"/>
          </a:xfrm>
          <a:prstGeom prst="rect">
            <a:avLst/>
          </a:prstGeom>
        </p:spPr>
        <p:txBody>
          <a:bodyPr wrap="square">
            <a:spAutoFit/>
          </a:bodyPr>
          <a:lstStyle/>
          <a:p>
            <a:pPr algn="justLow" rtl="1"/>
            <a:r>
              <a:rPr lang="ar-EG" sz="2400" b="1" dirty="0">
                <a:solidFill>
                  <a:srgbClr val="002060"/>
                </a:solidFill>
                <a:latin typeface="Simplified Arabic" panose="02020603050405020304" pitchFamily="18" charset="-78"/>
                <a:cs typeface="Simplified Arabic" panose="02020603050405020304" pitchFamily="18" charset="-78"/>
              </a:rPr>
              <a:t>تشهد العشريات الأخيرة – عالميا – جهودا مكثفة لتحسين مردود المنظومات التربوية و تفادي العجز القائم فيها، فانصب الاهتمام ليس فقط على المادة الدراسية – كما كان سابقا – و التحكم فيها، بل أدرك مختلف المهتمين بالمجال التربوي و المختصين فيه أنه للتكفل الجدي بالتعليم لا بد من معرفة أحسن الأقطاب الثلاثة للوضعية التعليمية و هم : </a:t>
            </a:r>
          </a:p>
        </p:txBody>
      </p:sp>
      <p:sp>
        <p:nvSpPr>
          <p:cNvPr id="4" name="Round Diagonal Corner Rectangle 3"/>
          <p:cNvSpPr/>
          <p:nvPr/>
        </p:nvSpPr>
        <p:spPr bwMode="auto">
          <a:xfrm>
            <a:off x="6012160" y="4365104"/>
            <a:ext cx="2160240" cy="64807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المعلم </a:t>
            </a:r>
            <a:endParaRPr kumimoji="0" lang="ar-EG" sz="2800" b="1" i="0" u="none" strike="noStrike" cap="none" normalizeH="0" baseline="0" dirty="0" smtClean="0">
              <a:ln>
                <a:noFill/>
              </a:ln>
              <a:solidFill>
                <a:schemeClr val="tx1"/>
              </a:solidFill>
              <a:effectLst/>
            </a:endParaRPr>
          </a:p>
        </p:txBody>
      </p:sp>
      <p:sp>
        <p:nvSpPr>
          <p:cNvPr id="21" name="Round Diagonal Corner Rectangle 20"/>
          <p:cNvSpPr/>
          <p:nvPr/>
        </p:nvSpPr>
        <p:spPr bwMode="auto">
          <a:xfrm>
            <a:off x="1259632" y="4365104"/>
            <a:ext cx="2160240" cy="64807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المتعلم </a:t>
            </a:r>
            <a:endParaRPr kumimoji="0" lang="ar-EG" sz="2800" b="1" i="0" u="none" strike="noStrike" cap="none" normalizeH="0" baseline="0" dirty="0" smtClean="0">
              <a:ln>
                <a:noFill/>
              </a:ln>
              <a:solidFill>
                <a:schemeClr val="tx1"/>
              </a:solidFill>
              <a:effectLst/>
            </a:endParaRPr>
          </a:p>
        </p:txBody>
      </p:sp>
      <p:sp>
        <p:nvSpPr>
          <p:cNvPr id="22" name="Round Diagonal Corner Rectangle 21"/>
          <p:cNvSpPr/>
          <p:nvPr/>
        </p:nvSpPr>
        <p:spPr bwMode="auto">
          <a:xfrm>
            <a:off x="3563888" y="5517232"/>
            <a:ext cx="2160240" cy="64807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المادة الدراسية </a:t>
            </a:r>
            <a:endParaRPr kumimoji="0" lang="ar-EG" sz="2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053355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1"/>
          <p:cNvSpPr>
            <a:spLocks/>
          </p:cNvSpPr>
          <p:nvPr/>
        </p:nvSpPr>
        <p:spPr bwMode="auto">
          <a:xfrm rot="13491922">
            <a:off x="3085291" y="2945417"/>
            <a:ext cx="1933575" cy="2771775"/>
          </a:xfrm>
          <a:custGeom>
            <a:avLst/>
            <a:gdLst>
              <a:gd name="T0" fmla="*/ 888 w 1104"/>
              <a:gd name="T1" fmla="*/ 0 h 1608"/>
              <a:gd name="T2" fmla="*/ 184 w 1104"/>
              <a:gd name="T3" fmla="*/ 0 h 1608"/>
              <a:gd name="T4" fmla="*/ 0 w 1104"/>
              <a:gd name="T5" fmla="*/ 200 h 1608"/>
              <a:gd name="T6" fmla="*/ 8 w 1104"/>
              <a:gd name="T7" fmla="*/ 952 h 1608"/>
              <a:gd name="T8" fmla="*/ 144 w 1104"/>
              <a:gd name="T9" fmla="*/ 1240 h 1608"/>
              <a:gd name="T10" fmla="*/ 436 w 1104"/>
              <a:gd name="T11" fmla="*/ 1532 h 1608"/>
              <a:gd name="T12" fmla="*/ 680 w 1104"/>
              <a:gd name="T13" fmla="*/ 1520 h 1608"/>
              <a:gd name="T14" fmla="*/ 960 w 1104"/>
              <a:gd name="T15" fmla="*/ 1240 h 1608"/>
              <a:gd name="T16" fmla="*/ 1088 w 1104"/>
              <a:gd name="T17" fmla="*/ 920 h 1608"/>
              <a:gd name="T18" fmla="*/ 1064 w 1104"/>
              <a:gd name="T19" fmla="*/ 128 h 1608"/>
              <a:gd name="T20" fmla="*/ 888 w 1104"/>
              <a:gd name="T21" fmla="*/ 0 h 1608"/>
              <a:gd name="T22" fmla="*/ 0 w 1104"/>
              <a:gd name="T23" fmla="*/ 0 h 1608"/>
              <a:gd name="T24" fmla="*/ 1104 w 1104"/>
              <a:gd name="T25" fmla="*/ 1608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6B9B1A">
              <a:alpha val="71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9" name="Freeform 21"/>
          <p:cNvSpPr>
            <a:spLocks/>
          </p:cNvSpPr>
          <p:nvPr/>
        </p:nvSpPr>
        <p:spPr bwMode="auto">
          <a:xfrm rot="2700000">
            <a:off x="4233863" y="1714500"/>
            <a:ext cx="1933575" cy="2771775"/>
          </a:xfrm>
          <a:custGeom>
            <a:avLst/>
            <a:gdLst>
              <a:gd name="T0" fmla="*/ 888 w 1104"/>
              <a:gd name="T1" fmla="*/ 0 h 1608"/>
              <a:gd name="T2" fmla="*/ 184 w 1104"/>
              <a:gd name="T3" fmla="*/ 0 h 1608"/>
              <a:gd name="T4" fmla="*/ 0 w 1104"/>
              <a:gd name="T5" fmla="*/ 200 h 1608"/>
              <a:gd name="T6" fmla="*/ 8 w 1104"/>
              <a:gd name="T7" fmla="*/ 952 h 1608"/>
              <a:gd name="T8" fmla="*/ 144 w 1104"/>
              <a:gd name="T9" fmla="*/ 1240 h 1608"/>
              <a:gd name="T10" fmla="*/ 436 w 1104"/>
              <a:gd name="T11" fmla="*/ 1532 h 1608"/>
              <a:gd name="T12" fmla="*/ 680 w 1104"/>
              <a:gd name="T13" fmla="*/ 1520 h 1608"/>
              <a:gd name="T14" fmla="*/ 960 w 1104"/>
              <a:gd name="T15" fmla="*/ 1240 h 1608"/>
              <a:gd name="T16" fmla="*/ 1088 w 1104"/>
              <a:gd name="T17" fmla="*/ 920 h 1608"/>
              <a:gd name="T18" fmla="*/ 1064 w 1104"/>
              <a:gd name="T19" fmla="*/ 128 h 1608"/>
              <a:gd name="T20" fmla="*/ 888 w 1104"/>
              <a:gd name="T21" fmla="*/ 0 h 1608"/>
              <a:gd name="T22" fmla="*/ 0 w 1104"/>
              <a:gd name="T23" fmla="*/ 0 h 1608"/>
              <a:gd name="T24" fmla="*/ 1104 w 1104"/>
              <a:gd name="T25" fmla="*/ 1608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6B9B1A">
              <a:alpha val="71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 name="Freeform 18"/>
          <p:cNvSpPr>
            <a:spLocks/>
          </p:cNvSpPr>
          <p:nvPr/>
        </p:nvSpPr>
        <p:spPr bwMode="auto">
          <a:xfrm rot="18814431">
            <a:off x="3176588" y="1706563"/>
            <a:ext cx="1933575" cy="2771775"/>
          </a:xfrm>
          <a:custGeom>
            <a:avLst/>
            <a:gdLst>
              <a:gd name="T0" fmla="*/ 888 w 1104"/>
              <a:gd name="T1" fmla="*/ 0 h 1608"/>
              <a:gd name="T2" fmla="*/ 184 w 1104"/>
              <a:gd name="T3" fmla="*/ 0 h 1608"/>
              <a:gd name="T4" fmla="*/ 0 w 1104"/>
              <a:gd name="T5" fmla="*/ 200 h 1608"/>
              <a:gd name="T6" fmla="*/ 8 w 1104"/>
              <a:gd name="T7" fmla="*/ 952 h 1608"/>
              <a:gd name="T8" fmla="*/ 144 w 1104"/>
              <a:gd name="T9" fmla="*/ 1240 h 1608"/>
              <a:gd name="T10" fmla="*/ 436 w 1104"/>
              <a:gd name="T11" fmla="*/ 1532 h 1608"/>
              <a:gd name="T12" fmla="*/ 680 w 1104"/>
              <a:gd name="T13" fmla="*/ 1520 h 1608"/>
              <a:gd name="T14" fmla="*/ 960 w 1104"/>
              <a:gd name="T15" fmla="*/ 1240 h 1608"/>
              <a:gd name="T16" fmla="*/ 1088 w 1104"/>
              <a:gd name="T17" fmla="*/ 920 h 1608"/>
              <a:gd name="T18" fmla="*/ 1064 w 1104"/>
              <a:gd name="T19" fmla="*/ 128 h 1608"/>
              <a:gd name="T20" fmla="*/ 888 w 1104"/>
              <a:gd name="T21" fmla="*/ 0 h 1608"/>
              <a:gd name="T22" fmla="*/ 0 w 1104"/>
              <a:gd name="T23" fmla="*/ 0 h 1608"/>
              <a:gd name="T24" fmla="*/ 1104 w 1104"/>
              <a:gd name="T25" fmla="*/ 1608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4C7013">
              <a:alpha val="71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 name="Freeform 23"/>
          <p:cNvSpPr>
            <a:spLocks/>
          </p:cNvSpPr>
          <p:nvPr/>
        </p:nvSpPr>
        <p:spPr bwMode="auto">
          <a:xfrm rot="8182408">
            <a:off x="4243388" y="2857500"/>
            <a:ext cx="1931987" cy="2771775"/>
          </a:xfrm>
          <a:custGeom>
            <a:avLst/>
            <a:gdLst>
              <a:gd name="T0" fmla="*/ 888 w 1104"/>
              <a:gd name="T1" fmla="*/ 0 h 1608"/>
              <a:gd name="T2" fmla="*/ 184 w 1104"/>
              <a:gd name="T3" fmla="*/ 0 h 1608"/>
              <a:gd name="T4" fmla="*/ 0 w 1104"/>
              <a:gd name="T5" fmla="*/ 200 h 1608"/>
              <a:gd name="T6" fmla="*/ 8 w 1104"/>
              <a:gd name="T7" fmla="*/ 952 h 1608"/>
              <a:gd name="T8" fmla="*/ 144 w 1104"/>
              <a:gd name="T9" fmla="*/ 1240 h 1608"/>
              <a:gd name="T10" fmla="*/ 436 w 1104"/>
              <a:gd name="T11" fmla="*/ 1532 h 1608"/>
              <a:gd name="T12" fmla="*/ 680 w 1104"/>
              <a:gd name="T13" fmla="*/ 1520 h 1608"/>
              <a:gd name="T14" fmla="*/ 960 w 1104"/>
              <a:gd name="T15" fmla="*/ 1240 h 1608"/>
              <a:gd name="T16" fmla="*/ 1088 w 1104"/>
              <a:gd name="T17" fmla="*/ 920 h 1608"/>
              <a:gd name="T18" fmla="*/ 1064 w 1104"/>
              <a:gd name="T19" fmla="*/ 128 h 1608"/>
              <a:gd name="T20" fmla="*/ 888 w 1104"/>
              <a:gd name="T21" fmla="*/ 0 h 1608"/>
              <a:gd name="T22" fmla="*/ 0 w 1104"/>
              <a:gd name="T23" fmla="*/ 0 h 1608"/>
              <a:gd name="T24" fmla="*/ 1104 w 1104"/>
              <a:gd name="T25" fmla="*/ 1608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90BA45">
              <a:alpha val="71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2" name="AutoShape 25"/>
          <p:cNvSpPr>
            <a:spLocks noChangeArrowheads="1"/>
          </p:cNvSpPr>
          <p:nvPr/>
        </p:nvSpPr>
        <p:spPr bwMode="auto">
          <a:xfrm>
            <a:off x="4121150" y="3119438"/>
            <a:ext cx="1103313" cy="1104900"/>
          </a:xfrm>
          <a:prstGeom prst="roundRect">
            <a:avLst>
              <a:gd name="adj" fmla="val 16667"/>
            </a:avLst>
          </a:prstGeom>
          <a:solidFill>
            <a:srgbClr val="6B9B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l" rtl="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TW" altLang="en-US">
              <a:ea typeface="PMingLiU" panose="02020500000000000000" pitchFamily="18" charset="-120"/>
            </a:endParaRPr>
          </a:p>
        </p:txBody>
      </p:sp>
      <p:sp>
        <p:nvSpPr>
          <p:cNvPr id="13" name="Text Box 19"/>
          <p:cNvSpPr txBox="1">
            <a:spLocks noChangeArrowheads="1"/>
          </p:cNvSpPr>
          <p:nvPr/>
        </p:nvSpPr>
        <p:spPr bwMode="auto">
          <a:xfrm rot="18677186">
            <a:off x="2527216" y="2272964"/>
            <a:ext cx="19210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anose="020B0604020202020204" pitchFamily="34" charset="0"/>
                <a:ea typeface="宋体" panose="02010600030101010101" pitchFamily="2" charset="-122"/>
              </a:defRPr>
            </a:lvl1pPr>
            <a:lvl2pPr marL="742950" indent="-285750" defTabSz="801688">
              <a:defRPr>
                <a:solidFill>
                  <a:schemeClr val="tx1"/>
                </a:solidFill>
                <a:latin typeface="Arial" panose="020B0604020202020204" pitchFamily="34" charset="0"/>
                <a:ea typeface="宋体" panose="02010600030101010101" pitchFamily="2" charset="-122"/>
              </a:defRPr>
            </a:lvl2pPr>
            <a:lvl3pPr marL="1143000" indent="-228600" defTabSz="801688">
              <a:defRPr>
                <a:solidFill>
                  <a:schemeClr val="tx1"/>
                </a:solidFill>
                <a:latin typeface="Arial" panose="020B0604020202020204" pitchFamily="34" charset="0"/>
                <a:ea typeface="宋体" panose="02010600030101010101" pitchFamily="2" charset="-122"/>
              </a:defRPr>
            </a:lvl3pPr>
            <a:lvl4pPr marL="1600200" indent="-228600" defTabSz="801688">
              <a:defRPr>
                <a:solidFill>
                  <a:schemeClr val="tx1"/>
                </a:solidFill>
                <a:latin typeface="Arial" panose="020B0604020202020204" pitchFamily="34" charset="0"/>
                <a:ea typeface="宋体" panose="02010600030101010101" pitchFamily="2" charset="-122"/>
              </a:defRPr>
            </a:lvl4pPr>
            <a:lvl5pPr marL="2057400" indent="-228600" defTabSz="801688">
              <a:defRPr>
                <a:solidFill>
                  <a:schemeClr val="tx1"/>
                </a:solidFill>
                <a:latin typeface="Arial" panose="020B0604020202020204" pitchFamily="34" charset="0"/>
                <a:ea typeface="宋体" panose="02010600030101010101" pitchFamily="2" charset="-122"/>
              </a:defRPr>
            </a:lvl5pPr>
            <a:lvl6pPr marL="25146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1">
              <a:spcAft>
                <a:spcPct val="40000"/>
              </a:spcAft>
            </a:pPr>
            <a:r>
              <a:rPr lang="ar-EG" altLang="en-US" sz="2800" b="1" noProof="1" smtClean="0">
                <a:solidFill>
                  <a:schemeClr val="bg1"/>
                </a:solidFill>
              </a:rPr>
              <a:t>المادة </a:t>
            </a:r>
            <a:r>
              <a:rPr lang="ar-EG" altLang="en-US" sz="2800" b="1" noProof="1">
                <a:solidFill>
                  <a:schemeClr val="bg1"/>
                </a:solidFill>
              </a:rPr>
              <a:t>الدراسية</a:t>
            </a:r>
            <a:endParaRPr lang="en-US" altLang="en-US" sz="2800" b="1" noProof="1">
              <a:solidFill>
                <a:schemeClr val="bg1"/>
              </a:solidFill>
            </a:endParaRPr>
          </a:p>
        </p:txBody>
      </p:sp>
      <p:sp>
        <p:nvSpPr>
          <p:cNvPr id="14" name="Text Box 19"/>
          <p:cNvSpPr txBox="1">
            <a:spLocks noChangeArrowheads="1"/>
          </p:cNvSpPr>
          <p:nvPr/>
        </p:nvSpPr>
        <p:spPr bwMode="auto">
          <a:xfrm rot="2700000">
            <a:off x="4961732" y="2230102"/>
            <a:ext cx="17065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anose="020B0604020202020204" pitchFamily="34" charset="0"/>
                <a:ea typeface="宋体" panose="02010600030101010101" pitchFamily="2" charset="-122"/>
              </a:defRPr>
            </a:lvl1pPr>
            <a:lvl2pPr marL="742950" indent="-285750" defTabSz="801688">
              <a:defRPr>
                <a:solidFill>
                  <a:schemeClr val="tx1"/>
                </a:solidFill>
                <a:latin typeface="Arial" panose="020B0604020202020204" pitchFamily="34" charset="0"/>
                <a:ea typeface="宋体" panose="02010600030101010101" pitchFamily="2" charset="-122"/>
              </a:defRPr>
            </a:lvl2pPr>
            <a:lvl3pPr marL="1143000" indent="-228600" defTabSz="801688">
              <a:defRPr>
                <a:solidFill>
                  <a:schemeClr val="tx1"/>
                </a:solidFill>
                <a:latin typeface="Arial" panose="020B0604020202020204" pitchFamily="34" charset="0"/>
                <a:ea typeface="宋体" panose="02010600030101010101" pitchFamily="2" charset="-122"/>
              </a:defRPr>
            </a:lvl3pPr>
            <a:lvl4pPr marL="1600200" indent="-228600" defTabSz="801688">
              <a:defRPr>
                <a:solidFill>
                  <a:schemeClr val="tx1"/>
                </a:solidFill>
                <a:latin typeface="Arial" panose="020B0604020202020204" pitchFamily="34" charset="0"/>
                <a:ea typeface="宋体" panose="02010600030101010101" pitchFamily="2" charset="-122"/>
              </a:defRPr>
            </a:lvl4pPr>
            <a:lvl5pPr marL="2057400" indent="-228600" defTabSz="801688">
              <a:defRPr>
                <a:solidFill>
                  <a:schemeClr val="tx1"/>
                </a:solidFill>
                <a:latin typeface="Arial" panose="020B0604020202020204" pitchFamily="34" charset="0"/>
                <a:ea typeface="宋体" panose="02010600030101010101" pitchFamily="2" charset="-122"/>
              </a:defRPr>
            </a:lvl5pPr>
            <a:lvl6pPr marL="25146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1">
              <a:spcAft>
                <a:spcPct val="40000"/>
              </a:spcAft>
            </a:pPr>
            <a:r>
              <a:rPr lang="ar-EG" altLang="en-US" sz="2800" b="1" noProof="1" smtClean="0">
                <a:solidFill>
                  <a:schemeClr val="bg1"/>
                </a:solidFill>
              </a:rPr>
              <a:t>المعلم</a:t>
            </a:r>
            <a:endParaRPr lang="en-US" altLang="en-US" sz="2800" b="1" noProof="1">
              <a:solidFill>
                <a:schemeClr val="bg1"/>
              </a:solidFill>
            </a:endParaRPr>
          </a:p>
        </p:txBody>
      </p:sp>
      <p:sp>
        <p:nvSpPr>
          <p:cNvPr id="16" name="Text Box 19"/>
          <p:cNvSpPr txBox="1">
            <a:spLocks noChangeArrowheads="1"/>
          </p:cNvSpPr>
          <p:nvPr/>
        </p:nvSpPr>
        <p:spPr bwMode="auto">
          <a:xfrm rot="19011174">
            <a:off x="5037138" y="4694695"/>
            <a:ext cx="17065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anose="020B0604020202020204" pitchFamily="34" charset="0"/>
                <a:ea typeface="宋体" panose="02010600030101010101" pitchFamily="2" charset="-122"/>
              </a:defRPr>
            </a:lvl1pPr>
            <a:lvl2pPr marL="742950" indent="-285750" defTabSz="801688">
              <a:defRPr>
                <a:solidFill>
                  <a:schemeClr val="tx1"/>
                </a:solidFill>
                <a:latin typeface="Arial" panose="020B0604020202020204" pitchFamily="34" charset="0"/>
                <a:ea typeface="宋体" panose="02010600030101010101" pitchFamily="2" charset="-122"/>
              </a:defRPr>
            </a:lvl2pPr>
            <a:lvl3pPr marL="1143000" indent="-228600" defTabSz="801688">
              <a:defRPr>
                <a:solidFill>
                  <a:schemeClr val="tx1"/>
                </a:solidFill>
                <a:latin typeface="Arial" panose="020B0604020202020204" pitchFamily="34" charset="0"/>
                <a:ea typeface="宋体" panose="02010600030101010101" pitchFamily="2" charset="-122"/>
              </a:defRPr>
            </a:lvl3pPr>
            <a:lvl4pPr marL="1600200" indent="-228600" defTabSz="801688">
              <a:defRPr>
                <a:solidFill>
                  <a:schemeClr val="tx1"/>
                </a:solidFill>
                <a:latin typeface="Arial" panose="020B0604020202020204" pitchFamily="34" charset="0"/>
                <a:ea typeface="宋体" panose="02010600030101010101" pitchFamily="2" charset="-122"/>
              </a:defRPr>
            </a:lvl4pPr>
            <a:lvl5pPr marL="2057400" indent="-228600" defTabSz="801688">
              <a:defRPr>
                <a:solidFill>
                  <a:schemeClr val="tx1"/>
                </a:solidFill>
                <a:latin typeface="Arial" panose="020B0604020202020204" pitchFamily="34" charset="0"/>
                <a:ea typeface="宋体" panose="02010600030101010101" pitchFamily="2" charset="-122"/>
              </a:defRPr>
            </a:lvl5pPr>
            <a:lvl6pPr marL="25146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1">
              <a:spcAft>
                <a:spcPct val="40000"/>
              </a:spcAft>
            </a:pPr>
            <a:r>
              <a:rPr lang="ar-EG" altLang="en-US" sz="2800" b="1" noProof="1" smtClean="0">
                <a:solidFill>
                  <a:schemeClr val="bg1"/>
                </a:solidFill>
              </a:rPr>
              <a:t>المتعلم</a:t>
            </a:r>
            <a:endParaRPr lang="en-US" altLang="en-US" sz="2800" b="1" noProof="1">
              <a:solidFill>
                <a:schemeClr val="bg1"/>
              </a:solidFill>
            </a:endParaRPr>
          </a:p>
        </p:txBody>
      </p:sp>
      <p:sp>
        <p:nvSpPr>
          <p:cNvPr id="17" name="Text Box 19"/>
          <p:cNvSpPr txBox="1">
            <a:spLocks noChangeArrowheads="1"/>
          </p:cNvSpPr>
          <p:nvPr/>
        </p:nvSpPr>
        <p:spPr bwMode="auto">
          <a:xfrm>
            <a:off x="4139952" y="3430161"/>
            <a:ext cx="10620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anose="020B0604020202020204" pitchFamily="34" charset="0"/>
                <a:ea typeface="宋体" panose="02010600030101010101" pitchFamily="2" charset="-122"/>
              </a:defRPr>
            </a:lvl1pPr>
            <a:lvl2pPr marL="742950" indent="-285750" defTabSz="801688">
              <a:defRPr>
                <a:solidFill>
                  <a:schemeClr val="tx1"/>
                </a:solidFill>
                <a:latin typeface="Arial" panose="020B0604020202020204" pitchFamily="34" charset="0"/>
                <a:ea typeface="宋体" panose="02010600030101010101" pitchFamily="2" charset="-122"/>
              </a:defRPr>
            </a:lvl2pPr>
            <a:lvl3pPr marL="1143000" indent="-228600" defTabSz="801688">
              <a:defRPr>
                <a:solidFill>
                  <a:schemeClr val="tx1"/>
                </a:solidFill>
                <a:latin typeface="Arial" panose="020B0604020202020204" pitchFamily="34" charset="0"/>
                <a:ea typeface="宋体" panose="02010600030101010101" pitchFamily="2" charset="-122"/>
              </a:defRPr>
            </a:lvl3pPr>
            <a:lvl4pPr marL="1600200" indent="-228600" defTabSz="801688">
              <a:defRPr>
                <a:solidFill>
                  <a:schemeClr val="tx1"/>
                </a:solidFill>
                <a:latin typeface="Arial" panose="020B0604020202020204" pitchFamily="34" charset="0"/>
                <a:ea typeface="宋体" panose="02010600030101010101" pitchFamily="2" charset="-122"/>
              </a:defRPr>
            </a:lvl4pPr>
            <a:lvl5pPr marL="2057400" indent="-228600" defTabSz="801688">
              <a:defRPr>
                <a:solidFill>
                  <a:schemeClr val="tx1"/>
                </a:solidFill>
                <a:latin typeface="Arial" panose="020B0604020202020204" pitchFamily="34" charset="0"/>
                <a:ea typeface="宋体" panose="02010600030101010101" pitchFamily="2" charset="-122"/>
              </a:defRPr>
            </a:lvl5pPr>
            <a:lvl6pPr marL="25146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1">
              <a:spcAft>
                <a:spcPct val="40000"/>
              </a:spcAft>
            </a:pPr>
            <a:r>
              <a:rPr lang="ar-EG" altLang="en-US" sz="2800" b="1" noProof="1" smtClean="0">
                <a:solidFill>
                  <a:schemeClr val="bg1"/>
                </a:solidFill>
              </a:rPr>
              <a:t>المكونات</a:t>
            </a:r>
            <a:endParaRPr lang="en-US" altLang="en-US" sz="2800" b="1" noProof="1">
              <a:solidFill>
                <a:schemeClr val="bg1"/>
              </a:solidFill>
            </a:endParaRPr>
          </a:p>
        </p:txBody>
      </p:sp>
      <p:sp>
        <p:nvSpPr>
          <p:cNvPr id="19" name="Text Box 19"/>
          <p:cNvSpPr txBox="1">
            <a:spLocks noChangeArrowheads="1"/>
          </p:cNvSpPr>
          <p:nvPr/>
        </p:nvSpPr>
        <p:spPr bwMode="auto">
          <a:xfrm rot="2700000">
            <a:off x="2637696" y="4799464"/>
            <a:ext cx="17065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anose="020B0604020202020204" pitchFamily="34" charset="0"/>
                <a:ea typeface="宋体" panose="02010600030101010101" pitchFamily="2" charset="-122"/>
              </a:defRPr>
            </a:lvl1pPr>
            <a:lvl2pPr marL="742950" indent="-285750" defTabSz="801688">
              <a:defRPr>
                <a:solidFill>
                  <a:schemeClr val="tx1"/>
                </a:solidFill>
                <a:latin typeface="Arial" panose="020B0604020202020204" pitchFamily="34" charset="0"/>
                <a:ea typeface="宋体" panose="02010600030101010101" pitchFamily="2" charset="-122"/>
              </a:defRPr>
            </a:lvl2pPr>
            <a:lvl3pPr marL="1143000" indent="-228600" defTabSz="801688">
              <a:defRPr>
                <a:solidFill>
                  <a:schemeClr val="tx1"/>
                </a:solidFill>
                <a:latin typeface="Arial" panose="020B0604020202020204" pitchFamily="34" charset="0"/>
                <a:ea typeface="宋体" panose="02010600030101010101" pitchFamily="2" charset="-122"/>
              </a:defRPr>
            </a:lvl3pPr>
            <a:lvl4pPr marL="1600200" indent="-228600" defTabSz="801688">
              <a:defRPr>
                <a:solidFill>
                  <a:schemeClr val="tx1"/>
                </a:solidFill>
                <a:latin typeface="Arial" panose="020B0604020202020204" pitchFamily="34" charset="0"/>
                <a:ea typeface="宋体" panose="02010600030101010101" pitchFamily="2" charset="-122"/>
              </a:defRPr>
            </a:lvl4pPr>
            <a:lvl5pPr marL="2057400" indent="-228600" defTabSz="801688">
              <a:defRPr>
                <a:solidFill>
                  <a:schemeClr val="tx1"/>
                </a:solidFill>
                <a:latin typeface="Arial" panose="020B0604020202020204" pitchFamily="34" charset="0"/>
                <a:ea typeface="宋体" panose="02010600030101010101" pitchFamily="2" charset="-122"/>
              </a:defRPr>
            </a:lvl5pPr>
            <a:lvl6pPr marL="25146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defTabSz="801688" rtl="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1">
              <a:spcAft>
                <a:spcPct val="40000"/>
              </a:spcAft>
            </a:pPr>
            <a:r>
              <a:rPr lang="ar-EG" altLang="en-US" sz="2800" b="1" noProof="1" smtClean="0">
                <a:solidFill>
                  <a:schemeClr val="bg1"/>
                </a:solidFill>
              </a:rPr>
              <a:t>التفاعل </a:t>
            </a:r>
            <a:endParaRPr lang="en-US" altLang="en-US" sz="2800" b="1" noProof="1">
              <a:solidFill>
                <a:schemeClr val="bg1"/>
              </a:solidFill>
            </a:endParaRPr>
          </a:p>
        </p:txBody>
      </p:sp>
      <p:sp>
        <p:nvSpPr>
          <p:cNvPr id="20"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مكونات الصف الدراسي</a:t>
            </a:r>
            <a:endParaRPr lang="ar-EG" altLang="en-US" sz="4000" dirty="0">
              <a:ea typeface="SimSun" pitchFamily="2" charset="-122"/>
            </a:endParaRPr>
          </a:p>
        </p:txBody>
      </p:sp>
    </p:spTree>
    <p:extLst>
      <p:ext uri="{BB962C8B-B14F-4D97-AF65-F5344CB8AC3E}">
        <p14:creationId xmlns:p14="http://schemas.microsoft.com/office/powerpoint/2010/main" val="32003812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80">
                                          <p:stCondLst>
                                            <p:cond delay="0"/>
                                          </p:stCondLst>
                                        </p:cTn>
                                        <p:tgtEl>
                                          <p:spTgt spid="16"/>
                                        </p:tgtEl>
                                      </p:cBhvr>
                                    </p:animEffect>
                                    <p:anim calcmode="lin" valueType="num">
                                      <p:cBhvr>
                                        <p:cTn id="4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7" dur="26">
                                          <p:stCondLst>
                                            <p:cond delay="650"/>
                                          </p:stCondLst>
                                        </p:cTn>
                                        <p:tgtEl>
                                          <p:spTgt spid="16"/>
                                        </p:tgtEl>
                                      </p:cBhvr>
                                      <p:to x="100000" y="60000"/>
                                    </p:animScale>
                                    <p:animScale>
                                      <p:cBhvr>
                                        <p:cTn id="48" dur="166" decel="50000">
                                          <p:stCondLst>
                                            <p:cond delay="676"/>
                                          </p:stCondLst>
                                        </p:cTn>
                                        <p:tgtEl>
                                          <p:spTgt spid="16"/>
                                        </p:tgtEl>
                                      </p:cBhvr>
                                      <p:to x="100000" y="100000"/>
                                    </p:animScale>
                                    <p:animScale>
                                      <p:cBhvr>
                                        <p:cTn id="49" dur="26">
                                          <p:stCondLst>
                                            <p:cond delay="1312"/>
                                          </p:stCondLst>
                                        </p:cTn>
                                        <p:tgtEl>
                                          <p:spTgt spid="16"/>
                                        </p:tgtEl>
                                      </p:cBhvr>
                                      <p:to x="100000" y="80000"/>
                                    </p:animScale>
                                    <p:animScale>
                                      <p:cBhvr>
                                        <p:cTn id="50" dur="166" decel="50000">
                                          <p:stCondLst>
                                            <p:cond delay="1338"/>
                                          </p:stCondLst>
                                        </p:cTn>
                                        <p:tgtEl>
                                          <p:spTgt spid="16"/>
                                        </p:tgtEl>
                                      </p:cBhvr>
                                      <p:to x="100000" y="100000"/>
                                    </p:animScale>
                                    <p:animScale>
                                      <p:cBhvr>
                                        <p:cTn id="51" dur="26">
                                          <p:stCondLst>
                                            <p:cond delay="1642"/>
                                          </p:stCondLst>
                                        </p:cTn>
                                        <p:tgtEl>
                                          <p:spTgt spid="16"/>
                                        </p:tgtEl>
                                      </p:cBhvr>
                                      <p:to x="100000" y="90000"/>
                                    </p:animScale>
                                    <p:animScale>
                                      <p:cBhvr>
                                        <p:cTn id="52" dur="166" decel="50000">
                                          <p:stCondLst>
                                            <p:cond delay="1668"/>
                                          </p:stCondLst>
                                        </p:cTn>
                                        <p:tgtEl>
                                          <p:spTgt spid="16"/>
                                        </p:tgtEl>
                                      </p:cBhvr>
                                      <p:to x="100000" y="100000"/>
                                    </p:animScale>
                                    <p:animScale>
                                      <p:cBhvr>
                                        <p:cTn id="53" dur="26">
                                          <p:stCondLst>
                                            <p:cond delay="1808"/>
                                          </p:stCondLst>
                                        </p:cTn>
                                        <p:tgtEl>
                                          <p:spTgt spid="16"/>
                                        </p:tgtEl>
                                      </p:cBhvr>
                                      <p:to x="100000" y="95000"/>
                                    </p:animScale>
                                    <p:animScale>
                                      <p:cBhvr>
                                        <p:cTn id="54" dur="166" decel="50000">
                                          <p:stCondLst>
                                            <p:cond delay="1834"/>
                                          </p:stCondLst>
                                        </p:cTn>
                                        <p:tgtEl>
                                          <p:spTgt spid="1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580">
                                          <p:stCondLst>
                                            <p:cond delay="0"/>
                                          </p:stCondLst>
                                        </p:cTn>
                                        <p:tgtEl>
                                          <p:spTgt spid="18"/>
                                        </p:tgtEl>
                                      </p:cBhvr>
                                    </p:animEffect>
                                    <p:anim calcmode="lin" valueType="num">
                                      <p:cBhvr>
                                        <p:cTn id="7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1" dur="26">
                                          <p:stCondLst>
                                            <p:cond delay="650"/>
                                          </p:stCondLst>
                                        </p:cTn>
                                        <p:tgtEl>
                                          <p:spTgt spid="18"/>
                                        </p:tgtEl>
                                      </p:cBhvr>
                                      <p:to x="100000" y="60000"/>
                                    </p:animScale>
                                    <p:animScale>
                                      <p:cBhvr>
                                        <p:cTn id="82" dur="166" decel="50000">
                                          <p:stCondLst>
                                            <p:cond delay="676"/>
                                          </p:stCondLst>
                                        </p:cTn>
                                        <p:tgtEl>
                                          <p:spTgt spid="18"/>
                                        </p:tgtEl>
                                      </p:cBhvr>
                                      <p:to x="100000" y="100000"/>
                                    </p:animScale>
                                    <p:animScale>
                                      <p:cBhvr>
                                        <p:cTn id="83" dur="26">
                                          <p:stCondLst>
                                            <p:cond delay="1312"/>
                                          </p:stCondLst>
                                        </p:cTn>
                                        <p:tgtEl>
                                          <p:spTgt spid="18"/>
                                        </p:tgtEl>
                                      </p:cBhvr>
                                      <p:to x="100000" y="80000"/>
                                    </p:animScale>
                                    <p:animScale>
                                      <p:cBhvr>
                                        <p:cTn id="84" dur="166" decel="50000">
                                          <p:stCondLst>
                                            <p:cond delay="1338"/>
                                          </p:stCondLst>
                                        </p:cTn>
                                        <p:tgtEl>
                                          <p:spTgt spid="18"/>
                                        </p:tgtEl>
                                      </p:cBhvr>
                                      <p:to x="100000" y="100000"/>
                                    </p:animScale>
                                    <p:animScale>
                                      <p:cBhvr>
                                        <p:cTn id="85" dur="26">
                                          <p:stCondLst>
                                            <p:cond delay="1642"/>
                                          </p:stCondLst>
                                        </p:cTn>
                                        <p:tgtEl>
                                          <p:spTgt spid="18"/>
                                        </p:tgtEl>
                                      </p:cBhvr>
                                      <p:to x="100000" y="90000"/>
                                    </p:animScale>
                                    <p:animScale>
                                      <p:cBhvr>
                                        <p:cTn id="86" dur="166" decel="50000">
                                          <p:stCondLst>
                                            <p:cond delay="1668"/>
                                          </p:stCondLst>
                                        </p:cTn>
                                        <p:tgtEl>
                                          <p:spTgt spid="18"/>
                                        </p:tgtEl>
                                      </p:cBhvr>
                                      <p:to x="100000" y="100000"/>
                                    </p:animScale>
                                    <p:animScale>
                                      <p:cBhvr>
                                        <p:cTn id="87" dur="26">
                                          <p:stCondLst>
                                            <p:cond delay="1808"/>
                                          </p:stCondLst>
                                        </p:cTn>
                                        <p:tgtEl>
                                          <p:spTgt spid="18"/>
                                        </p:tgtEl>
                                      </p:cBhvr>
                                      <p:to x="100000" y="95000"/>
                                    </p:animScale>
                                    <p:animScale>
                                      <p:cBhvr>
                                        <p:cTn id="88" dur="166" decel="50000">
                                          <p:stCondLst>
                                            <p:cond delay="1834"/>
                                          </p:stCondLst>
                                        </p:cTn>
                                        <p:tgtEl>
                                          <p:spTgt spid="18"/>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80">
                                          <p:stCondLst>
                                            <p:cond delay="0"/>
                                          </p:stCondLst>
                                        </p:cTn>
                                        <p:tgtEl>
                                          <p:spTgt spid="19"/>
                                        </p:tgtEl>
                                      </p:cBhvr>
                                    </p:animEffect>
                                    <p:anim calcmode="lin" valueType="num">
                                      <p:cBhvr>
                                        <p:cTn id="9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7" dur="26">
                                          <p:stCondLst>
                                            <p:cond delay="650"/>
                                          </p:stCondLst>
                                        </p:cTn>
                                        <p:tgtEl>
                                          <p:spTgt spid="19"/>
                                        </p:tgtEl>
                                      </p:cBhvr>
                                      <p:to x="100000" y="60000"/>
                                    </p:animScale>
                                    <p:animScale>
                                      <p:cBhvr>
                                        <p:cTn id="98" dur="166" decel="50000">
                                          <p:stCondLst>
                                            <p:cond delay="676"/>
                                          </p:stCondLst>
                                        </p:cTn>
                                        <p:tgtEl>
                                          <p:spTgt spid="19"/>
                                        </p:tgtEl>
                                      </p:cBhvr>
                                      <p:to x="100000" y="100000"/>
                                    </p:animScale>
                                    <p:animScale>
                                      <p:cBhvr>
                                        <p:cTn id="99" dur="26">
                                          <p:stCondLst>
                                            <p:cond delay="1312"/>
                                          </p:stCondLst>
                                        </p:cTn>
                                        <p:tgtEl>
                                          <p:spTgt spid="19"/>
                                        </p:tgtEl>
                                      </p:cBhvr>
                                      <p:to x="100000" y="80000"/>
                                    </p:animScale>
                                    <p:animScale>
                                      <p:cBhvr>
                                        <p:cTn id="100" dur="166" decel="50000">
                                          <p:stCondLst>
                                            <p:cond delay="1338"/>
                                          </p:stCondLst>
                                        </p:cTn>
                                        <p:tgtEl>
                                          <p:spTgt spid="19"/>
                                        </p:tgtEl>
                                      </p:cBhvr>
                                      <p:to x="100000" y="100000"/>
                                    </p:animScale>
                                    <p:animScale>
                                      <p:cBhvr>
                                        <p:cTn id="101" dur="26">
                                          <p:stCondLst>
                                            <p:cond delay="1642"/>
                                          </p:stCondLst>
                                        </p:cTn>
                                        <p:tgtEl>
                                          <p:spTgt spid="19"/>
                                        </p:tgtEl>
                                      </p:cBhvr>
                                      <p:to x="100000" y="90000"/>
                                    </p:animScale>
                                    <p:animScale>
                                      <p:cBhvr>
                                        <p:cTn id="102" dur="166" decel="50000">
                                          <p:stCondLst>
                                            <p:cond delay="1668"/>
                                          </p:stCondLst>
                                        </p:cTn>
                                        <p:tgtEl>
                                          <p:spTgt spid="19"/>
                                        </p:tgtEl>
                                      </p:cBhvr>
                                      <p:to x="100000" y="100000"/>
                                    </p:animScale>
                                    <p:animScale>
                                      <p:cBhvr>
                                        <p:cTn id="103" dur="26">
                                          <p:stCondLst>
                                            <p:cond delay="1808"/>
                                          </p:stCondLst>
                                        </p:cTn>
                                        <p:tgtEl>
                                          <p:spTgt spid="19"/>
                                        </p:tgtEl>
                                      </p:cBhvr>
                                      <p:to x="100000" y="95000"/>
                                    </p:animScale>
                                    <p:animScale>
                                      <p:cBhvr>
                                        <p:cTn id="104" dur="166" decel="50000">
                                          <p:stCondLst>
                                            <p:cond delay="1834"/>
                                          </p:stCondLst>
                                        </p:cTn>
                                        <p:tgtEl>
                                          <p:spTgt spid="19"/>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down)">
                                      <p:cBhvr>
                                        <p:cTn id="109" dur="580">
                                          <p:stCondLst>
                                            <p:cond delay="0"/>
                                          </p:stCondLst>
                                        </p:cTn>
                                        <p:tgtEl>
                                          <p:spTgt spid="10"/>
                                        </p:tgtEl>
                                      </p:cBhvr>
                                    </p:animEffect>
                                    <p:anim calcmode="lin" valueType="num">
                                      <p:cBhvr>
                                        <p:cTn id="1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5" dur="26">
                                          <p:stCondLst>
                                            <p:cond delay="650"/>
                                          </p:stCondLst>
                                        </p:cTn>
                                        <p:tgtEl>
                                          <p:spTgt spid="10"/>
                                        </p:tgtEl>
                                      </p:cBhvr>
                                      <p:to x="100000" y="60000"/>
                                    </p:animScale>
                                    <p:animScale>
                                      <p:cBhvr>
                                        <p:cTn id="116" dur="166" decel="50000">
                                          <p:stCondLst>
                                            <p:cond delay="676"/>
                                          </p:stCondLst>
                                        </p:cTn>
                                        <p:tgtEl>
                                          <p:spTgt spid="10"/>
                                        </p:tgtEl>
                                      </p:cBhvr>
                                      <p:to x="100000" y="100000"/>
                                    </p:animScale>
                                    <p:animScale>
                                      <p:cBhvr>
                                        <p:cTn id="117" dur="26">
                                          <p:stCondLst>
                                            <p:cond delay="1312"/>
                                          </p:stCondLst>
                                        </p:cTn>
                                        <p:tgtEl>
                                          <p:spTgt spid="10"/>
                                        </p:tgtEl>
                                      </p:cBhvr>
                                      <p:to x="100000" y="80000"/>
                                    </p:animScale>
                                    <p:animScale>
                                      <p:cBhvr>
                                        <p:cTn id="118" dur="166" decel="50000">
                                          <p:stCondLst>
                                            <p:cond delay="1338"/>
                                          </p:stCondLst>
                                        </p:cTn>
                                        <p:tgtEl>
                                          <p:spTgt spid="10"/>
                                        </p:tgtEl>
                                      </p:cBhvr>
                                      <p:to x="100000" y="100000"/>
                                    </p:animScale>
                                    <p:animScale>
                                      <p:cBhvr>
                                        <p:cTn id="119" dur="26">
                                          <p:stCondLst>
                                            <p:cond delay="1642"/>
                                          </p:stCondLst>
                                        </p:cTn>
                                        <p:tgtEl>
                                          <p:spTgt spid="10"/>
                                        </p:tgtEl>
                                      </p:cBhvr>
                                      <p:to x="100000" y="90000"/>
                                    </p:animScale>
                                    <p:animScale>
                                      <p:cBhvr>
                                        <p:cTn id="120" dur="166" decel="50000">
                                          <p:stCondLst>
                                            <p:cond delay="1668"/>
                                          </p:stCondLst>
                                        </p:cTn>
                                        <p:tgtEl>
                                          <p:spTgt spid="10"/>
                                        </p:tgtEl>
                                      </p:cBhvr>
                                      <p:to x="100000" y="100000"/>
                                    </p:animScale>
                                    <p:animScale>
                                      <p:cBhvr>
                                        <p:cTn id="121" dur="26">
                                          <p:stCondLst>
                                            <p:cond delay="1808"/>
                                          </p:stCondLst>
                                        </p:cTn>
                                        <p:tgtEl>
                                          <p:spTgt spid="10"/>
                                        </p:tgtEl>
                                      </p:cBhvr>
                                      <p:to x="100000" y="95000"/>
                                    </p:animScale>
                                    <p:animScale>
                                      <p:cBhvr>
                                        <p:cTn id="122" dur="166" decel="50000">
                                          <p:stCondLst>
                                            <p:cond delay="1834"/>
                                          </p:stCondLst>
                                        </p:cTn>
                                        <p:tgtEl>
                                          <p:spTgt spid="10"/>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80">
                                          <p:stCondLst>
                                            <p:cond delay="0"/>
                                          </p:stCondLst>
                                        </p:cTn>
                                        <p:tgtEl>
                                          <p:spTgt spid="13"/>
                                        </p:tgtEl>
                                      </p:cBhvr>
                                    </p:animEffect>
                                    <p:anim calcmode="lin" valueType="num">
                                      <p:cBhvr>
                                        <p:cTn id="1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1" dur="26">
                                          <p:stCondLst>
                                            <p:cond delay="650"/>
                                          </p:stCondLst>
                                        </p:cTn>
                                        <p:tgtEl>
                                          <p:spTgt spid="13"/>
                                        </p:tgtEl>
                                      </p:cBhvr>
                                      <p:to x="100000" y="60000"/>
                                    </p:animScale>
                                    <p:animScale>
                                      <p:cBhvr>
                                        <p:cTn id="132" dur="166" decel="50000">
                                          <p:stCondLst>
                                            <p:cond delay="676"/>
                                          </p:stCondLst>
                                        </p:cTn>
                                        <p:tgtEl>
                                          <p:spTgt spid="13"/>
                                        </p:tgtEl>
                                      </p:cBhvr>
                                      <p:to x="100000" y="100000"/>
                                    </p:animScale>
                                    <p:animScale>
                                      <p:cBhvr>
                                        <p:cTn id="133" dur="26">
                                          <p:stCondLst>
                                            <p:cond delay="1312"/>
                                          </p:stCondLst>
                                        </p:cTn>
                                        <p:tgtEl>
                                          <p:spTgt spid="13"/>
                                        </p:tgtEl>
                                      </p:cBhvr>
                                      <p:to x="100000" y="80000"/>
                                    </p:animScale>
                                    <p:animScale>
                                      <p:cBhvr>
                                        <p:cTn id="134" dur="166" decel="50000">
                                          <p:stCondLst>
                                            <p:cond delay="1338"/>
                                          </p:stCondLst>
                                        </p:cTn>
                                        <p:tgtEl>
                                          <p:spTgt spid="13"/>
                                        </p:tgtEl>
                                      </p:cBhvr>
                                      <p:to x="100000" y="100000"/>
                                    </p:animScale>
                                    <p:animScale>
                                      <p:cBhvr>
                                        <p:cTn id="135" dur="26">
                                          <p:stCondLst>
                                            <p:cond delay="1642"/>
                                          </p:stCondLst>
                                        </p:cTn>
                                        <p:tgtEl>
                                          <p:spTgt spid="13"/>
                                        </p:tgtEl>
                                      </p:cBhvr>
                                      <p:to x="100000" y="90000"/>
                                    </p:animScale>
                                    <p:animScale>
                                      <p:cBhvr>
                                        <p:cTn id="136" dur="166" decel="50000">
                                          <p:stCondLst>
                                            <p:cond delay="1668"/>
                                          </p:stCondLst>
                                        </p:cTn>
                                        <p:tgtEl>
                                          <p:spTgt spid="13"/>
                                        </p:tgtEl>
                                      </p:cBhvr>
                                      <p:to x="100000" y="100000"/>
                                    </p:animScale>
                                    <p:animScale>
                                      <p:cBhvr>
                                        <p:cTn id="137" dur="26">
                                          <p:stCondLst>
                                            <p:cond delay="1808"/>
                                          </p:stCondLst>
                                        </p:cTn>
                                        <p:tgtEl>
                                          <p:spTgt spid="13"/>
                                        </p:tgtEl>
                                      </p:cBhvr>
                                      <p:to x="100000" y="95000"/>
                                    </p:animScale>
                                    <p:animScale>
                                      <p:cBhvr>
                                        <p:cTn id="1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P spid="11" grpId="0" animBg="1"/>
      <p:bldP spid="13" grpId="0"/>
      <p:bldP spid="14" grpId="0"/>
      <p:bldP spid="16"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المعلم</a:t>
            </a:r>
            <a:endParaRPr lang="ar-EG" altLang="en-US" sz="4000" dirty="0">
              <a:ea typeface="SimSun" pitchFamily="2" charset="-122"/>
            </a:endParaRPr>
          </a:p>
        </p:txBody>
      </p:sp>
      <p:sp>
        <p:nvSpPr>
          <p:cNvPr id="6" name="Rectangle 5"/>
          <p:cNvSpPr/>
          <p:nvPr/>
        </p:nvSpPr>
        <p:spPr>
          <a:xfrm>
            <a:off x="4932040" y="2420888"/>
            <a:ext cx="3707904" cy="2246769"/>
          </a:xfrm>
          <a:prstGeom prst="rect">
            <a:avLst/>
          </a:prstGeom>
        </p:spPr>
        <p:txBody>
          <a:bodyPr wrap="square">
            <a:spAutoFit/>
          </a:bodyPr>
          <a:lstStyle/>
          <a:p>
            <a:pPr algn="justLow" rtl="1"/>
            <a:r>
              <a:rPr lang="ar-EG" sz="2800" b="1" dirty="0">
                <a:solidFill>
                  <a:srgbClr val="002060"/>
                </a:solidFill>
              </a:rPr>
              <a:t>مما لا شك فيه أن المعلم في كل حركة و تعبير لوجهه و لباسه و أسلوبه و نظراته يترك في نفسية التلميذ شيئا فرديا من شخصيته و ذاته</a:t>
            </a:r>
          </a:p>
        </p:txBody>
      </p:sp>
      <p:pic>
        <p:nvPicPr>
          <p:cNvPr id="7" name="Picture 6"/>
          <p:cNvPicPr>
            <a:picLocks noChangeAspect="1"/>
          </p:cNvPicPr>
          <p:nvPr/>
        </p:nvPicPr>
        <p:blipFill>
          <a:blip r:embed="rId2"/>
          <a:stretch>
            <a:fillRect/>
          </a:stretch>
        </p:blipFill>
        <p:spPr>
          <a:xfrm>
            <a:off x="827584" y="2248872"/>
            <a:ext cx="3456384" cy="31963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616942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المتعلم</a:t>
            </a:r>
            <a:endParaRPr lang="ar-EG" altLang="en-US" sz="4000" dirty="0">
              <a:ea typeface="SimSun" pitchFamily="2" charset="-122"/>
            </a:endParaRPr>
          </a:p>
        </p:txBody>
      </p:sp>
      <p:sp>
        <p:nvSpPr>
          <p:cNvPr id="6" name="Rectangle 5"/>
          <p:cNvSpPr/>
          <p:nvPr/>
        </p:nvSpPr>
        <p:spPr>
          <a:xfrm>
            <a:off x="4932040" y="2420888"/>
            <a:ext cx="3707904" cy="2246769"/>
          </a:xfrm>
          <a:prstGeom prst="rect">
            <a:avLst/>
          </a:prstGeom>
        </p:spPr>
        <p:txBody>
          <a:bodyPr wrap="square">
            <a:spAutoFit/>
          </a:bodyPr>
          <a:lstStyle/>
          <a:p>
            <a:pPr algn="justLow" rtl="1"/>
            <a:r>
              <a:rPr lang="ar-EG" sz="2800" b="1" dirty="0">
                <a:solidFill>
                  <a:srgbClr val="002060"/>
                </a:solidFill>
              </a:rPr>
              <a:t>الإدارة الفعالة لبيئة التعليـم </a:t>
            </a:r>
            <a:r>
              <a:rPr lang="ar-EG" sz="2800" b="1" dirty="0" smtClean="0">
                <a:solidFill>
                  <a:srgbClr val="002060"/>
                </a:solidFill>
              </a:rPr>
              <a:t> </a:t>
            </a:r>
            <a:br>
              <a:rPr lang="ar-EG" sz="2800" b="1" dirty="0" smtClean="0">
                <a:solidFill>
                  <a:srgbClr val="002060"/>
                </a:solidFill>
              </a:rPr>
            </a:br>
            <a:r>
              <a:rPr lang="ar-EG" sz="2800" b="1" dirty="0" smtClean="0">
                <a:solidFill>
                  <a:srgbClr val="002060"/>
                </a:solidFill>
              </a:rPr>
              <a:t>و </a:t>
            </a:r>
            <a:r>
              <a:rPr lang="ar-EG" sz="2800" b="1" dirty="0">
                <a:solidFill>
                  <a:srgbClr val="002060"/>
                </a:solidFill>
              </a:rPr>
              <a:t>التعلم تتطلب من المعلم أن يقف على كافة النواحي المتصلة بالتلاميذ من حيث نموهم و تعلمهم</a:t>
            </a:r>
          </a:p>
        </p:txBody>
      </p:sp>
      <p:pic>
        <p:nvPicPr>
          <p:cNvPr id="2" name="Picture 1"/>
          <p:cNvPicPr>
            <a:picLocks noChangeAspect="1"/>
          </p:cNvPicPr>
          <p:nvPr/>
        </p:nvPicPr>
        <p:blipFill>
          <a:blip r:embed="rId2"/>
          <a:stretch>
            <a:fillRect/>
          </a:stretch>
        </p:blipFill>
        <p:spPr>
          <a:xfrm>
            <a:off x="899592" y="2435626"/>
            <a:ext cx="3113906" cy="30095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319127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التفاعل </a:t>
            </a:r>
            <a:r>
              <a:rPr lang="ar-EG" altLang="zh-CN" sz="4000" dirty="0">
                <a:ea typeface="SimSun" pitchFamily="2" charset="-122"/>
              </a:rPr>
              <a:t>بين المعلم والمتعلم</a:t>
            </a:r>
            <a:endParaRPr lang="ar-EG" altLang="en-US" sz="4000" dirty="0">
              <a:ea typeface="SimSun" pitchFamily="2" charset="-122"/>
            </a:endParaRPr>
          </a:p>
        </p:txBody>
      </p:sp>
      <p:sp>
        <p:nvSpPr>
          <p:cNvPr id="6" name="Rectangle 5"/>
          <p:cNvSpPr/>
          <p:nvPr/>
        </p:nvSpPr>
        <p:spPr>
          <a:xfrm>
            <a:off x="4644008" y="1772816"/>
            <a:ext cx="3995936" cy="4401205"/>
          </a:xfrm>
          <a:prstGeom prst="rect">
            <a:avLst/>
          </a:prstGeom>
        </p:spPr>
        <p:txBody>
          <a:bodyPr wrap="square">
            <a:spAutoFit/>
          </a:bodyPr>
          <a:lstStyle/>
          <a:p>
            <a:pPr algn="justLow" rtl="1"/>
            <a:r>
              <a:rPr lang="ar-EG" sz="2800" b="1" dirty="0">
                <a:solidFill>
                  <a:srgbClr val="002060"/>
                </a:solidFill>
              </a:rPr>
              <a:t>أن التعليم عملية تعاون و نشاط مشترك بين المعلم و المتعلم ، فلكل منهما دوره المكمل للآخر ، فالمعلم ينظم نشاطه التعليمي من خلال التخاطب و الاحتكاك اليومي مع التلميذ و بواسطة و سائل مادية أخرى ، و المتعلم يستجيب بالجهد المبذول للتعلم و بخبراته الخاصة حتى تتم العملية التعليمية وفقا للأهداف المسطرة</a:t>
            </a:r>
          </a:p>
        </p:txBody>
      </p:sp>
      <p:pic>
        <p:nvPicPr>
          <p:cNvPr id="2" name="Picture 1"/>
          <p:cNvPicPr>
            <a:picLocks noChangeAspect="1"/>
          </p:cNvPicPr>
          <p:nvPr/>
        </p:nvPicPr>
        <p:blipFill>
          <a:blip r:embed="rId2"/>
          <a:stretch>
            <a:fillRect/>
          </a:stretch>
        </p:blipFill>
        <p:spPr>
          <a:xfrm>
            <a:off x="755576" y="1916018"/>
            <a:ext cx="3152775" cy="4114800"/>
          </a:xfrm>
          <a:prstGeom prst="rect">
            <a:avLst/>
          </a:prstGeom>
        </p:spPr>
      </p:pic>
    </p:spTree>
    <p:extLst>
      <p:ext uri="{BB962C8B-B14F-4D97-AF65-F5344CB8AC3E}">
        <p14:creationId xmlns:p14="http://schemas.microsoft.com/office/powerpoint/2010/main" val="2586004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المادة </a:t>
            </a:r>
            <a:r>
              <a:rPr lang="ar-EG" altLang="zh-CN" sz="4000" dirty="0">
                <a:ea typeface="SimSun" pitchFamily="2" charset="-122"/>
              </a:rPr>
              <a:t>الدراسية</a:t>
            </a:r>
            <a:endParaRPr lang="ar-EG" altLang="en-US" sz="4000" dirty="0">
              <a:ea typeface="SimSun" pitchFamily="2" charset="-122"/>
            </a:endParaRPr>
          </a:p>
        </p:txBody>
      </p:sp>
      <p:sp>
        <p:nvSpPr>
          <p:cNvPr id="6" name="Rectangle 5"/>
          <p:cNvSpPr/>
          <p:nvPr/>
        </p:nvSpPr>
        <p:spPr>
          <a:xfrm>
            <a:off x="4644008" y="2132856"/>
            <a:ext cx="3995936" cy="3108543"/>
          </a:xfrm>
          <a:prstGeom prst="rect">
            <a:avLst/>
          </a:prstGeom>
        </p:spPr>
        <p:txBody>
          <a:bodyPr wrap="square">
            <a:spAutoFit/>
          </a:bodyPr>
          <a:lstStyle/>
          <a:p>
            <a:pPr algn="justLow" rtl="1"/>
            <a:r>
              <a:rPr lang="ar-EG" sz="2800" b="1" dirty="0">
                <a:solidFill>
                  <a:srgbClr val="002060"/>
                </a:solidFill>
              </a:rPr>
              <a:t>الاهتمام بالمادة الدراسية يرجع إلى إبراز النظرة الجديدة للمادة الدراسية و تغيير النظرة التي تعتبر أن المادة الدراسية معرفة مسبقة و نهائية و لا مجال لتغيرها أو استبدالها رغم شعورنا بقصورها </a:t>
            </a:r>
            <a:r>
              <a:rPr lang="ar-EG" sz="2800" b="1" dirty="0" smtClean="0">
                <a:solidFill>
                  <a:srgbClr val="002060"/>
                </a:solidFill>
              </a:rPr>
              <a:t>و </a:t>
            </a:r>
            <a:r>
              <a:rPr lang="ar-EG" sz="2800" b="1" dirty="0">
                <a:solidFill>
                  <a:srgbClr val="002060"/>
                </a:solidFill>
              </a:rPr>
              <a:t>محدوديتها</a:t>
            </a:r>
          </a:p>
        </p:txBody>
      </p:sp>
      <p:pic>
        <p:nvPicPr>
          <p:cNvPr id="2" name="Picture 1"/>
          <p:cNvPicPr>
            <a:picLocks noChangeAspect="1"/>
          </p:cNvPicPr>
          <p:nvPr/>
        </p:nvPicPr>
        <p:blipFill>
          <a:blip r:embed="rId2"/>
          <a:stretch>
            <a:fillRect/>
          </a:stretch>
        </p:blipFill>
        <p:spPr>
          <a:xfrm>
            <a:off x="623987" y="1972627"/>
            <a:ext cx="4002782"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9225764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مفهوم الإدارة الصفية</a:t>
            </a:r>
            <a:endParaRPr lang="ar-EG" altLang="en-US" sz="4000" dirty="0">
              <a:ea typeface="SimSun" pitchFamily="2" charset="-122"/>
            </a:endParaRPr>
          </a:p>
        </p:txBody>
      </p:sp>
      <p:sp>
        <p:nvSpPr>
          <p:cNvPr id="2" name="Rounded Rectangle 1"/>
          <p:cNvSpPr/>
          <p:nvPr/>
        </p:nvSpPr>
        <p:spPr bwMode="auto">
          <a:xfrm>
            <a:off x="971600" y="4797152"/>
            <a:ext cx="7344816" cy="936104"/>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مجموعة من النشاطات التي يؤكد فيها المعلم على إباحة حرية التفاعل للتلاميذ في غرفة الصف</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pic>
        <p:nvPicPr>
          <p:cNvPr id="3" name="Picture 2"/>
          <p:cNvPicPr>
            <a:picLocks noChangeAspect="1"/>
          </p:cNvPicPr>
          <p:nvPr/>
        </p:nvPicPr>
        <p:blipFill>
          <a:blip r:embed="rId2"/>
          <a:stretch>
            <a:fillRect/>
          </a:stretch>
        </p:blipFill>
        <p:spPr>
          <a:xfrm>
            <a:off x="2779068" y="1820752"/>
            <a:ext cx="3521124" cy="2608832"/>
          </a:xfrm>
          <a:prstGeom prst="rect">
            <a:avLst/>
          </a:prstGeom>
        </p:spPr>
      </p:pic>
    </p:spTree>
    <p:extLst>
      <p:ext uri="{BB962C8B-B14F-4D97-AF65-F5344CB8AC3E}">
        <p14:creationId xmlns:p14="http://schemas.microsoft.com/office/powerpoint/2010/main" val="9545229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a:solidFill>
                  <a:srgbClr val="002060"/>
                </a:solidFill>
                <a:latin typeface="Simplified Arabic" panose="02020603050405020304" pitchFamily="18" charset="-78"/>
                <a:cs typeface="Simplified Arabic" panose="02020603050405020304" pitchFamily="18" charset="-78"/>
              </a:rPr>
              <a:t>توفير المناخ التعليمي الفعال</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أهمية الإدارة الصفية</a:t>
            </a:r>
            <a:endParaRPr lang="ar-EG" altLang="en-US" sz="40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a:solidFill>
                  <a:srgbClr val="002060"/>
                </a:solidFill>
                <a:latin typeface="Simplified Arabic" panose="02020603050405020304" pitchFamily="18" charset="-78"/>
                <a:cs typeface="Simplified Arabic" panose="02020603050405020304" pitchFamily="18" charset="-78"/>
              </a:rPr>
              <a:t>توفير البيئة الآمنة والمطمأنة للطلاب</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a:solidFill>
                  <a:srgbClr val="002060"/>
                </a:solidFill>
                <a:latin typeface="Simplified Arabic" panose="02020603050405020304" pitchFamily="18" charset="-78"/>
                <a:cs typeface="Simplified Arabic" panose="02020603050405020304" pitchFamily="18" charset="-78"/>
              </a:rPr>
              <a:t>رفع مستوى التحصيل العلمي والمعرفي لدى التلاميذ</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a:solidFill>
                  <a:srgbClr val="002060"/>
                </a:solidFill>
                <a:latin typeface="Simplified Arabic" panose="02020603050405020304" pitchFamily="18" charset="-78"/>
                <a:cs typeface="Simplified Arabic" panose="02020603050405020304" pitchFamily="18" charset="-78"/>
              </a:rPr>
              <a:t>مراعاة النمو المتكامل للتلميذ</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36807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friday_retro_banner.jpg"/>
          <p:cNvPicPr>
            <a:picLocks noChangeAspect="1"/>
          </p:cNvPicPr>
          <p:nvPr/>
        </p:nvPicPr>
        <p:blipFill>
          <a:blip r:embed="rId2"/>
          <a:stretch>
            <a:fillRect/>
          </a:stretch>
        </p:blipFill>
        <p:spPr>
          <a:xfrm>
            <a:off x="1785918" y="1571611"/>
            <a:ext cx="5500726" cy="4686333"/>
          </a:xfrm>
          <a:prstGeom prst="rect">
            <a:avLst/>
          </a:prstGeom>
          <a:ln>
            <a:noFill/>
          </a:ln>
          <a:effectLst>
            <a:softEdge rad="112500"/>
          </a:effectLst>
        </p:spPr>
      </p:pic>
      <p:sp>
        <p:nvSpPr>
          <p:cNvPr id="6" name="مربع نص 5"/>
          <p:cNvSpPr txBox="1"/>
          <p:nvPr/>
        </p:nvSpPr>
        <p:spPr>
          <a:xfrm rot="21322133">
            <a:off x="1875869" y="4667968"/>
            <a:ext cx="4643470" cy="646331"/>
          </a:xfrm>
          <a:prstGeom prst="rect">
            <a:avLst/>
          </a:prstGeom>
          <a:noFill/>
        </p:spPr>
        <p:txBody>
          <a:bodyPr wrap="square" rtlCol="1">
            <a:spAutoFit/>
          </a:bodyPr>
          <a:lstStyle/>
          <a:p>
            <a:r>
              <a:rPr lang="ar-SA" sz="3600" dirty="0" smtClean="0">
                <a:solidFill>
                  <a:schemeClr val="tx2">
                    <a:lumMod val="50000"/>
                  </a:schemeClr>
                </a:solidFill>
                <a:effectLst>
                  <a:outerShdw blurRad="38100" dist="38100" dir="2700000" algn="tl">
                    <a:srgbClr val="000000">
                      <a:alpha val="43137"/>
                    </a:srgbClr>
                  </a:outerShdw>
                </a:effectLst>
                <a:latin typeface="GE Cap Medium" pitchFamily="18" charset="-78"/>
                <a:ea typeface="GE Cap Medium" pitchFamily="18" charset="-78"/>
                <a:cs typeface="GE Cap Medium" pitchFamily="18" charset="-78"/>
              </a:rPr>
              <a:t>السلام عليكم ورحمـة الله وبركاته</a:t>
            </a:r>
            <a:endParaRPr lang="ar-SA" sz="3600" dirty="0">
              <a:solidFill>
                <a:schemeClr val="tx2">
                  <a:lumMod val="50000"/>
                </a:schemeClr>
              </a:solidFill>
              <a:effectLst>
                <a:outerShdw blurRad="38100" dist="38100" dir="2700000" algn="tl">
                  <a:srgbClr val="000000">
                    <a:alpha val="43137"/>
                  </a:srgbClr>
                </a:outerShdw>
              </a:effectLst>
              <a:latin typeface="GE Cap Medium" pitchFamily="18" charset="-78"/>
              <a:ea typeface="GE Cap Medium" pitchFamily="18" charset="-78"/>
              <a:cs typeface="GE Cap Medium"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385394" y="714375"/>
            <a:ext cx="2482750" cy="533400"/>
          </a:xfrm>
        </p:spPr>
        <p:txBody>
          <a:bodyPr/>
          <a:lstStyle/>
          <a:p>
            <a:pPr algn="ctr" rtl="1"/>
            <a:r>
              <a:rPr lang="ar-EG" altLang="zh-CN" sz="4000" dirty="0">
                <a:ea typeface="SimSun" pitchFamily="2" charset="-122"/>
              </a:rPr>
              <a:t>دور المعلم </a:t>
            </a:r>
            <a:endParaRPr lang="ar-EG" altLang="en-US" sz="40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1631697"/>
            <a:ext cx="3995936" cy="4893647"/>
          </a:xfrm>
          <a:prstGeom prst="rect">
            <a:avLst/>
          </a:prstGeom>
        </p:spPr>
        <p:txBody>
          <a:bodyPr wrap="square">
            <a:spAutoFit/>
          </a:bodyPr>
          <a:lstStyle/>
          <a:p>
            <a:pPr algn="justLow" rtl="1"/>
            <a:r>
              <a:rPr lang="ar-EG" sz="2600" b="1" dirty="0">
                <a:solidFill>
                  <a:srgbClr val="002060"/>
                </a:solidFill>
              </a:rPr>
              <a:t>فعندما كان دور المدرسة يتجه نحو تحقيق الكفاية التعليمية والمعرفية ونقل التراث للأجيال الجديدة ، كان على المعلم أن يقوم بهذا الدور من خلال أسلوب التلقين ، حيث كان ينظر إلى المعلم على أنه المصدر الأساسي للمعرفة ولتوصيل المعلومات ، ومن أجل تحقيق ذلك فإن على المعلم أن يضمن عملية الضبط والنظام في غرفة الصف حتى يضمن جواً من الهدوء التام من قبل التلاميذ</a:t>
            </a:r>
          </a:p>
        </p:txBody>
      </p:sp>
      <p:sp>
        <p:nvSpPr>
          <p:cNvPr id="14" name="Rectangle 2"/>
          <p:cNvSpPr txBox="1">
            <a:spLocks noChangeArrowheads="1"/>
          </p:cNvSpPr>
          <p:nvPr/>
        </p:nvSpPr>
        <p:spPr bwMode="auto">
          <a:xfrm>
            <a:off x="5977682" y="735360"/>
            <a:ext cx="248275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a:lstStyle>
          <a:p>
            <a:pPr algn="ctr" rtl="1"/>
            <a:r>
              <a:rPr lang="ar-EG" altLang="zh-CN" sz="4000" kern="0" dirty="0" smtClean="0">
                <a:ea typeface="SimSun" pitchFamily="2" charset="-122"/>
              </a:rPr>
              <a:t>قديما</a:t>
            </a:r>
            <a:endParaRPr lang="ar-EG" altLang="en-US" sz="4000" kern="0" dirty="0">
              <a:ea typeface="SimSun" pitchFamily="2" charset="-122"/>
            </a:endParaRPr>
          </a:p>
        </p:txBody>
      </p:sp>
      <p:sp>
        <p:nvSpPr>
          <p:cNvPr id="15" name="Rectangle 2"/>
          <p:cNvSpPr txBox="1">
            <a:spLocks noChangeArrowheads="1"/>
          </p:cNvSpPr>
          <p:nvPr/>
        </p:nvSpPr>
        <p:spPr bwMode="auto">
          <a:xfrm>
            <a:off x="1187624" y="692696"/>
            <a:ext cx="248275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a:lstStyle>
          <a:p>
            <a:pPr algn="ctr" rtl="1"/>
            <a:r>
              <a:rPr lang="ar-EG" altLang="zh-CN" sz="4000" kern="0" dirty="0" smtClean="0">
                <a:ea typeface="SimSun" pitchFamily="2" charset="-122"/>
              </a:rPr>
              <a:t>حديثاً</a:t>
            </a:r>
            <a:endParaRPr lang="ar-EG" altLang="en-US" sz="4000" kern="0" dirty="0">
              <a:ea typeface="SimSun" pitchFamily="2" charset="-122"/>
            </a:endParaRPr>
          </a:p>
        </p:txBody>
      </p:sp>
      <p:sp>
        <p:nvSpPr>
          <p:cNvPr id="16" name="Rectangle 15"/>
          <p:cNvSpPr/>
          <p:nvPr/>
        </p:nvSpPr>
        <p:spPr>
          <a:xfrm>
            <a:off x="251520" y="1631697"/>
            <a:ext cx="3995936" cy="4893647"/>
          </a:xfrm>
          <a:prstGeom prst="rect">
            <a:avLst/>
          </a:prstGeom>
        </p:spPr>
        <p:txBody>
          <a:bodyPr wrap="square">
            <a:spAutoFit/>
          </a:bodyPr>
          <a:lstStyle/>
          <a:p>
            <a:pPr marL="457200" indent="-457200" algn="justLow" rtl="1">
              <a:buFont typeface="Wingdings" panose="05000000000000000000" pitchFamily="2" charset="2"/>
              <a:buChar char="ü"/>
            </a:pPr>
            <a:r>
              <a:rPr lang="ar-EG" sz="2600" b="1" dirty="0" smtClean="0">
                <a:solidFill>
                  <a:srgbClr val="002060"/>
                </a:solidFill>
              </a:rPr>
              <a:t>الاهتمام </a:t>
            </a:r>
            <a:r>
              <a:rPr lang="ar-EG" sz="2600" b="1" dirty="0">
                <a:solidFill>
                  <a:srgbClr val="002060"/>
                </a:solidFill>
              </a:rPr>
              <a:t>بالنمو المتكامل للتلميذ من جميع النواحي الجسمية والعقلية </a:t>
            </a:r>
            <a:r>
              <a:rPr lang="ar-EG" sz="2600" b="1" dirty="0" smtClean="0">
                <a:solidFill>
                  <a:srgbClr val="002060"/>
                </a:solidFill>
              </a:rPr>
              <a:t>والانفعالية والاجتماعية</a:t>
            </a:r>
            <a:r>
              <a:rPr lang="ar-EG" sz="2600" b="1" dirty="0">
                <a:solidFill>
                  <a:srgbClr val="002060"/>
                </a:solidFill>
              </a:rPr>
              <a:t>.</a:t>
            </a:r>
          </a:p>
          <a:p>
            <a:pPr marL="457200" indent="-457200" algn="justLow" rtl="1">
              <a:buFont typeface="Wingdings" panose="05000000000000000000" pitchFamily="2" charset="2"/>
              <a:buChar char="ü"/>
            </a:pPr>
            <a:r>
              <a:rPr lang="ar-EG" sz="2600" b="1" dirty="0" smtClean="0">
                <a:solidFill>
                  <a:srgbClr val="002060"/>
                </a:solidFill>
              </a:rPr>
              <a:t>الاهتمام </a:t>
            </a:r>
            <a:r>
              <a:rPr lang="ar-EG" sz="2600" b="1" dirty="0">
                <a:solidFill>
                  <a:srgbClr val="002060"/>
                </a:solidFill>
              </a:rPr>
              <a:t>بمشكلات التلاميذ التحصيلية والنفسية.</a:t>
            </a:r>
          </a:p>
          <a:p>
            <a:pPr marL="457200" indent="-457200" algn="justLow" rtl="1">
              <a:buFont typeface="Wingdings" panose="05000000000000000000" pitchFamily="2" charset="2"/>
              <a:buChar char="ü"/>
            </a:pPr>
            <a:r>
              <a:rPr lang="ar-EG" sz="2600" b="1" dirty="0" smtClean="0">
                <a:solidFill>
                  <a:srgbClr val="002060"/>
                </a:solidFill>
              </a:rPr>
              <a:t>توفير </a:t>
            </a:r>
            <a:r>
              <a:rPr lang="ar-EG" sz="2600" b="1" dirty="0">
                <a:solidFill>
                  <a:srgbClr val="002060"/>
                </a:solidFill>
              </a:rPr>
              <a:t>المناخ الديمقراطي الذي يعطي فرصة للتلاميذ للتعبير عن آرائهم وأفكارهم </a:t>
            </a:r>
          </a:p>
          <a:p>
            <a:pPr marL="457200" indent="-457200" algn="justLow" rtl="1">
              <a:buFont typeface="Wingdings" panose="05000000000000000000" pitchFamily="2" charset="2"/>
              <a:buChar char="ü"/>
            </a:pPr>
            <a:r>
              <a:rPr lang="ar-EG" sz="2600" b="1" dirty="0">
                <a:solidFill>
                  <a:srgbClr val="002060"/>
                </a:solidFill>
              </a:rPr>
              <a:t>وطرح الأسئلة .</a:t>
            </a:r>
          </a:p>
          <a:p>
            <a:pPr marL="457200" indent="-457200" algn="justLow" rtl="1">
              <a:buFont typeface="Wingdings" panose="05000000000000000000" pitchFamily="2" charset="2"/>
              <a:buChar char="ü"/>
            </a:pPr>
            <a:r>
              <a:rPr lang="ar-EG" sz="2600" b="1" dirty="0" smtClean="0">
                <a:solidFill>
                  <a:srgbClr val="002060"/>
                </a:solidFill>
              </a:rPr>
              <a:t>التخطيط </a:t>
            </a:r>
            <a:r>
              <a:rPr lang="ar-EG" sz="2600" b="1" dirty="0">
                <a:solidFill>
                  <a:srgbClr val="002060"/>
                </a:solidFill>
              </a:rPr>
              <a:t>الجيد لعمليات التعليم والتعلم</a:t>
            </a:r>
            <a:r>
              <a:rPr lang="ar-EG" sz="2600" b="1" dirty="0" smtClean="0">
                <a:solidFill>
                  <a:srgbClr val="002060"/>
                </a:solidFill>
              </a:rPr>
              <a:t>.</a:t>
            </a:r>
            <a:endParaRPr lang="ar-EG" sz="2600" b="1" dirty="0">
              <a:solidFill>
                <a:srgbClr val="002060"/>
              </a:solidFill>
            </a:endParaRPr>
          </a:p>
        </p:txBody>
      </p:sp>
    </p:spTree>
    <p:extLst>
      <p:ext uri="{BB962C8B-B14F-4D97-AF65-F5344CB8AC3E}">
        <p14:creationId xmlns:p14="http://schemas.microsoft.com/office/powerpoint/2010/main" val="13985348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564904"/>
            <a:ext cx="6408712"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solidFill>
                  <a:srgbClr val="002060"/>
                </a:solidFill>
                <a:latin typeface="Arial" pitchFamily="34" charset="0"/>
                <a:ea typeface="SimSun" pitchFamily="2" charset="-122"/>
              </a:rPr>
              <a:t>أنماط الإدارة الصفية</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10062052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النمط </a:t>
            </a:r>
            <a:r>
              <a:rPr lang="ar-EG" altLang="zh-CN" sz="4000" dirty="0">
                <a:ea typeface="SimSun" pitchFamily="2" charset="-122"/>
              </a:rPr>
              <a:t>الفوضوي</a:t>
            </a:r>
            <a:endParaRPr lang="ar-EG" altLang="en-US" sz="4000" dirty="0">
              <a:ea typeface="SimSun" pitchFamily="2" charset="-122"/>
            </a:endParaRPr>
          </a:p>
        </p:txBody>
      </p:sp>
      <p:sp>
        <p:nvSpPr>
          <p:cNvPr id="2" name="Rounded Rectangle 1"/>
          <p:cNvSpPr/>
          <p:nvPr/>
        </p:nvSpPr>
        <p:spPr bwMode="auto">
          <a:xfrm>
            <a:off x="971600" y="3861048"/>
            <a:ext cx="7344816" cy="1800200"/>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يسود هذا النمط لدى المعلمين ضعاف الشخصية، والمهملين الغير قادرين على جذب انتباه الطلاب فتجد التلاميذ يتنقلون بين المقاعد المختلفة ويتصرفون وفقاً لأهوائهم في غرفة الفصل دون الإحساس بوجود ضوابط </a:t>
            </a: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لتصرفاتهم</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spTree>
    <p:extLst>
      <p:ext uri="{BB962C8B-B14F-4D97-AF65-F5344CB8AC3E}">
        <p14:creationId xmlns:p14="http://schemas.microsoft.com/office/powerpoint/2010/main" val="38543827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النمط التسلطي</a:t>
            </a:r>
            <a:endParaRPr lang="ar-EG" altLang="en-US" sz="4000" dirty="0">
              <a:ea typeface="SimSun" pitchFamily="2" charset="-122"/>
            </a:endParaRPr>
          </a:p>
        </p:txBody>
      </p:sp>
      <p:sp>
        <p:nvSpPr>
          <p:cNvPr id="2" name="Rounded Rectangle 1"/>
          <p:cNvSpPr/>
          <p:nvPr/>
        </p:nvSpPr>
        <p:spPr bwMode="auto">
          <a:xfrm>
            <a:off x="971600" y="3573016"/>
            <a:ext cx="7344816" cy="2304256"/>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ويتميز هذا النمط بمناخ صفي يتصف بالقهر والإرهاب والخوف، حيث يرى المعلم في نفسه مصدراً رئيساً بل ووحيداً للمعلومات، وينتظر من تلامذته الطاعة التامة لتعليماته وأوامره مزاجياً في علاقته بالتلاميذ فهو الذي يمتلك القدرة على الثواب والعقاب</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spTree>
    <p:extLst>
      <p:ext uri="{BB962C8B-B14F-4D97-AF65-F5344CB8AC3E}">
        <p14:creationId xmlns:p14="http://schemas.microsoft.com/office/powerpoint/2010/main" val="10569874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النمط </a:t>
            </a:r>
            <a:r>
              <a:rPr lang="ar-EG" altLang="zh-CN" sz="4000" dirty="0">
                <a:ea typeface="SimSun" pitchFamily="2" charset="-122"/>
              </a:rPr>
              <a:t>الديمقراطي</a:t>
            </a:r>
            <a:endParaRPr lang="ar-EG" altLang="en-US" sz="4000" dirty="0">
              <a:ea typeface="SimSun" pitchFamily="2" charset="-122"/>
            </a:endParaRPr>
          </a:p>
        </p:txBody>
      </p:sp>
      <p:sp>
        <p:nvSpPr>
          <p:cNvPr id="2" name="Rounded Rectangle 1"/>
          <p:cNvSpPr/>
          <p:nvPr/>
        </p:nvSpPr>
        <p:spPr bwMode="auto">
          <a:xfrm>
            <a:off x="827584" y="3356992"/>
            <a:ext cx="7632848" cy="2736304"/>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وهو ذلك النمط الذي يوفر الأمن والطمأنينة لكل من التلميذ والمعلم، حيث يسوده جو التفاعل الإيجابي بين المعلم وتلامذته من جهة وبين التلاميذ أنفسهم من جهة أخرى، وهو يراعي النمو المتكامل للتلميذ من كل جوانبه الجسدية والنفسية، حيث يعطي للتلميذ الفرصة في التعبير عن نفسه، والتواصل والتحاور مع زملائه مما يوفر إمكانية التعلم بالأقران</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spTree>
    <p:extLst>
      <p:ext uri="{BB962C8B-B14F-4D97-AF65-F5344CB8AC3E}">
        <p14:creationId xmlns:p14="http://schemas.microsoft.com/office/powerpoint/2010/main" val="35972067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rot="20978802">
            <a:off x="5868144" y="1789261"/>
            <a:ext cx="2376264" cy="1765054"/>
          </a:xfrm>
          <a:prstGeom prst="rect">
            <a:avLst/>
          </a:prstGeom>
        </p:spPr>
      </p:pic>
      <p:pic>
        <p:nvPicPr>
          <p:cNvPr id="9" name="Picture 8"/>
          <p:cNvPicPr>
            <a:picLocks noChangeAspect="1"/>
          </p:cNvPicPr>
          <p:nvPr/>
        </p:nvPicPr>
        <p:blipFill>
          <a:blip r:embed="rId3"/>
          <a:stretch>
            <a:fillRect/>
          </a:stretch>
        </p:blipFill>
        <p:spPr>
          <a:xfrm rot="20978802">
            <a:off x="1259632" y="1789261"/>
            <a:ext cx="2376263" cy="1765053"/>
          </a:xfrm>
          <a:prstGeom prst="rect">
            <a:avLst/>
          </a:prstGeom>
        </p:spPr>
      </p:pic>
      <p:pic>
        <p:nvPicPr>
          <p:cNvPr id="10" name="Picture 9"/>
          <p:cNvPicPr>
            <a:picLocks noChangeAspect="1"/>
          </p:cNvPicPr>
          <p:nvPr/>
        </p:nvPicPr>
        <p:blipFill>
          <a:blip r:embed="rId4"/>
          <a:stretch>
            <a:fillRect/>
          </a:stretch>
        </p:blipFill>
        <p:spPr>
          <a:xfrm rot="20978802">
            <a:off x="5850211" y="3957414"/>
            <a:ext cx="2466975" cy="1847850"/>
          </a:xfrm>
          <a:prstGeom prst="rect">
            <a:avLst/>
          </a:prstGeom>
        </p:spPr>
      </p:pic>
      <p:pic>
        <p:nvPicPr>
          <p:cNvPr id="11" name="Picture 10"/>
          <p:cNvPicPr>
            <a:picLocks noChangeAspect="1"/>
          </p:cNvPicPr>
          <p:nvPr/>
        </p:nvPicPr>
        <p:blipFill>
          <a:blip r:embed="rId5"/>
          <a:stretch>
            <a:fillRect/>
          </a:stretch>
        </p:blipFill>
        <p:spPr>
          <a:xfrm rot="20978802">
            <a:off x="1187624" y="4160862"/>
            <a:ext cx="2448272" cy="1665387"/>
          </a:xfrm>
          <a:prstGeom prst="rect">
            <a:avLst/>
          </a:prstGeom>
        </p:spPr>
      </p:pic>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عناصر عملية إدارة الصف</a:t>
            </a:r>
            <a:endParaRPr lang="ar-EG" altLang="en-US" sz="4000" dirty="0">
              <a:ea typeface="SimSun" pitchFamily="2" charset="-122"/>
            </a:endParaRPr>
          </a:p>
        </p:txBody>
      </p:sp>
      <p:sp>
        <p:nvSpPr>
          <p:cNvPr id="3" name="Rectangle 2"/>
          <p:cNvSpPr/>
          <p:nvPr/>
        </p:nvSpPr>
        <p:spPr bwMode="auto">
          <a:xfrm>
            <a:off x="5652120" y="3212976"/>
            <a:ext cx="2808312" cy="648072"/>
          </a:xfrm>
          <a:prstGeom prst="rect">
            <a:avLst/>
          </a:prstGeom>
          <a:solidFill>
            <a:schemeClr val="accent1">
              <a:alpha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التخطيط</a:t>
            </a:r>
            <a:endParaRPr kumimoji="0" lang="ar-EG" sz="2400" b="1" i="0" u="none" strike="noStrike" cap="none" normalizeH="0" baseline="0" dirty="0" smtClean="0">
              <a:ln>
                <a:noFill/>
              </a:ln>
              <a:solidFill>
                <a:srgbClr val="002060"/>
              </a:solidFill>
              <a:effectLst/>
            </a:endParaRPr>
          </a:p>
        </p:txBody>
      </p:sp>
      <p:sp>
        <p:nvSpPr>
          <p:cNvPr id="5" name="Rectangle 4"/>
          <p:cNvSpPr/>
          <p:nvPr/>
        </p:nvSpPr>
        <p:spPr bwMode="auto">
          <a:xfrm>
            <a:off x="1043608" y="3212976"/>
            <a:ext cx="2808312" cy="648072"/>
          </a:xfrm>
          <a:prstGeom prst="rect">
            <a:avLst/>
          </a:prstGeom>
          <a:solidFill>
            <a:schemeClr val="accent1">
              <a:alpha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القيادة</a:t>
            </a:r>
            <a:endParaRPr kumimoji="0" lang="ar-EG" sz="2400" b="1" i="0" u="none" strike="noStrike" cap="none" normalizeH="0" baseline="0" dirty="0" smtClean="0">
              <a:ln>
                <a:noFill/>
              </a:ln>
              <a:solidFill>
                <a:srgbClr val="002060"/>
              </a:solidFill>
              <a:effectLst/>
            </a:endParaRPr>
          </a:p>
        </p:txBody>
      </p:sp>
      <p:sp>
        <p:nvSpPr>
          <p:cNvPr id="6" name="Rectangle 5"/>
          <p:cNvSpPr/>
          <p:nvPr/>
        </p:nvSpPr>
        <p:spPr bwMode="auto">
          <a:xfrm>
            <a:off x="5652120" y="5445224"/>
            <a:ext cx="2808312" cy="648072"/>
          </a:xfrm>
          <a:prstGeom prst="rect">
            <a:avLst/>
          </a:prstGeom>
          <a:solidFill>
            <a:schemeClr val="accent1">
              <a:alpha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التنظيم</a:t>
            </a:r>
            <a:endParaRPr kumimoji="0" lang="ar-EG" sz="2400" b="1" i="0" u="none" strike="noStrike" cap="none" normalizeH="0" baseline="0" dirty="0" smtClean="0">
              <a:ln>
                <a:noFill/>
              </a:ln>
              <a:solidFill>
                <a:srgbClr val="002060"/>
              </a:solidFill>
              <a:effectLst/>
            </a:endParaRPr>
          </a:p>
        </p:txBody>
      </p:sp>
      <p:sp>
        <p:nvSpPr>
          <p:cNvPr id="7" name="Rectangle 6"/>
          <p:cNvSpPr/>
          <p:nvPr/>
        </p:nvSpPr>
        <p:spPr bwMode="auto">
          <a:xfrm>
            <a:off x="1043608" y="5445224"/>
            <a:ext cx="2808312" cy="648072"/>
          </a:xfrm>
          <a:prstGeom prst="rect">
            <a:avLst/>
          </a:prstGeom>
          <a:solidFill>
            <a:schemeClr val="accent1">
              <a:alpha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التقويم</a:t>
            </a:r>
            <a:endParaRPr kumimoji="0" lang="ar-EG" sz="24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32505997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564904"/>
            <a:ext cx="6408712"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solidFill>
                  <a:srgbClr val="002060"/>
                </a:solidFill>
                <a:latin typeface="Arial" pitchFamily="34" charset="0"/>
                <a:ea typeface="SimSun" pitchFamily="2" charset="-122"/>
              </a:rPr>
              <a:t>المجالات الهامة للإدارة الصفية</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28376633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043608" y="2420888"/>
            <a:ext cx="7128792" cy="2520280"/>
          </a:xfrm>
          <a:prstGeom prst="wav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C00000"/>
                </a:solidFill>
                <a:latin typeface="Arial" pitchFamily="34" charset="0"/>
                <a:ea typeface="SimSun" pitchFamily="2" charset="-122"/>
              </a:rPr>
              <a:t>المجال </a:t>
            </a:r>
            <a:r>
              <a:rPr lang="ar-EG" sz="3200" b="1" dirty="0" smtClean="0">
                <a:solidFill>
                  <a:srgbClr val="C00000"/>
                </a:solidFill>
                <a:latin typeface="Arial" pitchFamily="34" charset="0"/>
                <a:ea typeface="SimSun" pitchFamily="2" charset="-122"/>
              </a:rPr>
              <a:t>الأول</a:t>
            </a:r>
          </a:p>
          <a:p>
            <a:pPr algn="ctr" rtl="1"/>
            <a:r>
              <a:rPr lang="ar-EG" sz="3200" b="1" dirty="0" smtClean="0">
                <a:solidFill>
                  <a:srgbClr val="002060"/>
                </a:solidFill>
                <a:latin typeface="Arial" pitchFamily="34" charset="0"/>
                <a:ea typeface="SimSun" pitchFamily="2" charset="-122"/>
              </a:rPr>
              <a:t> </a:t>
            </a:r>
            <a:r>
              <a:rPr lang="ar-EG" sz="3200" b="1" dirty="0">
                <a:solidFill>
                  <a:srgbClr val="002060"/>
                </a:solidFill>
                <a:latin typeface="Arial" pitchFamily="34" charset="0"/>
                <a:ea typeface="SimSun" pitchFamily="2" charset="-122"/>
              </a:rPr>
              <a:t>المهمات الإدارية العادية في إدارة الصف </a:t>
            </a:r>
            <a:endParaRPr kumimoji="0" lang="ar-EG" sz="32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7156690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تفقد </a:t>
            </a:r>
            <a:r>
              <a:rPr lang="ar-EG" sz="2400" b="1" dirty="0">
                <a:solidFill>
                  <a:srgbClr val="002060"/>
                </a:solidFill>
                <a:latin typeface="Simplified Arabic" panose="02020603050405020304" pitchFamily="18" charset="-78"/>
                <a:cs typeface="Simplified Arabic" panose="02020603050405020304" pitchFamily="18" charset="-78"/>
              </a:rPr>
              <a:t>الحضور والغياب</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1296988" y="714375"/>
            <a:ext cx="6659562" cy="533400"/>
          </a:xfrm>
        </p:spPr>
        <p:txBody>
          <a:bodyPr/>
          <a:lstStyle/>
          <a:p>
            <a:pPr algn="ctr" rtl="1"/>
            <a:r>
              <a:rPr lang="ar-EG" altLang="zh-CN" sz="3200" dirty="0">
                <a:ea typeface="SimSun" pitchFamily="2" charset="-122"/>
              </a:rPr>
              <a:t>المهمات الإدارية العادية في إدارة الصف </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توزيع </a:t>
            </a:r>
            <a:r>
              <a:rPr lang="ar-EG" sz="2400" b="1" dirty="0">
                <a:solidFill>
                  <a:srgbClr val="002060"/>
                </a:solidFill>
                <a:latin typeface="Simplified Arabic" panose="02020603050405020304" pitchFamily="18" charset="-78"/>
                <a:cs typeface="Simplified Arabic" panose="02020603050405020304" pitchFamily="18" charset="-78"/>
              </a:rPr>
              <a:t>الكتب والدفاتر</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تأمين </a:t>
            </a:r>
            <a:r>
              <a:rPr lang="ar-EG" sz="2400" b="1" dirty="0">
                <a:solidFill>
                  <a:srgbClr val="002060"/>
                </a:solidFill>
                <a:latin typeface="Simplified Arabic" panose="02020603050405020304" pitchFamily="18" charset="-78"/>
                <a:cs typeface="Simplified Arabic" panose="02020603050405020304" pitchFamily="18" charset="-78"/>
              </a:rPr>
              <a:t>الوسائل والمواد التعليمية</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المحافظة </a:t>
            </a:r>
            <a:r>
              <a:rPr lang="ar-EG" sz="2400" b="1" dirty="0">
                <a:solidFill>
                  <a:srgbClr val="002060"/>
                </a:solidFill>
                <a:latin typeface="Simplified Arabic" panose="02020603050405020304" pitchFamily="18" charset="-78"/>
                <a:cs typeface="Simplified Arabic" panose="02020603050405020304" pitchFamily="18" charset="-78"/>
              </a:rPr>
              <a:t>على ترتيب مناسب للمقاعد</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59110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043608" y="2420888"/>
            <a:ext cx="7128792" cy="2520280"/>
          </a:xfrm>
          <a:prstGeom prst="wav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C00000"/>
                </a:solidFill>
                <a:latin typeface="Arial" pitchFamily="34" charset="0"/>
                <a:ea typeface="SimSun" pitchFamily="2" charset="-122"/>
              </a:rPr>
              <a:t>المجال </a:t>
            </a:r>
            <a:r>
              <a:rPr lang="ar-EG" sz="3200" b="1" dirty="0" smtClean="0">
                <a:solidFill>
                  <a:srgbClr val="C00000"/>
                </a:solidFill>
                <a:latin typeface="Arial" pitchFamily="34" charset="0"/>
                <a:ea typeface="SimSun" pitchFamily="2" charset="-122"/>
              </a:rPr>
              <a:t>الثانى</a:t>
            </a:r>
          </a:p>
          <a:p>
            <a:pPr algn="ctr" rtl="1"/>
            <a:r>
              <a:rPr lang="ar-EG" sz="3200" b="1" dirty="0">
                <a:solidFill>
                  <a:srgbClr val="002060"/>
                </a:solidFill>
                <a:latin typeface="Arial" pitchFamily="34" charset="0"/>
                <a:ea typeface="SimSun" pitchFamily="2" charset="-122"/>
              </a:rPr>
              <a:t>المهمات المتعلقة بتنظيم عملية التفاعل الصفي </a:t>
            </a:r>
            <a:endParaRPr kumimoji="0" lang="ar-EG" sz="32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9969972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928958" y="1655081"/>
            <a:ext cx="5072098" cy="620491"/>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ar-SA" sz="3200" dirty="0" smtClean="0">
                <a:solidFill>
                  <a:schemeClr val="bg1"/>
                </a:solidFill>
                <a:effectLst>
                  <a:outerShdw blurRad="38100" dist="38100" dir="2700000" algn="tl">
                    <a:srgbClr val="000000">
                      <a:alpha val="43137"/>
                    </a:srgbClr>
                  </a:outerShdw>
                </a:effectLst>
                <a:latin typeface="Times New Roman"/>
                <a:cs typeface="AL-Mohanad Bold" pitchFamily="2" charset="-78"/>
              </a:rPr>
              <a:t>الاسم</a:t>
            </a:r>
            <a:endParaRPr lang="ar-SA" dirty="0">
              <a:solidFill>
                <a:schemeClr val="bg1"/>
              </a:solidFill>
              <a:effectLst>
                <a:outerShdw blurRad="38100" dist="38100" dir="2700000" algn="tl">
                  <a:srgbClr val="000000">
                    <a:alpha val="43137"/>
                  </a:srgbClr>
                </a:outerShdw>
              </a:effectLst>
              <a:cs typeface="AL-Mohanad Bold" pitchFamily="2" charset="-78"/>
            </a:endParaRPr>
          </a:p>
        </p:txBody>
      </p:sp>
      <p:sp>
        <p:nvSpPr>
          <p:cNvPr id="3" name="مستطيل مستدير الزوايا 2"/>
          <p:cNvSpPr/>
          <p:nvPr/>
        </p:nvSpPr>
        <p:spPr>
          <a:xfrm>
            <a:off x="2143140" y="2430914"/>
            <a:ext cx="6500826" cy="587833"/>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dirty="0" err="1" smtClean="0">
                <a:effectLst>
                  <a:outerShdw blurRad="38100" dist="38100" dir="2700000" algn="tl">
                    <a:srgbClr val="000000">
                      <a:alpha val="43137"/>
                    </a:srgbClr>
                  </a:outerShdw>
                </a:effectLst>
                <a:latin typeface="Times New Roman"/>
                <a:ea typeface="Times New Roman"/>
                <a:cs typeface="AL-Mohanad Bold" pitchFamily="2" charset="-78"/>
              </a:rPr>
              <a:t>الاعتمادات</a:t>
            </a:r>
            <a:endParaRPr lang="ar-SA" sz="1400" dirty="0">
              <a:solidFill>
                <a:schemeClr val="bg1"/>
              </a:solidFill>
              <a:effectLst>
                <a:outerShdw blurRad="38100" dist="38100" dir="2700000" algn="tl">
                  <a:srgbClr val="000000">
                    <a:alpha val="43137"/>
                  </a:srgbClr>
                </a:outerShdw>
              </a:effectLst>
              <a:cs typeface="AL-Mohanad Bold" pitchFamily="2" charset="-78"/>
            </a:endParaRPr>
          </a:p>
        </p:txBody>
      </p:sp>
      <p:sp>
        <p:nvSpPr>
          <p:cNvPr id="4" name="مستطيل مستدير الزوايا 3"/>
          <p:cNvSpPr/>
          <p:nvPr/>
        </p:nvSpPr>
        <p:spPr>
          <a:xfrm>
            <a:off x="2152664" y="3090185"/>
            <a:ext cx="6490630" cy="555175"/>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a:r>
              <a:rPr lang="ar-SA" sz="2400" dirty="0" err="1" smtClean="0">
                <a:effectLst>
                  <a:outerShdw blurRad="38100" dist="38100" dir="2700000" algn="tl">
                    <a:srgbClr val="000000">
                      <a:alpha val="43137"/>
                    </a:srgbClr>
                  </a:outerShdw>
                </a:effectLst>
                <a:latin typeface="Times New Roman"/>
                <a:ea typeface="Times New Roman"/>
                <a:cs typeface="AL-Mohanad Bold" pitchFamily="2" charset="-78"/>
              </a:rPr>
              <a:t>الاعتمادات</a:t>
            </a:r>
            <a:r>
              <a:rPr lang="ar-SA" sz="2400" dirty="0" smtClean="0">
                <a:effectLst>
                  <a:outerShdw blurRad="38100" dist="38100" dir="2700000" algn="tl">
                    <a:srgbClr val="000000">
                      <a:alpha val="43137"/>
                    </a:srgbClr>
                  </a:outerShdw>
                </a:effectLst>
                <a:latin typeface="Times New Roman"/>
                <a:ea typeface="Times New Roman"/>
                <a:cs typeface="AL-Mohanad Bold" pitchFamily="2" charset="-78"/>
              </a:rPr>
              <a:t> </a:t>
            </a:r>
            <a:endParaRPr lang="en-US" sz="2400" dirty="0" smtClean="0">
              <a:effectLst>
                <a:outerShdw blurRad="38100" dist="38100" dir="2700000" algn="tl">
                  <a:srgbClr val="000000">
                    <a:alpha val="43137"/>
                  </a:srgbClr>
                </a:outerShdw>
              </a:effectLst>
              <a:latin typeface="Times New Roman"/>
              <a:ea typeface="Times New Roman"/>
              <a:cs typeface="AL-Mohanad Bold" pitchFamily="2" charset="-78"/>
            </a:endParaRPr>
          </a:p>
        </p:txBody>
      </p:sp>
      <p:sp>
        <p:nvSpPr>
          <p:cNvPr id="5" name="مستطيل مستدير الزوايا 4"/>
          <p:cNvSpPr/>
          <p:nvPr/>
        </p:nvSpPr>
        <p:spPr>
          <a:xfrm>
            <a:off x="2143140" y="3739249"/>
            <a:ext cx="6500826" cy="63477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lgn="ctr"/>
            <a:r>
              <a:rPr lang="ar-SA" sz="2400" dirty="0" err="1" smtClean="0">
                <a:effectLst>
                  <a:outerShdw blurRad="38100" dist="38100" dir="2700000" algn="tl">
                    <a:srgbClr val="000000">
                      <a:alpha val="43137"/>
                    </a:srgbClr>
                  </a:outerShdw>
                </a:effectLst>
                <a:latin typeface="Times New Roman"/>
                <a:ea typeface="Times New Roman"/>
                <a:cs typeface="AL-Mohanad Bold" pitchFamily="2" charset="-78"/>
              </a:rPr>
              <a:t>الاعتمادات</a:t>
            </a:r>
            <a:endParaRPr lang="en-US" sz="2400" dirty="0" smtClean="0">
              <a:effectLst>
                <a:outerShdw blurRad="38100" dist="38100" dir="2700000" algn="tl">
                  <a:srgbClr val="000000">
                    <a:alpha val="43137"/>
                  </a:srgbClr>
                </a:outerShdw>
              </a:effectLst>
              <a:latin typeface="Times New Roman"/>
              <a:ea typeface="Times New Roman"/>
              <a:cs typeface="AL-Mohanad Bold" pitchFamily="2" charset="-78"/>
            </a:endParaRPr>
          </a:p>
        </p:txBody>
      </p:sp>
      <p:sp>
        <p:nvSpPr>
          <p:cNvPr id="11" name="مستطيل مستدير الزوايا 10"/>
          <p:cNvSpPr/>
          <p:nvPr/>
        </p:nvSpPr>
        <p:spPr>
          <a:xfrm>
            <a:off x="2152664" y="4459751"/>
            <a:ext cx="6490630" cy="555175"/>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a:r>
              <a:rPr lang="ar-SA" sz="2400" dirty="0" err="1" smtClean="0">
                <a:effectLst>
                  <a:outerShdw blurRad="38100" dist="38100" dir="2700000" algn="tl">
                    <a:srgbClr val="000000">
                      <a:alpha val="43137"/>
                    </a:srgbClr>
                  </a:outerShdw>
                </a:effectLst>
                <a:latin typeface="Times New Roman"/>
                <a:ea typeface="Times New Roman"/>
                <a:cs typeface="AL-Mohanad Bold" pitchFamily="2" charset="-78"/>
              </a:rPr>
              <a:t>الاعتمادات</a:t>
            </a:r>
            <a:r>
              <a:rPr lang="ar-SA" sz="2400" dirty="0" smtClean="0">
                <a:effectLst>
                  <a:outerShdw blurRad="38100" dist="38100" dir="2700000" algn="tl">
                    <a:srgbClr val="000000">
                      <a:alpha val="43137"/>
                    </a:srgbClr>
                  </a:outerShdw>
                </a:effectLst>
                <a:latin typeface="Times New Roman"/>
                <a:ea typeface="Times New Roman"/>
                <a:cs typeface="AL-Mohanad Bold" pitchFamily="2" charset="-78"/>
              </a:rPr>
              <a:t> </a:t>
            </a:r>
            <a:endParaRPr lang="en-US" sz="2400" dirty="0" smtClean="0">
              <a:effectLst>
                <a:outerShdw blurRad="38100" dist="38100" dir="2700000" algn="tl">
                  <a:srgbClr val="000000">
                    <a:alpha val="43137"/>
                  </a:srgbClr>
                </a:outerShdw>
              </a:effectLst>
              <a:latin typeface="Times New Roman"/>
              <a:ea typeface="Times New Roman"/>
              <a:cs typeface="AL-Mohanad Bold" pitchFamily="2" charset="-78"/>
            </a:endParaRPr>
          </a:p>
        </p:txBody>
      </p:sp>
      <p:sp>
        <p:nvSpPr>
          <p:cNvPr id="12" name="مستطيل مستدير الزوايا 11"/>
          <p:cNvSpPr/>
          <p:nvPr/>
        </p:nvSpPr>
        <p:spPr>
          <a:xfrm>
            <a:off x="2143140" y="5108815"/>
            <a:ext cx="6500826" cy="63477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lgn="ctr"/>
            <a:r>
              <a:rPr lang="ar-SA" sz="2400" dirty="0" err="1" smtClean="0">
                <a:effectLst>
                  <a:outerShdw blurRad="38100" dist="38100" dir="2700000" algn="tl">
                    <a:srgbClr val="000000">
                      <a:alpha val="43137"/>
                    </a:srgbClr>
                  </a:outerShdw>
                </a:effectLst>
                <a:latin typeface="Times New Roman"/>
                <a:ea typeface="Times New Roman"/>
                <a:cs typeface="AL-Mohanad Bold" pitchFamily="2" charset="-78"/>
              </a:rPr>
              <a:t>الاعتمادات</a:t>
            </a:r>
            <a:endParaRPr lang="en-US" sz="2400" dirty="0" smtClean="0">
              <a:effectLst>
                <a:outerShdw blurRad="38100" dist="38100" dir="2700000" algn="tl">
                  <a:srgbClr val="000000">
                    <a:alpha val="43137"/>
                  </a:srgbClr>
                </a:outerShdw>
              </a:effectLst>
              <a:latin typeface="Times New Roman"/>
              <a:ea typeface="Times New Roman"/>
              <a:cs typeface="AL-Mohanad Bold" pitchFamily="2" charset="-78"/>
            </a:endParaRPr>
          </a:p>
        </p:txBody>
      </p:sp>
      <p:pic>
        <p:nvPicPr>
          <p:cNvPr id="13" name="صورة 12" descr="11 ‫‬.jpg"/>
          <p:cNvPicPr>
            <a:picLocks noChangeAspect="1"/>
          </p:cNvPicPr>
          <p:nvPr/>
        </p:nvPicPr>
        <p:blipFill>
          <a:blip r:embed="rId2"/>
          <a:stretch>
            <a:fillRect/>
          </a:stretch>
        </p:blipFill>
        <p:spPr>
          <a:xfrm>
            <a:off x="642910" y="2314567"/>
            <a:ext cx="885826" cy="292608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9090" y="714375"/>
            <a:ext cx="7955358" cy="533400"/>
          </a:xfrm>
        </p:spPr>
        <p:txBody>
          <a:bodyPr/>
          <a:lstStyle/>
          <a:p>
            <a:pPr algn="ctr" rtl="1"/>
            <a:r>
              <a:rPr lang="ar-EG" altLang="zh-CN" sz="3200" dirty="0">
                <a:ea typeface="SimSun" pitchFamily="2" charset="-122"/>
              </a:rPr>
              <a:t>أصناف التفاعل اللفظي الصفي في التصنيف الأخير</a:t>
            </a:r>
            <a:endParaRPr lang="ar-EG" altLang="en-US" sz="32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024242"/>
            <a:ext cx="3995936" cy="1692771"/>
          </a:xfrm>
          <a:prstGeom prst="rect">
            <a:avLst/>
          </a:prstGeom>
        </p:spPr>
        <p:txBody>
          <a:bodyPr wrap="square">
            <a:spAutoFit/>
          </a:bodyPr>
          <a:lstStyle/>
          <a:p>
            <a:pPr marL="457200" indent="-457200" algn="justLow" rtl="1">
              <a:buFont typeface="Wingdings" panose="05000000000000000000" pitchFamily="2" charset="2"/>
              <a:buChar char="ü"/>
            </a:pPr>
            <a:r>
              <a:rPr lang="ar-EG" sz="2600" b="1" dirty="0">
                <a:solidFill>
                  <a:srgbClr val="002060"/>
                </a:solidFill>
              </a:rPr>
              <a:t>يتقبل المشاعر </a:t>
            </a:r>
          </a:p>
          <a:p>
            <a:pPr marL="457200" indent="-457200" algn="justLow" rtl="1">
              <a:buFont typeface="Wingdings" panose="05000000000000000000" pitchFamily="2" charset="2"/>
              <a:buChar char="ü"/>
            </a:pPr>
            <a:r>
              <a:rPr lang="ar-EG" sz="2600" b="1" dirty="0">
                <a:solidFill>
                  <a:srgbClr val="002060"/>
                </a:solidFill>
              </a:rPr>
              <a:t>يتقبل أفكار التلاميذ ويشجعها</a:t>
            </a:r>
          </a:p>
          <a:p>
            <a:pPr marL="457200" indent="-457200" algn="justLow" rtl="1">
              <a:buFont typeface="Wingdings" panose="05000000000000000000" pitchFamily="2" charset="2"/>
              <a:buChar char="ü"/>
            </a:pPr>
            <a:r>
              <a:rPr lang="ar-EG" sz="2600" b="1" dirty="0">
                <a:solidFill>
                  <a:srgbClr val="002060"/>
                </a:solidFill>
              </a:rPr>
              <a:t>يطرح أسئلة على التلاميذ</a:t>
            </a:r>
          </a:p>
          <a:p>
            <a:pPr marL="457200" indent="-457200" algn="justLow" rtl="1">
              <a:buFont typeface="Wingdings" panose="05000000000000000000" pitchFamily="2" charset="2"/>
              <a:buChar char="ü"/>
            </a:pPr>
            <a:r>
              <a:rPr lang="ar-EG" sz="2600" b="1" dirty="0">
                <a:solidFill>
                  <a:srgbClr val="002060"/>
                </a:solidFill>
              </a:rPr>
              <a:t>يطرح أسئلة عريضة </a:t>
            </a:r>
          </a:p>
        </p:txBody>
      </p:sp>
      <p:sp>
        <p:nvSpPr>
          <p:cNvPr id="16" name="Rectangle 15"/>
          <p:cNvSpPr/>
          <p:nvPr/>
        </p:nvSpPr>
        <p:spPr>
          <a:xfrm>
            <a:off x="251520" y="3212976"/>
            <a:ext cx="3995936" cy="1292662"/>
          </a:xfrm>
          <a:prstGeom prst="rect">
            <a:avLst/>
          </a:prstGeom>
        </p:spPr>
        <p:txBody>
          <a:bodyPr wrap="square">
            <a:spAutoFit/>
          </a:bodyPr>
          <a:lstStyle/>
          <a:p>
            <a:pPr marL="457200" indent="-457200" algn="justLow" rtl="1">
              <a:buFont typeface="Wingdings" panose="05000000000000000000" pitchFamily="2" charset="2"/>
              <a:buChar char="ü"/>
            </a:pPr>
            <a:r>
              <a:rPr lang="ar-EG" sz="2600" b="1" dirty="0">
                <a:solidFill>
                  <a:srgbClr val="002060"/>
                </a:solidFill>
              </a:rPr>
              <a:t>يحاضر </a:t>
            </a:r>
            <a:r>
              <a:rPr lang="ar-EG" sz="2600" b="1" dirty="0" smtClean="0">
                <a:solidFill>
                  <a:srgbClr val="002060"/>
                </a:solidFill>
              </a:rPr>
              <a:t>ويشرح</a:t>
            </a:r>
          </a:p>
          <a:p>
            <a:pPr marL="457200" indent="-457200" algn="justLow" rtl="1">
              <a:buFont typeface="Wingdings" panose="05000000000000000000" pitchFamily="2" charset="2"/>
              <a:buChar char="ü"/>
            </a:pPr>
            <a:endParaRPr lang="ar-EG" sz="2600" b="1" dirty="0">
              <a:solidFill>
                <a:srgbClr val="002060"/>
              </a:solidFill>
            </a:endParaRPr>
          </a:p>
          <a:p>
            <a:pPr marL="457200" indent="-457200" algn="justLow" rtl="1">
              <a:buFont typeface="Wingdings" panose="05000000000000000000" pitchFamily="2" charset="2"/>
              <a:buChar char="ü"/>
            </a:pPr>
            <a:r>
              <a:rPr lang="ar-EG" sz="2600" b="1" dirty="0">
                <a:solidFill>
                  <a:srgbClr val="002060"/>
                </a:solidFill>
              </a:rPr>
              <a:t>ينتقد أو يعطي توجيهات</a:t>
            </a:r>
          </a:p>
        </p:txBody>
      </p:sp>
      <p:sp>
        <p:nvSpPr>
          <p:cNvPr id="2" name="Rectangle 1"/>
          <p:cNvSpPr/>
          <p:nvPr/>
        </p:nvSpPr>
        <p:spPr>
          <a:xfrm>
            <a:off x="5508104" y="1631697"/>
            <a:ext cx="255390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كلام </a:t>
            </a:r>
            <a:r>
              <a:rPr lang="ar-EG" sz="2400" b="1" dirty="0">
                <a:solidFill>
                  <a:srgbClr val="C00000"/>
                </a:solidFill>
                <a:latin typeface="Simplified Arabic" panose="02020603050405020304" pitchFamily="18" charset="-78"/>
                <a:cs typeface="Simplified Arabic" panose="02020603050405020304" pitchFamily="18" charset="-78"/>
              </a:rPr>
              <a:t>المعلم غير المباشر</a:t>
            </a:r>
          </a:p>
        </p:txBody>
      </p:sp>
      <p:sp>
        <p:nvSpPr>
          <p:cNvPr id="9" name="Rectangle 8"/>
          <p:cNvSpPr/>
          <p:nvPr/>
        </p:nvSpPr>
        <p:spPr>
          <a:xfrm>
            <a:off x="1009984" y="1628800"/>
            <a:ext cx="255390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كلام </a:t>
            </a:r>
            <a:r>
              <a:rPr lang="ar-EG" sz="2400" b="1" dirty="0">
                <a:solidFill>
                  <a:srgbClr val="C00000"/>
                </a:solidFill>
                <a:latin typeface="Simplified Arabic" panose="02020603050405020304" pitchFamily="18" charset="-78"/>
                <a:cs typeface="Simplified Arabic" panose="02020603050405020304" pitchFamily="18" charset="-78"/>
              </a:rPr>
              <a:t>المعلم غير المباشر</a:t>
            </a:r>
          </a:p>
        </p:txBody>
      </p:sp>
    </p:spTree>
    <p:extLst>
      <p:ext uri="{BB962C8B-B14F-4D97-AF65-F5344CB8AC3E}">
        <p14:creationId xmlns:p14="http://schemas.microsoft.com/office/powerpoint/2010/main" val="27728489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barn(inVertical)">
                                      <p:cBhvr>
                                        <p:cTn id="3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استخدام </a:t>
            </a:r>
            <a:r>
              <a:rPr lang="ar-EG" sz="2400" b="1" dirty="0">
                <a:solidFill>
                  <a:srgbClr val="002060"/>
                </a:solidFill>
                <a:latin typeface="Simplified Arabic" panose="02020603050405020304" pitchFamily="18" charset="-78"/>
                <a:cs typeface="Simplified Arabic" panose="02020603050405020304" pitchFamily="18" charset="-78"/>
              </a:rPr>
              <a:t>عبارات التهديد والوعيد</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a:ea typeface="SimSun" pitchFamily="2" charset="-122"/>
              </a:rPr>
              <a:t>أنماط غير مرغوب فيها لأنها لا تشجع حدوث التفاعل الصفي</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إهمال </a:t>
            </a:r>
            <a:r>
              <a:rPr lang="ar-EG" sz="2400" b="1" dirty="0">
                <a:solidFill>
                  <a:srgbClr val="002060"/>
                </a:solidFill>
                <a:latin typeface="Simplified Arabic" panose="02020603050405020304" pitchFamily="18" charset="-78"/>
                <a:cs typeface="Simplified Arabic" panose="02020603050405020304" pitchFamily="18" charset="-78"/>
              </a:rPr>
              <a:t>أسئلة التلاميذ واستفساراتهم وعدم سمعها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فرض </a:t>
            </a:r>
            <a:r>
              <a:rPr lang="ar-EG" sz="2400" b="1" dirty="0">
                <a:solidFill>
                  <a:srgbClr val="002060"/>
                </a:solidFill>
                <a:latin typeface="Simplified Arabic" panose="02020603050405020304" pitchFamily="18" charset="-78"/>
                <a:cs typeface="Simplified Arabic" panose="02020603050405020304" pitchFamily="18" charset="-78"/>
              </a:rPr>
              <a:t>المعلم آراءه ومشاعره الخاصة على التلاميذ</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  الاستهزاء </a:t>
            </a:r>
            <a:r>
              <a:rPr lang="ar-EG" sz="2400" b="1" dirty="0">
                <a:solidFill>
                  <a:srgbClr val="002060"/>
                </a:solidFill>
                <a:latin typeface="Simplified Arabic" panose="02020603050405020304" pitchFamily="18" charset="-78"/>
                <a:cs typeface="Simplified Arabic" panose="02020603050405020304" pitchFamily="18" charset="-78"/>
              </a:rPr>
              <a:t>أو السخرية من أي رأي لا يتفق مع رأيه الشخصي </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80911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استخدام </a:t>
            </a:r>
            <a:r>
              <a:rPr lang="ar-EG" sz="2400" b="1" dirty="0">
                <a:solidFill>
                  <a:srgbClr val="002060"/>
                </a:solidFill>
                <a:latin typeface="Simplified Arabic" panose="02020603050405020304" pitchFamily="18" charset="-78"/>
                <a:cs typeface="Simplified Arabic" panose="02020603050405020304" pitchFamily="18" charset="-78"/>
              </a:rPr>
              <a:t>الأسئلة الضيقة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a:ea typeface="SimSun" pitchFamily="2" charset="-122"/>
              </a:rPr>
              <a:t>أنماط غير مرغوب فيها لأنها لا تشجع حدوث التفاعل الصفي</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  احتكار </a:t>
            </a:r>
            <a:r>
              <a:rPr lang="ar-EG" sz="2000" b="1" dirty="0">
                <a:solidFill>
                  <a:srgbClr val="002060"/>
                </a:solidFill>
                <a:latin typeface="Simplified Arabic" panose="02020603050405020304" pitchFamily="18" charset="-78"/>
                <a:cs typeface="Simplified Arabic" panose="02020603050405020304" pitchFamily="18" charset="-78"/>
              </a:rPr>
              <a:t>الموقف التعليمي من قبل المعلم دون إتاحة الفرصة للتلاميذ للكلام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النقد </a:t>
            </a:r>
            <a:r>
              <a:rPr lang="ar-EG" sz="2400" b="1" dirty="0">
                <a:solidFill>
                  <a:srgbClr val="002060"/>
                </a:solidFill>
                <a:latin typeface="Simplified Arabic" panose="02020603050405020304" pitchFamily="18" charset="-78"/>
                <a:cs typeface="Simplified Arabic" panose="02020603050405020304" pitchFamily="18" charset="-78"/>
              </a:rPr>
              <a:t>الجارح للتلاميذ سواء بالنسبة لسلوكهم أم لآرائهم</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التسلط </a:t>
            </a:r>
            <a:r>
              <a:rPr lang="ar-EG" sz="2400" b="1" dirty="0">
                <a:solidFill>
                  <a:srgbClr val="002060"/>
                </a:solidFill>
                <a:latin typeface="Simplified Arabic" panose="02020603050405020304" pitchFamily="18" charset="-78"/>
                <a:cs typeface="Simplified Arabic" panose="02020603050405020304" pitchFamily="18" charset="-78"/>
              </a:rPr>
              <a:t>بفرض الآراء أو استخدام أساليب الإرهاب الفكري</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40111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043608" y="2420888"/>
            <a:ext cx="7128792" cy="2520280"/>
          </a:xfrm>
          <a:prstGeom prst="wav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C00000"/>
                </a:solidFill>
                <a:latin typeface="Arial" pitchFamily="34" charset="0"/>
                <a:ea typeface="SimSun" pitchFamily="2" charset="-122"/>
              </a:rPr>
              <a:t>المجال </a:t>
            </a:r>
            <a:r>
              <a:rPr lang="ar-EG" sz="3200" b="1" dirty="0" smtClean="0">
                <a:solidFill>
                  <a:srgbClr val="C00000"/>
                </a:solidFill>
                <a:latin typeface="Arial" pitchFamily="34" charset="0"/>
                <a:ea typeface="SimSun" pitchFamily="2" charset="-122"/>
              </a:rPr>
              <a:t>الثالث</a:t>
            </a:r>
          </a:p>
          <a:p>
            <a:pPr algn="ctr" rtl="1"/>
            <a:r>
              <a:rPr lang="ar-EG" sz="3200" b="1" dirty="0">
                <a:solidFill>
                  <a:srgbClr val="002060"/>
                </a:solidFill>
                <a:latin typeface="Arial" pitchFamily="34" charset="0"/>
                <a:ea typeface="SimSun" pitchFamily="2" charset="-122"/>
              </a:rPr>
              <a:t>المهمات المتعلقة بإثارة الدافعية للتعلم</a:t>
            </a:r>
            <a:endParaRPr kumimoji="0" lang="ar-EG" sz="32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27262768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9592" y="714375"/>
            <a:ext cx="7560840" cy="533400"/>
          </a:xfrm>
        </p:spPr>
        <p:txBody>
          <a:bodyPr/>
          <a:lstStyle/>
          <a:p>
            <a:pPr algn="ctr" rtl="1"/>
            <a:r>
              <a:rPr lang="ar-EG" altLang="zh-CN" sz="3200" dirty="0">
                <a:ea typeface="SimSun" pitchFamily="2" charset="-122"/>
              </a:rPr>
              <a:t>المهمات المتعلقة بإثارة الدافعية للتعلم</a:t>
            </a:r>
            <a:endParaRPr lang="ar-EG" altLang="en-US" sz="3200" dirty="0">
              <a:ea typeface="SimSun" pitchFamily="2" charset="-122"/>
            </a:endParaRPr>
          </a:p>
        </p:txBody>
      </p:sp>
      <p:sp>
        <p:nvSpPr>
          <p:cNvPr id="11" name="Rounded Rectangle 10"/>
          <p:cNvSpPr/>
          <p:nvPr/>
        </p:nvSpPr>
        <p:spPr bwMode="auto">
          <a:xfrm>
            <a:off x="4067944" y="1772816"/>
            <a:ext cx="4536504" cy="4103328"/>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latin typeface="Simplified Arabic" panose="02020603050405020304" pitchFamily="18" charset="-78"/>
                <a:cs typeface="Simplified Arabic" panose="02020603050405020304" pitchFamily="18" charset="-78"/>
              </a:rPr>
              <a:t>ومن أجل زيادة دافعية التلاميذ للتعلم ينبغي على المعلمين القيام باستثارة إنتباه تلاميذهم والمحافظة على استمرار هذا الانتباه ، وأن يقنعوهم بالالتزام لتحقيق الأهداف التعليمية ، وأن يعملوا على استثارة الدافعية الداخلية للتعلم بالإضافة إلى استخدام أساليب الحفز الخارجي للتلاميذ الذين لا يحفزون للتعلم داخلياً ، ويرعى علماء النفس التربوي وجود مصادر متعددة للدافعية منها: </a:t>
            </a:r>
          </a:p>
        </p:txBody>
      </p:sp>
      <p:sp>
        <p:nvSpPr>
          <p:cNvPr id="5" name="Rectangle 4"/>
          <p:cNvSpPr/>
          <p:nvPr/>
        </p:nvSpPr>
        <p:spPr>
          <a:xfrm>
            <a:off x="467544" y="2492896"/>
            <a:ext cx="3347864" cy="2597827"/>
          </a:xfrm>
          <a:prstGeom prst="rect">
            <a:avLst/>
          </a:prstGeom>
        </p:spPr>
        <p:txBody>
          <a:bodyPr wrap="square">
            <a:spAutoFit/>
          </a:bodyPr>
          <a:lstStyle/>
          <a:p>
            <a:pPr marL="457200" indent="-457200" algn="justLow" rtl="1">
              <a:lnSpc>
                <a:spcPct val="150000"/>
              </a:lnSpc>
              <a:buFont typeface="Wingdings" panose="05000000000000000000" pitchFamily="2" charset="2"/>
              <a:buChar char="ü"/>
            </a:pPr>
            <a:r>
              <a:rPr lang="ar-EG" sz="2800" b="1" dirty="0">
                <a:solidFill>
                  <a:srgbClr val="C00000"/>
                </a:solidFill>
              </a:rPr>
              <a:t>الإنجاز باعتباره </a:t>
            </a:r>
            <a:r>
              <a:rPr lang="ar-EG" sz="2800" b="1" dirty="0" smtClean="0">
                <a:solidFill>
                  <a:srgbClr val="C00000"/>
                </a:solidFill>
              </a:rPr>
              <a:t>دافعاً </a:t>
            </a:r>
            <a:endParaRPr lang="ar-EG" sz="2800" b="1" dirty="0">
              <a:solidFill>
                <a:srgbClr val="C00000"/>
              </a:solidFill>
            </a:endParaRPr>
          </a:p>
          <a:p>
            <a:pPr marL="457200" indent="-457200" algn="justLow" rtl="1">
              <a:lnSpc>
                <a:spcPct val="150000"/>
              </a:lnSpc>
              <a:buFont typeface="Wingdings" panose="05000000000000000000" pitchFamily="2" charset="2"/>
              <a:buChar char="ü"/>
            </a:pPr>
            <a:r>
              <a:rPr lang="ar-EG" sz="2800" b="1" dirty="0">
                <a:solidFill>
                  <a:srgbClr val="C00000"/>
                </a:solidFill>
              </a:rPr>
              <a:t>القدرة باعتبارها </a:t>
            </a:r>
            <a:r>
              <a:rPr lang="ar-EG" sz="2800" b="1" dirty="0" smtClean="0">
                <a:solidFill>
                  <a:srgbClr val="C00000"/>
                </a:solidFill>
              </a:rPr>
              <a:t>دافعاً</a:t>
            </a:r>
            <a:endParaRPr lang="ar-EG" sz="2800" b="1" dirty="0">
              <a:solidFill>
                <a:srgbClr val="C00000"/>
              </a:solidFill>
            </a:endParaRPr>
          </a:p>
          <a:p>
            <a:pPr marL="457200" indent="-457200" algn="justLow" rtl="1">
              <a:lnSpc>
                <a:spcPct val="150000"/>
              </a:lnSpc>
              <a:buFont typeface="Wingdings" panose="05000000000000000000" pitchFamily="2" charset="2"/>
              <a:buChar char="ü"/>
            </a:pPr>
            <a:r>
              <a:rPr lang="ar-EG" sz="2800" b="1" dirty="0">
                <a:solidFill>
                  <a:srgbClr val="C00000"/>
                </a:solidFill>
              </a:rPr>
              <a:t>الحاجة إلى تحقيق الذات كدافع </a:t>
            </a:r>
            <a:r>
              <a:rPr lang="ar-EG" sz="2800" b="1" dirty="0" smtClean="0">
                <a:solidFill>
                  <a:srgbClr val="C00000"/>
                </a:solidFill>
              </a:rPr>
              <a:t>للتعلم</a:t>
            </a:r>
            <a:endParaRPr lang="ar-EG" sz="2800" b="1" dirty="0">
              <a:solidFill>
                <a:srgbClr val="C00000"/>
              </a:solidFill>
            </a:endParaRPr>
          </a:p>
        </p:txBody>
      </p:sp>
    </p:spTree>
    <p:extLst>
      <p:ext uri="{BB962C8B-B14F-4D97-AF65-F5344CB8AC3E}">
        <p14:creationId xmlns:p14="http://schemas.microsoft.com/office/powerpoint/2010/main" val="12095451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يمثل </a:t>
            </a:r>
            <a:r>
              <a:rPr lang="ar-EG" sz="2000" b="1" dirty="0">
                <a:solidFill>
                  <a:srgbClr val="002060"/>
                </a:solidFill>
                <a:latin typeface="Simplified Arabic" panose="02020603050405020304" pitchFamily="18" charset="-78"/>
                <a:cs typeface="Simplified Arabic" panose="02020603050405020304" pitchFamily="18" charset="-78"/>
              </a:rPr>
              <a:t>تعزيز المعلم للسلوك الايجابي لدى تلميذ عقوبة للتلميذ الذي يقوم بسلوك سلبي</a:t>
            </a:r>
            <a:endParaRPr kumimoji="0" lang="ar-EG" sz="20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2400" dirty="0" smtClean="0">
                <a:ea typeface="SimSun" pitchFamily="2" charset="-122"/>
              </a:rPr>
              <a:t>ينبغي </a:t>
            </a:r>
            <a:r>
              <a:rPr lang="ar-EG" altLang="zh-CN" sz="2400" dirty="0">
                <a:ea typeface="SimSun" pitchFamily="2" charset="-122"/>
              </a:rPr>
              <a:t>على المعلم مراعاة المبادئ التالية في حالة اضطراره </a:t>
            </a:r>
            <a:r>
              <a:rPr lang="ar-EG" altLang="zh-CN" sz="2400" dirty="0" smtClean="0">
                <a:ea typeface="SimSun" pitchFamily="2" charset="-122"/>
              </a:rPr>
              <a:t>استخدام العقوبة</a:t>
            </a:r>
            <a:endParaRPr lang="ar-EG" altLang="en-US" sz="24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ينبغي </a:t>
            </a:r>
            <a:r>
              <a:rPr lang="ar-EG" sz="2000" b="1" dirty="0">
                <a:solidFill>
                  <a:srgbClr val="002060"/>
                </a:solidFill>
                <a:latin typeface="Simplified Arabic" panose="02020603050405020304" pitchFamily="18" charset="-78"/>
                <a:cs typeface="Simplified Arabic" panose="02020603050405020304" pitchFamily="18" charset="-78"/>
              </a:rPr>
              <a:t>ألا تأخذ العقوبة شكل التجريح والإهانة ، بل يجب أن يكون الهدف منها تعليمياً وتهذيبياً</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يجب </a:t>
            </a:r>
            <a:r>
              <a:rPr lang="ar-EG" sz="2000" b="1" dirty="0">
                <a:solidFill>
                  <a:srgbClr val="002060"/>
                </a:solidFill>
                <a:latin typeface="Simplified Arabic" panose="02020603050405020304" pitchFamily="18" charset="-78"/>
                <a:cs typeface="Simplified Arabic" panose="02020603050405020304" pitchFamily="18" charset="-78"/>
              </a:rPr>
              <a:t>أن لا يتصف العقاب بالقسوة ، وأن لا يؤدي إلى الإيذاء الجسمي أو النفسي وأن لا يأخذ صفة التشهير بالتلميذ</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يجب </a:t>
            </a:r>
            <a:r>
              <a:rPr lang="ar-EG" sz="2000" b="1" dirty="0">
                <a:solidFill>
                  <a:srgbClr val="002060"/>
                </a:solidFill>
                <a:latin typeface="Simplified Arabic" panose="02020603050405020304" pitchFamily="18" charset="-78"/>
                <a:cs typeface="Simplified Arabic" panose="02020603050405020304" pitchFamily="18" charset="-78"/>
              </a:rPr>
              <a:t>الابتعاد عن العقوبات الجماعية وينبغي أن لا تؤثر عملية العقوبة على الموقف التعليمي</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1435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043608" y="2420888"/>
            <a:ext cx="7128792" cy="2520280"/>
          </a:xfrm>
          <a:prstGeom prst="wav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C00000"/>
                </a:solidFill>
                <a:latin typeface="Arial" pitchFamily="34" charset="0"/>
                <a:ea typeface="SimSun" pitchFamily="2" charset="-122"/>
              </a:rPr>
              <a:t>المجال </a:t>
            </a:r>
            <a:r>
              <a:rPr lang="ar-EG" sz="3200" b="1" dirty="0" smtClean="0">
                <a:solidFill>
                  <a:srgbClr val="C00000"/>
                </a:solidFill>
                <a:latin typeface="Arial" pitchFamily="34" charset="0"/>
                <a:ea typeface="SimSun" pitchFamily="2" charset="-122"/>
              </a:rPr>
              <a:t>الرابع</a:t>
            </a:r>
          </a:p>
          <a:p>
            <a:pPr algn="ctr" rtl="1"/>
            <a:r>
              <a:rPr lang="ar-EG" sz="3200" b="1" dirty="0">
                <a:solidFill>
                  <a:srgbClr val="002060"/>
                </a:solidFill>
                <a:latin typeface="Arial" pitchFamily="34" charset="0"/>
                <a:ea typeface="SimSun" pitchFamily="2" charset="-122"/>
              </a:rPr>
              <a:t>المهمات المتعلقة بتوفير أجواء الانضباط الصفي</a:t>
            </a:r>
            <a:endParaRPr kumimoji="0" lang="ar-EG" sz="32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8436481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أن </a:t>
            </a:r>
            <a:r>
              <a:rPr lang="ar-EG" sz="2000" b="1" dirty="0">
                <a:solidFill>
                  <a:srgbClr val="002060"/>
                </a:solidFill>
                <a:latin typeface="Simplified Arabic" panose="02020603050405020304" pitchFamily="18" charset="-78"/>
                <a:cs typeface="Simplified Arabic" panose="02020603050405020304" pitchFamily="18" charset="-78"/>
              </a:rPr>
              <a:t>يعمل المعلم على توضيح أهداف الموقف التعليمي للتلاميذ</a:t>
            </a:r>
            <a:endParaRPr kumimoji="0" lang="ar-EG" sz="20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2400" dirty="0">
                <a:ea typeface="SimSun" pitchFamily="2" charset="-122"/>
              </a:rPr>
              <a:t>ممارسات تحقيق الانضباط الصفي الفعال لإتاحة فرص التعلم الجيد للتلاميذ </a:t>
            </a:r>
            <a:endParaRPr lang="ar-EG" altLang="en-US" sz="24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أن </a:t>
            </a:r>
            <a:r>
              <a:rPr lang="ar-EG" sz="2000" b="1" dirty="0">
                <a:solidFill>
                  <a:srgbClr val="002060"/>
                </a:solidFill>
                <a:latin typeface="Simplified Arabic" panose="02020603050405020304" pitchFamily="18" charset="-78"/>
                <a:cs typeface="Simplified Arabic" panose="02020603050405020304" pitchFamily="18" charset="-78"/>
              </a:rPr>
              <a:t>يحدد الأدوار التي يتحملها التلاميذ في سبيل بلوغ الأهداف التعليمية المرغوب فيها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أن </a:t>
            </a:r>
            <a:r>
              <a:rPr lang="ar-EG" sz="2000" b="1" dirty="0">
                <a:solidFill>
                  <a:srgbClr val="002060"/>
                </a:solidFill>
                <a:latin typeface="Simplified Arabic" panose="02020603050405020304" pitchFamily="18" charset="-78"/>
                <a:cs typeface="Simplified Arabic" panose="02020603050405020304" pitchFamily="18" charset="-78"/>
              </a:rPr>
              <a:t>يوزع مسؤوليات إدارة الصف على التلاميذ جميعاً ، حيث يحرص على مشاركة التلاميذ في تحمل المسؤوليات كل على ضوء قدراته وإمكاناته</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أن </a:t>
            </a:r>
            <a:r>
              <a:rPr lang="ar-EG" sz="2000" b="1" dirty="0">
                <a:solidFill>
                  <a:srgbClr val="002060"/>
                </a:solidFill>
                <a:latin typeface="Simplified Arabic" panose="02020603050405020304" pitchFamily="18" charset="-78"/>
                <a:cs typeface="Simplified Arabic" panose="02020603050405020304" pitchFamily="18" charset="-78"/>
              </a:rPr>
              <a:t>يتعرف على حاجات التلاميذ ومشكلاتهم ، ويسعى إلى مساعدتهم </a:t>
            </a:r>
            <a:r>
              <a:rPr lang="ar-EG" sz="2000" b="1" dirty="0" smtClean="0">
                <a:solidFill>
                  <a:srgbClr val="002060"/>
                </a:solidFill>
                <a:latin typeface="Simplified Arabic" panose="02020603050405020304" pitchFamily="18" charset="-78"/>
                <a:cs typeface="Simplified Arabic" panose="02020603050405020304" pitchFamily="18" charset="-78"/>
              </a:rPr>
              <a:t>    على </a:t>
            </a:r>
            <a:r>
              <a:rPr lang="ar-EG" sz="2000" b="1" dirty="0">
                <a:solidFill>
                  <a:srgbClr val="002060"/>
                </a:solidFill>
                <a:latin typeface="Simplified Arabic" panose="02020603050405020304" pitchFamily="18" charset="-78"/>
                <a:cs typeface="Simplified Arabic" panose="02020603050405020304" pitchFamily="18" charset="-78"/>
              </a:rPr>
              <a:t>مواجهتها</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23040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  أن </a:t>
            </a:r>
            <a:r>
              <a:rPr lang="ar-EG" sz="2000" b="1" dirty="0">
                <a:solidFill>
                  <a:srgbClr val="002060"/>
                </a:solidFill>
                <a:latin typeface="Simplified Arabic" panose="02020603050405020304" pitchFamily="18" charset="-78"/>
                <a:cs typeface="Simplified Arabic" panose="02020603050405020304" pitchFamily="18" charset="-78"/>
              </a:rPr>
              <a:t>ينوع في الوسائل الحسية للإدراك فيما يختص بالسمع واللمس والصبر</a:t>
            </a:r>
            <a:endParaRPr kumimoji="0" lang="ar-EG" sz="20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2400" dirty="0">
                <a:ea typeface="SimSun" pitchFamily="2" charset="-122"/>
              </a:rPr>
              <a:t>ممارسات تحقيق الانضباط الصفي الفعال لإتاحة فرص التعلم الجيد للتلاميذ </a:t>
            </a:r>
            <a:endParaRPr lang="ar-EG" altLang="en-US" sz="24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أن </a:t>
            </a:r>
            <a:r>
              <a:rPr lang="ar-EG" sz="2000" b="1" dirty="0">
                <a:solidFill>
                  <a:srgbClr val="002060"/>
                </a:solidFill>
                <a:latin typeface="Simplified Arabic" panose="02020603050405020304" pitchFamily="18" charset="-78"/>
                <a:cs typeface="Simplified Arabic" panose="02020603050405020304" pitchFamily="18" charset="-78"/>
              </a:rPr>
              <a:t>يجنب التلاميذ العوامل التي تؤدي إلى السلوك الفوضوي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أن </a:t>
            </a:r>
            <a:r>
              <a:rPr lang="ar-EG" sz="2000" b="1" dirty="0">
                <a:solidFill>
                  <a:srgbClr val="002060"/>
                </a:solidFill>
                <a:latin typeface="Simplified Arabic" panose="02020603050405020304" pitchFamily="18" charset="-78"/>
                <a:cs typeface="Simplified Arabic" panose="02020603050405020304" pitchFamily="18" charset="-78"/>
              </a:rPr>
              <a:t>يخلق أجواء صفية تسودها الجدية والحماس واتجاهات العمل المنتج</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أن </a:t>
            </a:r>
            <a:r>
              <a:rPr lang="ar-EG" sz="2000" b="1" dirty="0">
                <a:solidFill>
                  <a:srgbClr val="002060"/>
                </a:solidFill>
                <a:latin typeface="Simplified Arabic" panose="02020603050405020304" pitchFamily="18" charset="-78"/>
                <a:cs typeface="Simplified Arabic" panose="02020603050405020304" pitchFamily="18" charset="-78"/>
              </a:rPr>
              <a:t>يفسح المجال أمام التلاميذ لتقييم سلوكهم وتصرفاتهم على نحو ذاتي</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9808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564904"/>
            <a:ext cx="6408712"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3600" b="1" u="sng" dirty="0" smtClean="0">
                <a:solidFill>
                  <a:srgbClr val="C00000"/>
                </a:solidFill>
                <a:latin typeface="Arial" pitchFamily="34" charset="0"/>
                <a:ea typeface="SimSun" pitchFamily="2" charset="-122"/>
              </a:rPr>
              <a:t>تمرين</a:t>
            </a:r>
          </a:p>
          <a:p>
            <a:pPr algn="ctr" rtl="1">
              <a:lnSpc>
                <a:spcPct val="150000"/>
              </a:lnSpc>
            </a:pPr>
            <a:r>
              <a:rPr lang="ar-EG" sz="3600" b="1" dirty="0" smtClean="0">
                <a:solidFill>
                  <a:srgbClr val="002060"/>
                </a:solidFill>
                <a:latin typeface="Arial" pitchFamily="34" charset="0"/>
                <a:ea typeface="SimSun" pitchFamily="2" charset="-122"/>
              </a:rPr>
              <a:t>التعبير </a:t>
            </a:r>
            <a:r>
              <a:rPr lang="ar-EG" sz="3600" b="1" dirty="0">
                <a:solidFill>
                  <a:srgbClr val="002060"/>
                </a:solidFill>
                <a:latin typeface="Arial" pitchFamily="34" charset="0"/>
                <a:ea typeface="SimSun" pitchFamily="2" charset="-122"/>
              </a:rPr>
              <a:t>عن العضو الواحد في الفريق</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34996661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4672042" y="4629158"/>
            <a:ext cx="3186106" cy="428628"/>
          </a:xfrm>
          <a:prstGeom prst="rect">
            <a:avLst/>
          </a:prstGeom>
          <a:ln w="381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0" cap="none" spc="0" normalizeH="0" baseline="0" noProof="0" smtClean="0">
                <a:ln>
                  <a:noFill/>
                </a:ln>
                <a:solidFill>
                  <a:schemeClr val="lt1"/>
                </a:solidFill>
                <a:effectLst/>
                <a:uLnTx/>
                <a:uFillTx/>
                <a:latin typeface="+mn-lt"/>
                <a:ea typeface="+mn-ea"/>
                <a:cs typeface="AL-Mohanad Bold" pitchFamily="2" charset="-78"/>
              </a:rPr>
              <a:t> </a:t>
            </a:r>
            <a:endParaRPr kumimoji="0" lang="ar-SA" sz="2400" b="0" i="0" u="none" strike="noStrike" kern="0" cap="none" spc="0" normalizeH="0" baseline="0" noProof="0" dirty="0">
              <a:ln>
                <a:noFill/>
              </a:ln>
              <a:solidFill>
                <a:schemeClr val="lt1"/>
              </a:solidFill>
              <a:effectLst/>
              <a:uLnTx/>
              <a:uFillTx/>
              <a:latin typeface="+mn-lt"/>
              <a:ea typeface="+mn-ea"/>
              <a:cs typeface="AL-Mohanad Bold" pitchFamily="2" charset="-78"/>
            </a:endParaRPr>
          </a:p>
        </p:txBody>
      </p:sp>
      <p:pic>
        <p:nvPicPr>
          <p:cNvPr id="3" name="صورة 2" descr="friday_retro_banner.jpg"/>
          <p:cNvPicPr>
            <a:picLocks noChangeAspect="1"/>
          </p:cNvPicPr>
          <p:nvPr/>
        </p:nvPicPr>
        <p:blipFill>
          <a:blip r:embed="rId2"/>
          <a:stretch>
            <a:fillRect/>
          </a:stretch>
        </p:blipFill>
        <p:spPr>
          <a:xfrm>
            <a:off x="1500166" y="1500174"/>
            <a:ext cx="5643602" cy="3000396"/>
          </a:xfrm>
          <a:prstGeom prst="rect">
            <a:avLst/>
          </a:prstGeom>
          <a:ln>
            <a:noFill/>
          </a:ln>
          <a:effectLst>
            <a:softEdge rad="112500"/>
          </a:effectLst>
        </p:spPr>
      </p:pic>
      <p:sp>
        <p:nvSpPr>
          <p:cNvPr id="4" name="مستطيل 3"/>
          <p:cNvSpPr/>
          <p:nvPr/>
        </p:nvSpPr>
        <p:spPr>
          <a:xfrm rot="21407461">
            <a:off x="2782836" y="3382126"/>
            <a:ext cx="284218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Mohanad Bold" pitchFamily="2" charset="-78"/>
              </a:rPr>
              <a:t>الدورات التي قدمتها</a:t>
            </a:r>
            <a:endParaRPr lang="ar-S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Mohanad Bold" pitchFamily="2" charset="-78"/>
            </a:endParaRPr>
          </a:p>
        </p:txBody>
      </p:sp>
      <p:sp>
        <p:nvSpPr>
          <p:cNvPr id="5" name="عنوان 1"/>
          <p:cNvSpPr txBox="1">
            <a:spLocks/>
          </p:cNvSpPr>
          <p:nvPr/>
        </p:nvSpPr>
        <p:spPr>
          <a:xfrm>
            <a:off x="4672042" y="5200662"/>
            <a:ext cx="3186106" cy="428628"/>
          </a:xfrm>
          <a:prstGeom prst="rect">
            <a:avLst/>
          </a:prstGeom>
          <a:solidFill>
            <a:schemeClr val="accent3">
              <a:lumMod val="50000"/>
            </a:schemeClr>
          </a:solidFill>
          <a:ln w="3175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vert="horz" anchor="ctr">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0" i="0" u="none" strike="noStrike" kern="1200" cap="none" spc="0" normalizeH="0" baseline="0" noProof="0" dirty="0" smtClean="0">
                <a:ln>
                  <a:noFill/>
                </a:ln>
                <a:solidFill>
                  <a:schemeClr val="lt1"/>
                </a:solidFill>
                <a:effectLst/>
                <a:uLnTx/>
                <a:uFillTx/>
                <a:latin typeface="+mn-lt"/>
                <a:ea typeface="+mn-ea"/>
                <a:cs typeface="AL-Mohanad Bold" pitchFamily="2" charset="-78"/>
              </a:rPr>
              <a:t> </a:t>
            </a:r>
            <a:endParaRPr kumimoji="0" lang="ar-SA" sz="2400" b="0" i="0" u="none" strike="noStrike" kern="1200" cap="none" spc="0" normalizeH="0" baseline="0" noProof="0" dirty="0">
              <a:ln>
                <a:noFill/>
              </a:ln>
              <a:solidFill>
                <a:schemeClr val="lt1"/>
              </a:solidFill>
              <a:effectLst/>
              <a:uLnTx/>
              <a:uFillTx/>
              <a:latin typeface="+mn-lt"/>
              <a:ea typeface="+mn-ea"/>
              <a:cs typeface="AL-Mohanad Bold" pitchFamily="2" charset="-78"/>
            </a:endParaRPr>
          </a:p>
        </p:txBody>
      </p:sp>
      <p:sp>
        <p:nvSpPr>
          <p:cNvPr id="6" name="عنوان 1"/>
          <p:cNvSpPr txBox="1">
            <a:spLocks/>
          </p:cNvSpPr>
          <p:nvPr/>
        </p:nvSpPr>
        <p:spPr>
          <a:xfrm>
            <a:off x="4643438" y="5743591"/>
            <a:ext cx="3186106" cy="428628"/>
          </a:xfrm>
          <a:prstGeom prst="rect">
            <a:avLst/>
          </a:prstGeom>
          <a:solidFill>
            <a:schemeClr val="accent1">
              <a:lumMod val="50000"/>
            </a:schemeClr>
          </a:solidFill>
          <a:ln w="3175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vert="horz" anchor="ctr">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0" i="0" u="none" strike="noStrike" kern="1200" cap="none" spc="0" normalizeH="0" baseline="0" noProof="0" dirty="0" smtClean="0">
                <a:ln>
                  <a:noFill/>
                </a:ln>
                <a:solidFill>
                  <a:schemeClr val="lt1"/>
                </a:solidFill>
                <a:effectLst/>
                <a:uLnTx/>
                <a:uFillTx/>
                <a:latin typeface="+mn-lt"/>
                <a:ea typeface="+mn-ea"/>
                <a:cs typeface="AL-Mohanad Bold" pitchFamily="2" charset="-78"/>
              </a:rPr>
              <a:t> </a:t>
            </a:r>
            <a:endParaRPr kumimoji="0" lang="ar-SA" sz="2400" b="0" i="0" u="none" strike="noStrike" kern="1200" cap="none" spc="0" normalizeH="0" baseline="0" noProof="0" dirty="0">
              <a:ln>
                <a:noFill/>
              </a:ln>
              <a:solidFill>
                <a:schemeClr val="lt1"/>
              </a:solidFill>
              <a:effectLst/>
              <a:uLnTx/>
              <a:uFillTx/>
              <a:latin typeface="+mn-lt"/>
              <a:ea typeface="+mn-ea"/>
              <a:cs typeface="AL-Mohanad Bold" pitchFamily="2" charset="-78"/>
            </a:endParaRPr>
          </a:p>
        </p:txBody>
      </p:sp>
      <p:sp>
        <p:nvSpPr>
          <p:cNvPr id="7" name="عنوان 1"/>
          <p:cNvSpPr txBox="1">
            <a:spLocks/>
          </p:cNvSpPr>
          <p:nvPr/>
        </p:nvSpPr>
        <p:spPr bwMode="auto">
          <a:xfrm>
            <a:off x="957266" y="4629158"/>
            <a:ext cx="3186106" cy="428628"/>
          </a:xfrm>
          <a:prstGeom prst="rect">
            <a:avLst/>
          </a:prstGeom>
          <a:ln w="381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0" cap="none" spc="0" normalizeH="0" baseline="0" noProof="0" smtClean="0">
                <a:ln>
                  <a:noFill/>
                </a:ln>
                <a:solidFill>
                  <a:schemeClr val="lt1"/>
                </a:solidFill>
                <a:effectLst/>
                <a:uLnTx/>
                <a:uFillTx/>
                <a:latin typeface="+mn-lt"/>
                <a:ea typeface="+mn-ea"/>
                <a:cs typeface="AL-Mohanad Bold" pitchFamily="2" charset="-78"/>
              </a:rPr>
              <a:t> </a:t>
            </a:r>
            <a:endParaRPr kumimoji="0" lang="ar-SA" sz="2400" b="0" i="0" u="none" strike="noStrike" kern="0" cap="none" spc="0" normalizeH="0" baseline="0" noProof="0" dirty="0">
              <a:ln>
                <a:noFill/>
              </a:ln>
              <a:solidFill>
                <a:schemeClr val="lt1"/>
              </a:solidFill>
              <a:effectLst/>
              <a:uLnTx/>
              <a:uFillTx/>
              <a:latin typeface="+mn-lt"/>
              <a:ea typeface="+mn-ea"/>
              <a:cs typeface="AL-Mohanad Bold" pitchFamily="2" charset="-78"/>
            </a:endParaRPr>
          </a:p>
        </p:txBody>
      </p:sp>
      <p:sp>
        <p:nvSpPr>
          <p:cNvPr id="8" name="عنوان 1"/>
          <p:cNvSpPr txBox="1">
            <a:spLocks/>
          </p:cNvSpPr>
          <p:nvPr/>
        </p:nvSpPr>
        <p:spPr>
          <a:xfrm>
            <a:off x="957266" y="5200662"/>
            <a:ext cx="3186106" cy="428628"/>
          </a:xfrm>
          <a:prstGeom prst="rect">
            <a:avLst/>
          </a:prstGeom>
          <a:solidFill>
            <a:schemeClr val="accent3">
              <a:lumMod val="50000"/>
            </a:schemeClr>
          </a:solidFill>
          <a:ln w="3175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vert="horz" anchor="ctr">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0" i="0" u="none" strike="noStrike" kern="1200" cap="none" spc="0" normalizeH="0" baseline="0" noProof="0" dirty="0" smtClean="0">
                <a:ln>
                  <a:noFill/>
                </a:ln>
                <a:solidFill>
                  <a:schemeClr val="lt1"/>
                </a:solidFill>
                <a:effectLst/>
                <a:uLnTx/>
                <a:uFillTx/>
                <a:latin typeface="+mn-lt"/>
                <a:ea typeface="+mn-ea"/>
                <a:cs typeface="AL-Mohanad Bold" pitchFamily="2" charset="-78"/>
              </a:rPr>
              <a:t> </a:t>
            </a:r>
            <a:endParaRPr kumimoji="0" lang="ar-SA" sz="2400" b="0" i="0" u="none" strike="noStrike" kern="1200" cap="none" spc="0" normalizeH="0" baseline="0" noProof="0" dirty="0">
              <a:ln>
                <a:noFill/>
              </a:ln>
              <a:solidFill>
                <a:schemeClr val="lt1"/>
              </a:solidFill>
              <a:effectLst/>
              <a:uLnTx/>
              <a:uFillTx/>
              <a:latin typeface="+mn-lt"/>
              <a:ea typeface="+mn-ea"/>
              <a:cs typeface="AL-Mohanad Bold" pitchFamily="2" charset="-78"/>
            </a:endParaRPr>
          </a:p>
        </p:txBody>
      </p:sp>
      <p:sp>
        <p:nvSpPr>
          <p:cNvPr id="9" name="عنوان 1"/>
          <p:cNvSpPr txBox="1">
            <a:spLocks/>
          </p:cNvSpPr>
          <p:nvPr/>
        </p:nvSpPr>
        <p:spPr>
          <a:xfrm>
            <a:off x="928662" y="5743591"/>
            <a:ext cx="3186106" cy="428628"/>
          </a:xfrm>
          <a:prstGeom prst="rect">
            <a:avLst/>
          </a:prstGeom>
          <a:solidFill>
            <a:schemeClr val="accent1">
              <a:lumMod val="50000"/>
            </a:schemeClr>
          </a:solidFill>
          <a:ln w="3175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vert="horz" anchor="ctr">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0" i="0" u="none" strike="noStrike" kern="1200" cap="none" spc="0" normalizeH="0" baseline="0" noProof="0" dirty="0" smtClean="0">
                <a:ln>
                  <a:noFill/>
                </a:ln>
                <a:solidFill>
                  <a:schemeClr val="lt1"/>
                </a:solidFill>
                <a:effectLst/>
                <a:uLnTx/>
                <a:uFillTx/>
                <a:latin typeface="+mn-lt"/>
                <a:ea typeface="+mn-ea"/>
                <a:cs typeface="AL-Mohanad Bold" pitchFamily="2" charset="-78"/>
              </a:rPr>
              <a:t> </a:t>
            </a:r>
            <a:endParaRPr kumimoji="0" lang="ar-SA" sz="2400" b="0" i="0" u="none" strike="noStrike" kern="1200" cap="none" spc="0" normalizeH="0" baseline="0" noProof="0" dirty="0">
              <a:ln>
                <a:noFill/>
              </a:ln>
              <a:solidFill>
                <a:schemeClr val="lt1"/>
              </a:solidFill>
              <a:effectLst/>
              <a:uLnTx/>
              <a:uFillTx/>
              <a:latin typeface="+mn-lt"/>
              <a:ea typeface="+mn-ea"/>
              <a:cs typeface="AL-Mohanad Bold"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27584" y="2195680"/>
            <a:ext cx="7524750" cy="2817496"/>
          </a:xfrm>
          <a:prstGeom prst="rect">
            <a:avLst/>
          </a:prstGeom>
          <a:solidFill>
            <a:schemeClr val="accent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5" name="AutoShape 3" descr="D8FCD644EF414d608FD23FABDBB2453F# #AutoShape 3"/>
          <p:cNvSpPr>
            <a:spLocks noChangeArrowheads="1"/>
          </p:cNvSpPr>
          <p:nvPr/>
        </p:nvSpPr>
        <p:spPr bwMode="auto">
          <a:xfrm>
            <a:off x="932359" y="2024232"/>
            <a:ext cx="7315200" cy="2853690"/>
          </a:xfrm>
          <a:prstGeom prst="rect">
            <a:avLst/>
          </a:prstGeom>
          <a:solidFill>
            <a:schemeClr val="accent2">
              <a:alpha val="80000"/>
            </a:schemeClr>
          </a:solidFill>
          <a:ln w="12700">
            <a:solidFill>
              <a:schemeClr val="bg1"/>
            </a:solidFill>
            <a:miter lim="800000"/>
            <a:headEnd/>
            <a:tailEnd/>
          </a:ln>
        </p:spPr>
        <p:txBody>
          <a:bodyPr wrap="none" lIns="91430" tIns="45715" rIns="91430" bIns="45715" anchor="ctr"/>
          <a:lstStyle/>
          <a:p>
            <a:pPr algn="ctr" rtl="1" eaLnBrk="0"/>
            <a:r>
              <a:rPr lang="ar-EG" altLang="zh-CN" sz="5000" dirty="0">
                <a:solidFill>
                  <a:srgbClr val="002060"/>
                </a:solidFill>
                <a:ea typeface="Microsoft YaHei" pitchFamily="34" charset="-122"/>
              </a:rPr>
              <a:t>الانضباط الصفي</a:t>
            </a:r>
          </a:p>
        </p:txBody>
      </p:sp>
      <p:sp>
        <p:nvSpPr>
          <p:cNvPr id="6" name="Rectangle 13" descr="FD1DDF730CE4456e89755B07FE1653D0# #Rectangle 13"/>
          <p:cNvSpPr>
            <a:spLocks noChangeArrowheads="1"/>
          </p:cNvSpPr>
          <p:nvPr/>
        </p:nvSpPr>
        <p:spPr bwMode="auto">
          <a:xfrm>
            <a:off x="1099049" y="2454760"/>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9340139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مفهوم الانضباط الصفي</a:t>
            </a:r>
            <a:endParaRPr lang="ar-EG" altLang="en-US" sz="4000" dirty="0">
              <a:ea typeface="SimSun" pitchFamily="2" charset="-122"/>
            </a:endParaRPr>
          </a:p>
        </p:txBody>
      </p:sp>
      <p:sp>
        <p:nvSpPr>
          <p:cNvPr id="2" name="Rounded Rectangle 1"/>
          <p:cNvSpPr/>
          <p:nvPr/>
        </p:nvSpPr>
        <p:spPr bwMode="auto">
          <a:xfrm>
            <a:off x="971600" y="4581128"/>
            <a:ext cx="7344816" cy="1152128"/>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استخدام المعلم لاستراتيجيات تربوية محددة تسهل حصول التلاميذ على أفضل مستوى من التعلم والنمو الشخصي </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pic>
        <p:nvPicPr>
          <p:cNvPr id="3" name="Picture 2"/>
          <p:cNvPicPr>
            <a:picLocks noChangeAspect="1"/>
          </p:cNvPicPr>
          <p:nvPr/>
        </p:nvPicPr>
        <p:blipFill>
          <a:blip r:embed="rId2"/>
          <a:stretch>
            <a:fillRect/>
          </a:stretch>
        </p:blipFill>
        <p:spPr>
          <a:xfrm>
            <a:off x="2052514" y="1916832"/>
            <a:ext cx="4607718" cy="2269232"/>
          </a:xfrm>
          <a:prstGeom prst="rect">
            <a:avLst/>
          </a:prstGeom>
        </p:spPr>
      </p:pic>
    </p:spTree>
    <p:extLst>
      <p:ext uri="{BB962C8B-B14F-4D97-AF65-F5344CB8AC3E}">
        <p14:creationId xmlns:p14="http://schemas.microsoft.com/office/powerpoint/2010/main" val="46996420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أنواع الانضباط الصفي</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226344"/>
            <a:ext cx="3995936" cy="4154984"/>
          </a:xfrm>
          <a:prstGeom prst="rect">
            <a:avLst/>
          </a:prstGeom>
        </p:spPr>
        <p:txBody>
          <a:bodyPr wrap="square">
            <a:spAutoFit/>
          </a:bodyPr>
          <a:lstStyle/>
          <a:p>
            <a:pPr algn="justLow" rtl="1"/>
            <a:r>
              <a:rPr lang="ar-EG" sz="2400" b="1" dirty="0">
                <a:solidFill>
                  <a:srgbClr val="002060"/>
                </a:solidFill>
              </a:rPr>
              <a:t>الانضباط الذاتي عملية تربوية بالمعنى الواسع يشتمل على كل الممارسات والعوامل البيئية التي تسهم في تطوير سلوك هادف منضبط ذاتيا لدى الطالب وهو بهذا المعنى يتضمن الإجراءات العلاجية بالإضافة إلى الإجراءات الوقائية ويركز هذا المفهوم من الانضباط على ضرورة وجود اتفاق بين الطلاب وقوانين المدرسة وتعليماتها حتى يتحول الضبط والنظام إلى مسألة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انضباط </a:t>
            </a:r>
            <a:r>
              <a:rPr lang="ar-EG" sz="2400" b="1" dirty="0">
                <a:solidFill>
                  <a:srgbClr val="002060"/>
                </a:solidFill>
              </a:rPr>
              <a:t>ذاتي </a:t>
            </a:r>
          </a:p>
        </p:txBody>
      </p:sp>
      <p:sp>
        <p:nvSpPr>
          <p:cNvPr id="16" name="Rectangle 15"/>
          <p:cNvSpPr/>
          <p:nvPr/>
        </p:nvSpPr>
        <p:spPr>
          <a:xfrm>
            <a:off x="251520" y="2204864"/>
            <a:ext cx="3995936" cy="4524315"/>
          </a:xfrm>
          <a:prstGeom prst="rect">
            <a:avLst/>
          </a:prstGeom>
        </p:spPr>
        <p:txBody>
          <a:bodyPr wrap="square">
            <a:spAutoFit/>
          </a:bodyPr>
          <a:lstStyle/>
          <a:p>
            <a:pPr algn="justLow" rtl="1"/>
            <a:r>
              <a:rPr lang="ar-EG" sz="2350" b="1" dirty="0">
                <a:solidFill>
                  <a:srgbClr val="002060"/>
                </a:solidFill>
              </a:rPr>
              <a:t>يشير الانضباط الخارجي بالتحكم في سلوك الطلبة بطرق مختلفة ومتباينة وتلقي الأوامر والتعليمات من أطراف خارجية أعلى مرتبة منهم ، وفي حالتنا هذه من المعلم إلى الطلبة ، وإجبارهم على الالتزام بالقوانين المدرسية وعدم الخروج عليها ،وهو في الغالب ما يكون انضباطا عقابيا ، أي أن الذين </a:t>
            </a:r>
            <a:r>
              <a:rPr lang="ar-EG" sz="2350" b="1" dirty="0" smtClean="0">
                <a:solidFill>
                  <a:srgbClr val="002060"/>
                </a:solidFill>
              </a:rPr>
              <a:t/>
            </a:r>
            <a:br>
              <a:rPr lang="ar-EG" sz="2350" b="1" dirty="0" smtClean="0">
                <a:solidFill>
                  <a:srgbClr val="002060"/>
                </a:solidFill>
              </a:rPr>
            </a:br>
            <a:r>
              <a:rPr lang="ar-EG" sz="2350" b="1" dirty="0" smtClean="0">
                <a:solidFill>
                  <a:srgbClr val="002060"/>
                </a:solidFill>
              </a:rPr>
              <a:t>لا </a:t>
            </a:r>
            <a:r>
              <a:rPr lang="ar-EG" sz="2350" b="1" dirty="0">
                <a:solidFill>
                  <a:srgbClr val="002060"/>
                </a:solidFill>
              </a:rPr>
              <a:t>يطيعون الأوامر وينفذون التعليمات يتحملون النتائج التي تترتب على ذلك أي بمعنى آخر تخويف الطالب من أجل </a:t>
            </a:r>
            <a:r>
              <a:rPr lang="ar-EG" sz="2350" b="1" dirty="0" smtClean="0">
                <a:solidFill>
                  <a:srgbClr val="002060"/>
                </a:solidFill>
              </a:rPr>
              <a:t>   </a:t>
            </a:r>
            <a:br>
              <a:rPr lang="ar-EG" sz="2350" b="1" dirty="0" smtClean="0">
                <a:solidFill>
                  <a:srgbClr val="002060"/>
                </a:solidFill>
              </a:rPr>
            </a:br>
            <a:r>
              <a:rPr lang="ar-EG" sz="2350" b="1" dirty="0" smtClean="0">
                <a:solidFill>
                  <a:srgbClr val="002060"/>
                </a:solidFill>
              </a:rPr>
              <a:t>              ضبط </a:t>
            </a:r>
            <a:r>
              <a:rPr lang="ar-EG" sz="2350" b="1" dirty="0">
                <a:solidFill>
                  <a:srgbClr val="002060"/>
                </a:solidFill>
              </a:rPr>
              <a:t>سلوكه </a:t>
            </a:r>
          </a:p>
        </p:txBody>
      </p:sp>
      <p:sp>
        <p:nvSpPr>
          <p:cNvPr id="2" name="Rectangle 1"/>
          <p:cNvSpPr/>
          <p:nvPr/>
        </p:nvSpPr>
        <p:spPr>
          <a:xfrm>
            <a:off x="5833933" y="1631697"/>
            <a:ext cx="197842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الانضباط الداخلي </a:t>
            </a:r>
          </a:p>
        </p:txBody>
      </p:sp>
      <p:sp>
        <p:nvSpPr>
          <p:cNvPr id="9" name="Rectangle 8"/>
          <p:cNvSpPr/>
          <p:nvPr/>
        </p:nvSpPr>
        <p:spPr>
          <a:xfrm>
            <a:off x="1335813" y="1628800"/>
            <a:ext cx="2055371"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الانضباط الخارجي </a:t>
            </a:r>
          </a:p>
        </p:txBody>
      </p:sp>
    </p:spTree>
    <p:extLst>
      <p:ext uri="{BB962C8B-B14F-4D97-AF65-F5344CB8AC3E}">
        <p14:creationId xmlns:p14="http://schemas.microsoft.com/office/powerpoint/2010/main" val="37911360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تحقيق </a:t>
            </a:r>
            <a:r>
              <a:rPr lang="ar-EG" sz="2000" b="1" dirty="0">
                <a:solidFill>
                  <a:srgbClr val="002060"/>
                </a:solidFill>
                <a:latin typeface="Simplified Arabic" panose="02020603050405020304" pitchFamily="18" charset="-78"/>
                <a:cs typeface="Simplified Arabic" panose="02020603050405020304" pitchFamily="18" charset="-78"/>
              </a:rPr>
              <a:t>أكبر قدر من التعاون بين التلاميذ ومعلميهم </a:t>
            </a:r>
            <a:endParaRPr kumimoji="0" lang="ar-EG" sz="20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a:ea typeface="SimSun" pitchFamily="2" charset="-122"/>
              </a:rPr>
              <a:t>أهداف الانضباط الصفي</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تعويد </a:t>
            </a:r>
            <a:r>
              <a:rPr lang="ar-EG" sz="2000" b="1" dirty="0">
                <a:solidFill>
                  <a:srgbClr val="002060"/>
                </a:solidFill>
                <a:latin typeface="Simplified Arabic" panose="02020603050405020304" pitchFamily="18" charset="-78"/>
                <a:cs typeface="Simplified Arabic" panose="02020603050405020304" pitchFamily="18" charset="-78"/>
              </a:rPr>
              <a:t>التلاميذ على حسن الإصغاء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smtClean="0">
                <a:solidFill>
                  <a:srgbClr val="002060"/>
                </a:solidFill>
                <a:latin typeface="Simplified Arabic" panose="02020603050405020304" pitchFamily="18" charset="-78"/>
                <a:cs typeface="Simplified Arabic" panose="02020603050405020304" pitchFamily="18" charset="-78"/>
              </a:rPr>
              <a:t>تيسير </a:t>
            </a:r>
            <a:r>
              <a:rPr lang="ar-EG" sz="2000" b="1" dirty="0">
                <a:solidFill>
                  <a:srgbClr val="002060"/>
                </a:solidFill>
                <a:latin typeface="Simplified Arabic" panose="02020603050405020304" pitchFamily="18" charset="-78"/>
                <a:cs typeface="Simplified Arabic" panose="02020603050405020304" pitchFamily="18" charset="-78"/>
              </a:rPr>
              <a:t>عملية الاتصال والتواصل بين المعلم وتلاميذه </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إفساح </a:t>
            </a:r>
            <a:r>
              <a:rPr lang="ar-EG" sz="2000" b="1" dirty="0">
                <a:solidFill>
                  <a:srgbClr val="002060"/>
                </a:solidFill>
                <a:latin typeface="Simplified Arabic" panose="02020603050405020304" pitchFamily="18" charset="-78"/>
                <a:cs typeface="Simplified Arabic" panose="02020603050405020304" pitchFamily="18" charset="-78"/>
              </a:rPr>
              <a:t>المجال للمعلم لكي يختار الطرق والأساليب والأنشطة التي تهيئ فرصا مناسبة للتعلم الجيد </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73077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564904"/>
            <a:ext cx="6408712"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solidFill>
                  <a:srgbClr val="002060"/>
                </a:solidFill>
                <a:latin typeface="Arial" pitchFamily="34" charset="0"/>
                <a:ea typeface="SimSun" pitchFamily="2" charset="-122"/>
              </a:rPr>
              <a:t>العوامل المؤثرة في النظام الصفي</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5298991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الامكانيات </a:t>
            </a:r>
            <a:r>
              <a:rPr lang="ar-EG" sz="2400" b="1" dirty="0">
                <a:solidFill>
                  <a:srgbClr val="002060"/>
                </a:solidFill>
                <a:latin typeface="Simplified Arabic" panose="02020603050405020304" pitchFamily="18" charset="-78"/>
                <a:cs typeface="Simplified Arabic" panose="02020603050405020304" pitchFamily="18" charset="-78"/>
              </a:rPr>
              <a:t>المدرسية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العوامل </a:t>
            </a:r>
            <a:r>
              <a:rPr lang="ar-EG" altLang="zh-CN" sz="3200" dirty="0">
                <a:ea typeface="SimSun" pitchFamily="2" charset="-122"/>
              </a:rPr>
              <a:t>التي تتعلق بالمدرسة</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حجم </a:t>
            </a:r>
            <a:r>
              <a:rPr lang="ar-EG" sz="2400" b="1" dirty="0">
                <a:solidFill>
                  <a:srgbClr val="002060"/>
                </a:solidFill>
                <a:latin typeface="Simplified Arabic" panose="02020603050405020304" pitchFamily="18" charset="-78"/>
                <a:cs typeface="Simplified Arabic" panose="02020603050405020304" pitchFamily="18" charset="-78"/>
              </a:rPr>
              <a:t>المدرسة وعدد الصفوف فيها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سعة </a:t>
            </a:r>
            <a:r>
              <a:rPr lang="ar-EG" sz="2400" b="1" dirty="0">
                <a:solidFill>
                  <a:srgbClr val="002060"/>
                </a:solidFill>
                <a:latin typeface="Simplified Arabic" panose="02020603050405020304" pitchFamily="18" charset="-78"/>
                <a:cs typeface="Simplified Arabic" panose="02020603050405020304" pitchFamily="18" charset="-78"/>
              </a:rPr>
              <a:t>الغرفة الصفية </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موقع </a:t>
            </a:r>
            <a:r>
              <a:rPr lang="ar-EG" sz="2400" b="1" dirty="0">
                <a:solidFill>
                  <a:srgbClr val="002060"/>
                </a:solidFill>
                <a:latin typeface="Simplified Arabic" panose="02020603050405020304" pitchFamily="18" charset="-78"/>
                <a:cs typeface="Simplified Arabic" panose="02020603050405020304" pitchFamily="18" charset="-78"/>
              </a:rPr>
              <a:t>المدرسة </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67127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جنس </a:t>
            </a:r>
            <a:r>
              <a:rPr lang="ar-EG" sz="2400" b="1" dirty="0">
                <a:solidFill>
                  <a:srgbClr val="002060"/>
                </a:solidFill>
                <a:latin typeface="Simplified Arabic" panose="02020603050405020304" pitchFamily="18" charset="-78"/>
                <a:cs typeface="Simplified Arabic" panose="02020603050405020304" pitchFamily="18" charset="-78"/>
              </a:rPr>
              <a:t>التلميذ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العوامل </a:t>
            </a:r>
            <a:r>
              <a:rPr lang="ar-EG" altLang="zh-CN" sz="3200" dirty="0">
                <a:ea typeface="SimSun" pitchFamily="2" charset="-122"/>
              </a:rPr>
              <a:t>التي تتعلق بالتلميذ</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مستوى </a:t>
            </a:r>
            <a:r>
              <a:rPr lang="ar-EG" sz="2400" b="1" dirty="0">
                <a:solidFill>
                  <a:srgbClr val="002060"/>
                </a:solidFill>
                <a:latin typeface="Simplified Arabic" panose="02020603050405020304" pitchFamily="18" charset="-78"/>
                <a:cs typeface="Simplified Arabic" panose="02020603050405020304" pitchFamily="18" charset="-78"/>
              </a:rPr>
              <a:t>تحصيل التلميذ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العوامل </a:t>
            </a:r>
            <a:r>
              <a:rPr lang="ar-EG" sz="2400" b="1" dirty="0">
                <a:solidFill>
                  <a:srgbClr val="002060"/>
                </a:solidFill>
                <a:latin typeface="Simplified Arabic" panose="02020603050405020304" pitchFamily="18" charset="-78"/>
                <a:cs typeface="Simplified Arabic" panose="02020603050405020304" pitchFamily="18" charset="-78"/>
              </a:rPr>
              <a:t>الشخصية وخصائص التلميذ </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سلوك </a:t>
            </a:r>
            <a:r>
              <a:rPr lang="ar-EG" sz="2400" b="1" dirty="0">
                <a:solidFill>
                  <a:srgbClr val="002060"/>
                </a:solidFill>
                <a:latin typeface="Simplified Arabic" panose="02020603050405020304" pitchFamily="18" charset="-78"/>
                <a:cs typeface="Simplified Arabic" panose="02020603050405020304" pitchFamily="18" charset="-78"/>
              </a:rPr>
              <a:t>التلميذ </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0422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جنس </a:t>
            </a:r>
            <a:r>
              <a:rPr lang="ar-EG" sz="2400" b="1" dirty="0">
                <a:solidFill>
                  <a:srgbClr val="002060"/>
                </a:solidFill>
                <a:latin typeface="Simplified Arabic" panose="02020603050405020304" pitchFamily="18" charset="-78"/>
                <a:cs typeface="Simplified Arabic" panose="02020603050405020304" pitchFamily="18" charset="-78"/>
              </a:rPr>
              <a:t>المعلم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العوامل </a:t>
            </a:r>
            <a:r>
              <a:rPr lang="ar-EG" altLang="zh-CN" sz="3200" dirty="0">
                <a:ea typeface="SimSun" pitchFamily="2" charset="-122"/>
              </a:rPr>
              <a:t>التي تتعلق بالمعلم</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خصائص </a:t>
            </a:r>
            <a:r>
              <a:rPr lang="ar-EG" sz="2400" b="1" dirty="0">
                <a:solidFill>
                  <a:srgbClr val="002060"/>
                </a:solidFill>
                <a:latin typeface="Simplified Arabic" panose="02020603050405020304" pitchFamily="18" charset="-78"/>
                <a:cs typeface="Simplified Arabic" panose="02020603050405020304" pitchFamily="18" charset="-78"/>
              </a:rPr>
              <a:t>المعلم الشخصية والأدائية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تأهيل </a:t>
            </a:r>
            <a:r>
              <a:rPr lang="ar-EG" sz="2400" b="1" dirty="0">
                <a:solidFill>
                  <a:srgbClr val="002060"/>
                </a:solidFill>
                <a:latin typeface="Simplified Arabic" panose="02020603050405020304" pitchFamily="18" charset="-78"/>
                <a:cs typeface="Simplified Arabic" panose="02020603050405020304" pitchFamily="18" charset="-78"/>
              </a:rPr>
              <a:t>المعلم الأكاديمي والمسلكي</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اتجاهات </a:t>
            </a:r>
            <a:r>
              <a:rPr lang="ar-EG" sz="2400" b="1" dirty="0">
                <a:solidFill>
                  <a:srgbClr val="002060"/>
                </a:solidFill>
                <a:latin typeface="Simplified Arabic" panose="02020603050405020304" pitchFamily="18" charset="-78"/>
                <a:cs typeface="Simplified Arabic" panose="02020603050405020304" pitchFamily="18" charset="-78"/>
              </a:rPr>
              <a:t>المعلم نحو مهنة التدريس </a:t>
            </a:r>
            <a:r>
              <a:rPr lang="ar-EG" sz="2400" b="1" dirty="0" smtClean="0">
                <a:solidFill>
                  <a:srgbClr val="002060"/>
                </a:solidFill>
                <a:latin typeface="Simplified Arabic" panose="02020603050405020304" pitchFamily="18" charset="-78"/>
                <a:cs typeface="Simplified Arabic" panose="02020603050405020304" pitchFamily="18" charset="-78"/>
              </a:rPr>
              <a:t>ونحو الطفل</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18646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564904"/>
            <a:ext cx="6408712"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solidFill>
                  <a:srgbClr val="002060"/>
                </a:solidFill>
                <a:latin typeface="Arial" pitchFamily="34" charset="0"/>
                <a:ea typeface="SimSun" pitchFamily="2" charset="-122"/>
              </a:rPr>
              <a:t>أسباب المشكلات الصفية</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4104869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الملل </a:t>
            </a:r>
            <a:r>
              <a:rPr lang="ar-EG" altLang="zh-CN" sz="4000" dirty="0">
                <a:ea typeface="SimSun" pitchFamily="2" charset="-122"/>
              </a:rPr>
              <a:t>والضجر</a:t>
            </a:r>
            <a:endParaRPr lang="ar-EG" altLang="en-US" sz="4000" dirty="0">
              <a:ea typeface="SimSun" pitchFamily="2" charset="-122"/>
            </a:endParaRPr>
          </a:p>
        </p:txBody>
      </p:sp>
      <p:sp>
        <p:nvSpPr>
          <p:cNvPr id="2" name="Rounded Rectangle 1"/>
          <p:cNvSpPr/>
          <p:nvPr/>
        </p:nvSpPr>
        <p:spPr bwMode="auto">
          <a:xfrm>
            <a:off x="971600" y="4077072"/>
            <a:ext cx="7344816" cy="1800200"/>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تشير إحدى الدراسات إلى أن أغلب أوقات الملل والضجر التي يقضيها الطلاب في حياتهم تكون في بعض </a:t>
            </a: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الحصص المدرسية </a:t>
            </a:r>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 التي يكون محتوى المادة وأسلوب التدريس فيها </a:t>
            </a: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 </a:t>
            </a:r>
            <a:b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b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                  يدعو </a:t>
            </a:r>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إلى الشعور بالملل </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pic>
        <p:nvPicPr>
          <p:cNvPr id="3" name="Picture 2"/>
          <p:cNvPicPr>
            <a:picLocks noChangeAspect="1"/>
          </p:cNvPicPr>
          <p:nvPr/>
        </p:nvPicPr>
        <p:blipFill>
          <a:blip r:embed="rId2"/>
          <a:stretch>
            <a:fillRect/>
          </a:stretch>
        </p:blipFill>
        <p:spPr>
          <a:xfrm>
            <a:off x="2820988" y="1658706"/>
            <a:ext cx="3335188" cy="2223458"/>
          </a:xfrm>
          <a:prstGeom prst="rect">
            <a:avLst/>
          </a:prstGeom>
        </p:spPr>
      </p:pic>
    </p:spTree>
    <p:extLst>
      <p:ext uri="{BB962C8B-B14F-4D97-AF65-F5344CB8AC3E}">
        <p14:creationId xmlns:p14="http://schemas.microsoft.com/office/powerpoint/2010/main" val="3104308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6 ‫‬.jpg"/>
          <p:cNvPicPr>
            <a:picLocks noChangeAspect="1"/>
          </p:cNvPicPr>
          <p:nvPr/>
        </p:nvPicPr>
        <p:blipFill>
          <a:blip r:embed="rId2"/>
          <a:stretch>
            <a:fillRect/>
          </a:stretch>
        </p:blipFill>
        <p:spPr>
          <a:xfrm>
            <a:off x="2143108" y="1971665"/>
            <a:ext cx="4214842" cy="280478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الإحباط </a:t>
            </a:r>
            <a:r>
              <a:rPr lang="ar-EG" altLang="zh-CN" sz="4000" dirty="0">
                <a:ea typeface="SimSun" pitchFamily="2" charset="-122"/>
              </a:rPr>
              <a:t>والتوتر</a:t>
            </a:r>
            <a:endParaRPr lang="ar-EG" altLang="en-US" sz="4000" dirty="0">
              <a:ea typeface="SimSun" pitchFamily="2" charset="-122"/>
            </a:endParaRPr>
          </a:p>
        </p:txBody>
      </p:sp>
      <p:sp>
        <p:nvSpPr>
          <p:cNvPr id="2" name="Rounded Rectangle 1"/>
          <p:cNvSpPr/>
          <p:nvPr/>
        </p:nvSpPr>
        <p:spPr bwMode="auto">
          <a:xfrm>
            <a:off x="971600" y="4221088"/>
            <a:ext cx="7344816" cy="1800200"/>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قد يلجأ الطلاب إلى المشكلات الصفية نتيجة شعورهم بالإحباط والتوتر أثناء الحصة ، فيمكن أن تعزى هذه المشكلات إلى كثرة القوانين والقيود التي يضعها المعلم ، مما يؤدي إلى </a:t>
            </a: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       </a:t>
            </a:r>
            <a:b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b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                    إرباك </a:t>
            </a:r>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الطلاب وتوترهم </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pic>
        <p:nvPicPr>
          <p:cNvPr id="5" name="Picture 4"/>
          <p:cNvPicPr>
            <a:picLocks noChangeAspect="1"/>
          </p:cNvPicPr>
          <p:nvPr/>
        </p:nvPicPr>
        <p:blipFill>
          <a:blip r:embed="rId2"/>
          <a:stretch>
            <a:fillRect/>
          </a:stretch>
        </p:blipFill>
        <p:spPr>
          <a:xfrm>
            <a:off x="3042593" y="1700808"/>
            <a:ext cx="3168352" cy="2369928"/>
          </a:xfrm>
          <a:prstGeom prst="rect">
            <a:avLst/>
          </a:prstGeom>
        </p:spPr>
      </p:pic>
    </p:spTree>
    <p:extLst>
      <p:ext uri="{BB962C8B-B14F-4D97-AF65-F5344CB8AC3E}">
        <p14:creationId xmlns:p14="http://schemas.microsoft.com/office/powerpoint/2010/main" val="36854103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العدوان </a:t>
            </a:r>
            <a:endParaRPr lang="ar-EG" altLang="en-US" sz="4000" dirty="0">
              <a:ea typeface="SimSun" pitchFamily="2" charset="-122"/>
            </a:endParaRPr>
          </a:p>
        </p:txBody>
      </p:sp>
      <p:sp>
        <p:nvSpPr>
          <p:cNvPr id="2" name="Rounded Rectangle 1"/>
          <p:cNvSpPr/>
          <p:nvPr/>
        </p:nvSpPr>
        <p:spPr bwMode="auto">
          <a:xfrm>
            <a:off x="971600" y="3861048"/>
            <a:ext cx="7344816" cy="1512168"/>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عندما يشعر الطلاب بالإحباط يمكن أن تصدر عنهم سلوكيات تتميز بالعنف والمشاكسة أثناء الحصة تعبيرا عن الغضب وعدم الرضا </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pic>
        <p:nvPicPr>
          <p:cNvPr id="3" name="Picture 2"/>
          <p:cNvPicPr>
            <a:picLocks noChangeAspect="1"/>
          </p:cNvPicPr>
          <p:nvPr/>
        </p:nvPicPr>
        <p:blipFill>
          <a:blip r:embed="rId2"/>
          <a:stretch>
            <a:fillRect/>
          </a:stretch>
        </p:blipFill>
        <p:spPr>
          <a:xfrm>
            <a:off x="3269456" y="1613148"/>
            <a:ext cx="2714625" cy="2247900"/>
          </a:xfrm>
          <a:prstGeom prst="rect">
            <a:avLst/>
          </a:prstGeom>
        </p:spPr>
      </p:pic>
    </p:spTree>
    <p:extLst>
      <p:ext uri="{BB962C8B-B14F-4D97-AF65-F5344CB8AC3E}">
        <p14:creationId xmlns:p14="http://schemas.microsoft.com/office/powerpoint/2010/main" val="19174284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ميل </a:t>
            </a:r>
            <a:r>
              <a:rPr lang="ar-EG" altLang="zh-CN" sz="4000" dirty="0">
                <a:ea typeface="SimSun" pitchFamily="2" charset="-122"/>
              </a:rPr>
              <a:t>الطلاب إلى جذب الانتباه</a:t>
            </a:r>
            <a:endParaRPr lang="ar-EG" altLang="en-US" sz="4000" dirty="0">
              <a:ea typeface="SimSun" pitchFamily="2" charset="-122"/>
            </a:endParaRPr>
          </a:p>
        </p:txBody>
      </p:sp>
      <p:sp>
        <p:nvSpPr>
          <p:cNvPr id="2" name="Rounded Rectangle 1"/>
          <p:cNvSpPr/>
          <p:nvPr/>
        </p:nvSpPr>
        <p:spPr bwMode="auto">
          <a:xfrm>
            <a:off x="971600" y="4509120"/>
            <a:ext cx="7344816" cy="1512168"/>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بالرغم </a:t>
            </a:r>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من أن الطلاب يقصدون جذب الانتباه ، إلا أن بعضهم قد يفشل في تحقيق ذلك بسلوك مرغوب فيه ، والقيام بالشغب في الصف كالتشويش والإزعاج بقصد أو بغير قصد </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pic>
        <p:nvPicPr>
          <p:cNvPr id="3" name="Picture 2"/>
          <p:cNvPicPr>
            <a:picLocks noChangeAspect="1"/>
          </p:cNvPicPr>
          <p:nvPr/>
        </p:nvPicPr>
        <p:blipFill>
          <a:blip r:embed="rId2"/>
          <a:stretch>
            <a:fillRect/>
          </a:stretch>
        </p:blipFill>
        <p:spPr>
          <a:xfrm>
            <a:off x="3120058" y="1948805"/>
            <a:ext cx="2676078" cy="2200275"/>
          </a:xfrm>
          <a:prstGeom prst="rect">
            <a:avLst/>
          </a:prstGeom>
        </p:spPr>
      </p:pic>
    </p:spTree>
    <p:extLst>
      <p:ext uri="{BB962C8B-B14F-4D97-AF65-F5344CB8AC3E}">
        <p14:creationId xmlns:p14="http://schemas.microsoft.com/office/powerpoint/2010/main" val="11737338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الصياح </a:t>
            </a:r>
            <a:r>
              <a:rPr lang="ar-EG" altLang="zh-CN" sz="4000" dirty="0">
                <a:ea typeface="SimSun" pitchFamily="2" charset="-122"/>
              </a:rPr>
              <a:t>والشغب</a:t>
            </a:r>
            <a:endParaRPr lang="ar-EG" altLang="en-US" sz="4000" dirty="0">
              <a:ea typeface="SimSun" pitchFamily="2" charset="-122"/>
            </a:endParaRPr>
          </a:p>
        </p:txBody>
      </p:sp>
      <p:sp>
        <p:nvSpPr>
          <p:cNvPr id="2" name="Rounded Rectangle 1"/>
          <p:cNvSpPr/>
          <p:nvPr/>
        </p:nvSpPr>
        <p:spPr bwMode="auto">
          <a:xfrm>
            <a:off x="971600" y="4221088"/>
            <a:ext cx="7344816" cy="1944216"/>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قد يسمع المعلم أصواتا في غرفة الصف دون معرفة مصدرها ، إذ يتبادل بعض الطلبة أطراف الحديث ، ويتهامسون أثناء الشرح ، ويجيبون عن الأسئلة بصوت عال دونما إذن ، وقد يصيحون عاليا : ( أنا يا أستاذ ) رغبة منهم في </a:t>
            </a: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المشاركة</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pic>
        <p:nvPicPr>
          <p:cNvPr id="3" name="Picture 2"/>
          <p:cNvPicPr>
            <a:picLocks noChangeAspect="1"/>
          </p:cNvPicPr>
          <p:nvPr/>
        </p:nvPicPr>
        <p:blipFill>
          <a:blip r:embed="rId2"/>
          <a:stretch>
            <a:fillRect/>
          </a:stretch>
        </p:blipFill>
        <p:spPr>
          <a:xfrm>
            <a:off x="2555776" y="1772816"/>
            <a:ext cx="3744416" cy="2253104"/>
          </a:xfrm>
          <a:prstGeom prst="rect">
            <a:avLst/>
          </a:prstGeom>
        </p:spPr>
      </p:pic>
    </p:spTree>
    <p:extLst>
      <p:ext uri="{BB962C8B-B14F-4D97-AF65-F5344CB8AC3E}">
        <p14:creationId xmlns:p14="http://schemas.microsoft.com/office/powerpoint/2010/main" val="37628364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السلوك </a:t>
            </a:r>
            <a:r>
              <a:rPr lang="ar-EG" altLang="zh-CN" sz="4000" dirty="0">
                <a:ea typeface="SimSun" pitchFamily="2" charset="-122"/>
              </a:rPr>
              <a:t>الانعزالي</a:t>
            </a:r>
            <a:endParaRPr lang="ar-EG" altLang="en-US" sz="4000" dirty="0">
              <a:ea typeface="SimSun" pitchFamily="2" charset="-122"/>
            </a:endParaRPr>
          </a:p>
        </p:txBody>
      </p:sp>
      <p:sp>
        <p:nvSpPr>
          <p:cNvPr id="2" name="Rounded Rectangle 1"/>
          <p:cNvSpPr/>
          <p:nvPr/>
        </p:nvSpPr>
        <p:spPr bwMode="auto">
          <a:xfrm>
            <a:off x="971600" y="4221088"/>
            <a:ext cx="7344816" cy="1944216"/>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يفتقر بعض الطلاب إلى الثقة بالنفس فيمتنعون عن المشاركة بفعالية في الأنشطة الصفية ، وربما تركوا بعض الأسئلة عليهم بدون حل في دفاترهم دون أن يسألوا المعلم أو حتى </a:t>
            </a: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 </a:t>
            </a:r>
            <a:b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br>
            <a:r>
              <a:rPr lang="ar-EG" sz="2800" b="1" dirty="0" smtClean="0">
                <a:solidFill>
                  <a:srgbClr val="002060"/>
                </a:solidFill>
                <a:latin typeface="Simplified Arabic" panose="02020603050405020304" pitchFamily="18" charset="-78"/>
                <a:ea typeface="SimSun" pitchFamily="2" charset="-122"/>
                <a:cs typeface="Simplified Arabic" panose="02020603050405020304" pitchFamily="18" charset="-78"/>
              </a:rPr>
              <a:t>                        زملاءهم </a:t>
            </a:r>
            <a:r>
              <a:rPr lang="ar-EG" sz="2800" b="1" dirty="0">
                <a:solidFill>
                  <a:srgbClr val="002060"/>
                </a:solidFill>
                <a:latin typeface="Simplified Arabic" panose="02020603050405020304" pitchFamily="18" charset="-78"/>
                <a:ea typeface="SimSun" pitchFamily="2" charset="-122"/>
                <a:cs typeface="Simplified Arabic" panose="02020603050405020304" pitchFamily="18" charset="-78"/>
              </a:rPr>
              <a:t>عنها </a:t>
            </a:r>
            <a:endParaRPr kumimoji="0" lang="ar-EG" sz="2800" b="1" i="0" u="none" strike="noStrike" cap="none" normalizeH="0" baseline="0" dirty="0" smtClean="0">
              <a:ln>
                <a:noFill/>
              </a:ln>
              <a:solidFill>
                <a:srgbClr val="002060"/>
              </a:solidFill>
              <a:effectLst/>
              <a:latin typeface="Simplified Arabic" panose="02020603050405020304" pitchFamily="18" charset="-78"/>
              <a:ea typeface="SimSun" pitchFamily="2" charset="-122"/>
              <a:cs typeface="Simplified Arabic" panose="02020603050405020304" pitchFamily="18" charset="-78"/>
            </a:endParaRPr>
          </a:p>
        </p:txBody>
      </p:sp>
      <p:pic>
        <p:nvPicPr>
          <p:cNvPr id="3" name="Picture 2"/>
          <p:cNvPicPr>
            <a:picLocks noChangeAspect="1"/>
          </p:cNvPicPr>
          <p:nvPr/>
        </p:nvPicPr>
        <p:blipFill>
          <a:blip r:embed="rId2"/>
          <a:stretch>
            <a:fillRect/>
          </a:stretch>
        </p:blipFill>
        <p:spPr>
          <a:xfrm>
            <a:off x="2123728" y="1728589"/>
            <a:ext cx="4362450" cy="22764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2303543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564904"/>
            <a:ext cx="6408712"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solidFill>
                  <a:srgbClr val="002060"/>
                </a:solidFill>
                <a:latin typeface="Arial" pitchFamily="34" charset="0"/>
                <a:ea typeface="SimSun" pitchFamily="2" charset="-122"/>
              </a:rPr>
              <a:t>مصادر المشكلات الصفية</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38261044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القيادة </a:t>
            </a:r>
            <a:r>
              <a:rPr lang="ar-EG" sz="2400" b="1" dirty="0">
                <a:solidFill>
                  <a:srgbClr val="002060"/>
                </a:solidFill>
                <a:latin typeface="Simplified Arabic" panose="02020603050405020304" pitchFamily="18" charset="-78"/>
                <a:cs typeface="Simplified Arabic" panose="02020603050405020304" pitchFamily="18" charset="-78"/>
              </a:rPr>
              <a:t>المتسلطة جدا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المشكلات </a:t>
            </a:r>
            <a:r>
              <a:rPr lang="ar-EG" altLang="zh-CN" sz="3200" dirty="0">
                <a:ea typeface="SimSun" pitchFamily="2" charset="-122"/>
              </a:rPr>
              <a:t>التي تنجم عن سلوكيات المعلم</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القيادة </a:t>
            </a:r>
            <a:r>
              <a:rPr lang="ar-EG" sz="2400" b="1" dirty="0">
                <a:solidFill>
                  <a:srgbClr val="002060"/>
                </a:solidFill>
                <a:latin typeface="Simplified Arabic" panose="02020603050405020304" pitchFamily="18" charset="-78"/>
                <a:cs typeface="Simplified Arabic" panose="02020603050405020304" pitchFamily="18" charset="-78"/>
              </a:rPr>
              <a:t>غير الراشدة أو الحكيمة</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ردود </a:t>
            </a:r>
            <a:r>
              <a:rPr lang="ar-EG" sz="2400" b="1" dirty="0">
                <a:solidFill>
                  <a:srgbClr val="002060"/>
                </a:solidFill>
                <a:latin typeface="Simplified Arabic" panose="02020603050405020304" pitchFamily="18" charset="-78"/>
                <a:cs typeface="Simplified Arabic" panose="02020603050405020304" pitchFamily="18" charset="-78"/>
              </a:rPr>
              <a:t>فعل المعلم الزائدة للمحافظة على كرامته </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الاضطراب </a:t>
            </a:r>
            <a:r>
              <a:rPr lang="ar-EG" sz="2400" b="1" dirty="0">
                <a:solidFill>
                  <a:srgbClr val="002060"/>
                </a:solidFill>
                <a:latin typeface="Simplified Arabic" panose="02020603050405020304" pitchFamily="18" charset="-78"/>
                <a:cs typeface="Simplified Arabic" panose="02020603050405020304" pitchFamily="18" charset="-78"/>
              </a:rPr>
              <a:t>في إعطاء الوعود والتهديدات </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29196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مشكلات </a:t>
            </a:r>
            <a:r>
              <a:rPr lang="ar-EG" altLang="zh-CN" sz="3200" dirty="0">
                <a:ea typeface="SimSun" pitchFamily="2" charset="-122"/>
              </a:rPr>
              <a:t>تنجم عن الجو العائلي للتلميذ</a:t>
            </a:r>
            <a:endParaRPr lang="ar-EG" altLang="en-US" sz="3200" dirty="0">
              <a:ea typeface="SimSun" pitchFamily="2" charset="-122"/>
            </a:endParaRPr>
          </a:p>
        </p:txBody>
      </p:sp>
      <p:pic>
        <p:nvPicPr>
          <p:cNvPr id="5" name="Picture 4"/>
          <p:cNvPicPr>
            <a:picLocks noChangeAspect="1"/>
          </p:cNvPicPr>
          <p:nvPr/>
        </p:nvPicPr>
        <p:blipFill>
          <a:blip r:embed="rId2"/>
          <a:stretch>
            <a:fillRect/>
          </a:stretch>
        </p:blipFill>
        <p:spPr>
          <a:xfrm>
            <a:off x="1470001" y="1940269"/>
            <a:ext cx="5766296" cy="3818738"/>
          </a:xfrm>
          <a:prstGeom prst="rect">
            <a:avLst/>
          </a:prstGeom>
        </p:spPr>
      </p:pic>
    </p:spTree>
    <p:extLst>
      <p:ext uri="{BB962C8B-B14F-4D97-AF65-F5344CB8AC3E}">
        <p14:creationId xmlns:p14="http://schemas.microsoft.com/office/powerpoint/2010/main" val="40410454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المشكلات </a:t>
            </a:r>
            <a:r>
              <a:rPr lang="ar-EG" altLang="zh-CN" sz="3200" dirty="0">
                <a:ea typeface="SimSun" pitchFamily="2" charset="-122"/>
              </a:rPr>
              <a:t>المتعلقة بإدارة المدرسة</a:t>
            </a:r>
            <a:endParaRPr lang="ar-EG" altLang="en-US" sz="3200" dirty="0">
              <a:ea typeface="SimSun" pitchFamily="2" charset="-122"/>
            </a:endParaRPr>
          </a:p>
        </p:txBody>
      </p:sp>
      <p:pic>
        <p:nvPicPr>
          <p:cNvPr id="2" name="Picture 1"/>
          <p:cNvPicPr>
            <a:picLocks noChangeAspect="1"/>
          </p:cNvPicPr>
          <p:nvPr/>
        </p:nvPicPr>
        <p:blipFill>
          <a:blip r:embed="rId2"/>
          <a:stretch>
            <a:fillRect/>
          </a:stretch>
        </p:blipFill>
        <p:spPr>
          <a:xfrm>
            <a:off x="1331640" y="1556792"/>
            <a:ext cx="6480720" cy="4752528"/>
          </a:xfrm>
          <a:prstGeom prst="rect">
            <a:avLst/>
          </a:prstGeom>
        </p:spPr>
      </p:pic>
      <p:sp>
        <p:nvSpPr>
          <p:cNvPr id="3" name="Round Diagonal Corner Rectangle 2"/>
          <p:cNvSpPr/>
          <p:nvPr/>
        </p:nvSpPr>
        <p:spPr bwMode="auto">
          <a:xfrm rot="19648695">
            <a:off x="2627784" y="4509120"/>
            <a:ext cx="720080" cy="504056"/>
          </a:xfrm>
          <a:prstGeom prst="round2Diag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40228242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العدوى </a:t>
            </a:r>
            <a:r>
              <a:rPr lang="ar-EG" sz="2400" b="1" dirty="0">
                <a:solidFill>
                  <a:srgbClr val="002060"/>
                </a:solidFill>
                <a:latin typeface="Simplified Arabic" panose="02020603050405020304" pitchFamily="18" charset="-78"/>
                <a:cs typeface="Simplified Arabic" panose="02020603050405020304" pitchFamily="18" charset="-78"/>
              </a:rPr>
              <a:t>السلوكية وتقليد الطلاب لزملائهم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المشكلات </a:t>
            </a:r>
            <a:r>
              <a:rPr lang="ar-EG" altLang="zh-CN" sz="3200" dirty="0">
                <a:ea typeface="SimSun" pitchFamily="2" charset="-122"/>
              </a:rPr>
              <a:t>المتعلقة بتركيب الجماعة الصفية</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الجو </a:t>
            </a:r>
            <a:r>
              <a:rPr lang="ar-EG" sz="2400" b="1" dirty="0">
                <a:solidFill>
                  <a:srgbClr val="002060"/>
                </a:solidFill>
                <a:latin typeface="Simplified Arabic" panose="02020603050405020304" pitchFamily="18" charset="-78"/>
                <a:cs typeface="Simplified Arabic" panose="02020603050405020304" pitchFamily="18" charset="-78"/>
              </a:rPr>
              <a:t>العقابي الذي يسود الصف</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الإحباطات </a:t>
            </a:r>
            <a:r>
              <a:rPr lang="ar-EG" sz="2400" b="1" dirty="0">
                <a:solidFill>
                  <a:srgbClr val="002060"/>
                </a:solidFill>
                <a:latin typeface="Simplified Arabic" panose="02020603050405020304" pitchFamily="18" charset="-78"/>
                <a:cs typeface="Simplified Arabic" panose="02020603050405020304" pitchFamily="18" charset="-78"/>
              </a:rPr>
              <a:t>الدائمة والمستمرة </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غياب </a:t>
            </a:r>
            <a:r>
              <a:rPr lang="ar-EG" sz="2400" b="1" dirty="0">
                <a:solidFill>
                  <a:srgbClr val="002060"/>
                </a:solidFill>
                <a:latin typeface="Simplified Arabic" panose="02020603050405020304" pitchFamily="18" charset="-78"/>
                <a:cs typeface="Simplified Arabic" panose="02020603050405020304" pitchFamily="18" charset="-78"/>
              </a:rPr>
              <a:t>الاستعدادات للأنشطة والممارسات الديمقراطية </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82809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 ‫‬.jpg"/>
          <p:cNvPicPr>
            <a:picLocks noChangeAspect="1"/>
          </p:cNvPicPr>
          <p:nvPr/>
        </p:nvPicPr>
        <p:blipFill>
          <a:blip r:embed="rId2"/>
          <a:stretch>
            <a:fillRect/>
          </a:stretch>
        </p:blipFill>
        <p:spPr>
          <a:xfrm>
            <a:off x="2000232" y="1604026"/>
            <a:ext cx="4714908" cy="461105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40831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مستوى </a:t>
            </a:r>
            <a:r>
              <a:rPr lang="ar-EG" sz="2400" b="1" dirty="0">
                <a:solidFill>
                  <a:srgbClr val="002060"/>
                </a:solidFill>
                <a:latin typeface="Simplified Arabic" panose="02020603050405020304" pitchFamily="18" charset="-78"/>
                <a:cs typeface="Simplified Arabic" panose="02020603050405020304" pitchFamily="18" charset="-78"/>
              </a:rPr>
              <a:t>القدرة العقلية للطالب</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234888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المشكلات </a:t>
            </a:r>
            <a:r>
              <a:rPr lang="ar-EG" altLang="zh-CN" sz="3200" dirty="0">
                <a:ea typeface="SimSun" pitchFamily="2" charset="-122"/>
              </a:rPr>
              <a:t>المتعلقة بالطالب نفسه </a:t>
            </a:r>
            <a:endParaRPr lang="ar-EG" altLang="en-US" sz="3200" dirty="0">
              <a:ea typeface="SimSun" pitchFamily="2" charset="-122"/>
            </a:endParaRPr>
          </a:p>
        </p:txBody>
      </p:sp>
      <p:sp>
        <p:nvSpPr>
          <p:cNvPr id="7" name="Rounded Rectangle 6"/>
          <p:cNvSpPr/>
          <p:nvPr/>
        </p:nvSpPr>
        <p:spPr bwMode="auto">
          <a:xfrm>
            <a:off x="1475656" y="341643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العوامل </a:t>
            </a:r>
            <a:r>
              <a:rPr lang="ar-EG" sz="2400" b="1" dirty="0">
                <a:solidFill>
                  <a:srgbClr val="002060"/>
                </a:solidFill>
                <a:latin typeface="Simplified Arabic" panose="02020603050405020304" pitchFamily="18" charset="-78"/>
                <a:cs typeface="Simplified Arabic" panose="02020603050405020304" pitchFamily="18" charset="-78"/>
              </a:rPr>
              <a:t>الصحية</a:t>
            </a:r>
          </a:p>
        </p:txBody>
      </p:sp>
      <p:sp>
        <p:nvSpPr>
          <p:cNvPr id="8" name="Diamond 7"/>
          <p:cNvSpPr/>
          <p:nvPr/>
        </p:nvSpPr>
        <p:spPr bwMode="auto">
          <a:xfrm>
            <a:off x="7571496" y="335699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49655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شخصية </a:t>
            </a:r>
            <a:r>
              <a:rPr lang="ar-EG" sz="2400" b="1" dirty="0">
                <a:solidFill>
                  <a:srgbClr val="002060"/>
                </a:solidFill>
                <a:latin typeface="Simplified Arabic" panose="02020603050405020304" pitchFamily="18" charset="-78"/>
                <a:cs typeface="Simplified Arabic" panose="02020603050405020304" pitchFamily="18" charset="-78"/>
              </a:rPr>
              <a:t>الطالب</a:t>
            </a:r>
          </a:p>
        </p:txBody>
      </p:sp>
      <p:sp>
        <p:nvSpPr>
          <p:cNvPr id="10" name="Diamond 9"/>
          <p:cNvSpPr/>
          <p:nvPr/>
        </p:nvSpPr>
        <p:spPr bwMode="auto">
          <a:xfrm>
            <a:off x="7571496" y="443711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82091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صعوبة </a:t>
            </a:r>
            <a:r>
              <a:rPr lang="ar-EG" sz="2400" b="1" dirty="0">
                <a:solidFill>
                  <a:srgbClr val="002060"/>
                </a:solidFill>
                <a:latin typeface="Simplified Arabic" panose="02020603050405020304" pitchFamily="18" charset="-78"/>
                <a:cs typeface="Simplified Arabic" panose="02020603050405020304" pitchFamily="18" charset="-78"/>
              </a:rPr>
              <a:t>اللغة التي يستخدمها المعلم</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المشكلات </a:t>
            </a:r>
            <a:r>
              <a:rPr lang="ar-EG" altLang="zh-CN" sz="3200" dirty="0">
                <a:ea typeface="SimSun" pitchFamily="2" charset="-122"/>
              </a:rPr>
              <a:t>التي تنجم عن النشاطات التعليمية </a:t>
            </a:r>
            <a:r>
              <a:rPr lang="ar-EG" altLang="zh-CN" sz="3200" dirty="0" smtClean="0">
                <a:ea typeface="SimSun" pitchFamily="2" charset="-122"/>
              </a:rPr>
              <a:t>الصفية</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قلة </a:t>
            </a:r>
            <a:r>
              <a:rPr lang="ar-EG" sz="2400" b="1" dirty="0">
                <a:solidFill>
                  <a:srgbClr val="002060"/>
                </a:solidFill>
                <a:latin typeface="Simplified Arabic" panose="02020603050405020304" pitchFamily="18" charset="-78"/>
                <a:cs typeface="Simplified Arabic" panose="02020603050405020304" pitchFamily="18" charset="-78"/>
              </a:rPr>
              <a:t>الإثارة في الوظائف التي يحددها المعلم لطلابه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اقتصار </a:t>
            </a:r>
            <a:r>
              <a:rPr lang="ar-EG" sz="2400" b="1" dirty="0">
                <a:solidFill>
                  <a:srgbClr val="002060"/>
                </a:solidFill>
                <a:latin typeface="Simplified Arabic" panose="02020603050405020304" pitchFamily="18" charset="-78"/>
                <a:cs typeface="Simplified Arabic" panose="02020603050405020304" pitchFamily="18" charset="-78"/>
              </a:rPr>
              <a:t>النشاطات الصفية على الجوانب اللفظية </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عدم </a:t>
            </a:r>
            <a:r>
              <a:rPr lang="ar-EG" sz="2400" b="1" dirty="0">
                <a:solidFill>
                  <a:srgbClr val="002060"/>
                </a:solidFill>
                <a:latin typeface="Simplified Arabic" panose="02020603050405020304" pitchFamily="18" charset="-78"/>
                <a:cs typeface="Simplified Arabic" panose="02020603050405020304" pitchFamily="18" charset="-78"/>
              </a:rPr>
              <a:t>ملائمة النشاطات التعليمية لمستوى الطلاب </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21320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564904"/>
            <a:ext cx="6408712"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solidFill>
                  <a:srgbClr val="002060"/>
                </a:solidFill>
                <a:latin typeface="Arial" pitchFamily="34" charset="0"/>
                <a:ea typeface="SimSun" pitchFamily="2" charset="-122"/>
              </a:rPr>
              <a:t>أنوع تعديل السلوك الصفي</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1615879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تعديل </a:t>
            </a:r>
            <a:r>
              <a:rPr lang="ar-EG" altLang="zh-CN" sz="3200" dirty="0">
                <a:ea typeface="SimSun" pitchFamily="2" charset="-122"/>
              </a:rPr>
              <a:t>السلوك الصفي بزيادة حدوث السلوك</a:t>
            </a:r>
            <a:endParaRPr lang="ar-EG" altLang="en-US" sz="3200" dirty="0">
              <a:ea typeface="SimSun" pitchFamily="2" charset="-122"/>
            </a:endParaRPr>
          </a:p>
        </p:txBody>
      </p:sp>
      <p:sp>
        <p:nvSpPr>
          <p:cNvPr id="3" name="Freeform 2"/>
          <p:cNvSpPr/>
          <p:nvPr/>
        </p:nvSpPr>
        <p:spPr>
          <a:xfrm>
            <a:off x="2475669" y="2545355"/>
            <a:ext cx="2743848" cy="2743848"/>
          </a:xfrm>
          <a:custGeom>
            <a:avLst/>
            <a:gdLst>
              <a:gd name="connsiteX0" fmla="*/ 0 w 2743848"/>
              <a:gd name="connsiteY0" fmla="*/ 1371924 h 2743848"/>
              <a:gd name="connsiteX1" fmla="*/ 1371924 w 2743848"/>
              <a:gd name="connsiteY1" fmla="*/ 0 h 2743848"/>
              <a:gd name="connsiteX2" fmla="*/ 2743848 w 2743848"/>
              <a:gd name="connsiteY2" fmla="*/ 1371924 h 2743848"/>
              <a:gd name="connsiteX3" fmla="*/ 1371924 w 2743848"/>
              <a:gd name="connsiteY3" fmla="*/ 2743848 h 2743848"/>
              <a:gd name="connsiteX4" fmla="*/ 0 w 2743848"/>
              <a:gd name="connsiteY4" fmla="*/ 1371924 h 274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848" h="2743848">
                <a:moveTo>
                  <a:pt x="0" y="1371924"/>
                </a:moveTo>
                <a:cubicBezTo>
                  <a:pt x="0" y="614231"/>
                  <a:pt x="614231" y="0"/>
                  <a:pt x="1371924" y="0"/>
                </a:cubicBezTo>
                <a:cubicBezTo>
                  <a:pt x="2129617" y="0"/>
                  <a:pt x="2743848" y="614231"/>
                  <a:pt x="2743848" y="1371924"/>
                </a:cubicBezTo>
                <a:cubicBezTo>
                  <a:pt x="2743848" y="2129617"/>
                  <a:pt x="2129617" y="2743848"/>
                  <a:pt x="1371924" y="2743848"/>
                </a:cubicBezTo>
                <a:cubicBezTo>
                  <a:pt x="614231" y="2743848"/>
                  <a:pt x="0" y="2129617"/>
                  <a:pt x="0" y="137192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83150" tIns="323559" rIns="778659" bIns="323558" numCol="1" spcCol="1270" anchor="ctr" anchorCtr="0">
            <a:noAutofit/>
          </a:bodyPr>
          <a:lstStyle/>
          <a:p>
            <a:pPr lvl="0" algn="ctr" defTabSz="2133600" rtl="1">
              <a:lnSpc>
                <a:spcPct val="90000"/>
              </a:lnSpc>
              <a:spcBef>
                <a:spcPct val="0"/>
              </a:spcBef>
              <a:spcAft>
                <a:spcPct val="35000"/>
              </a:spcAft>
            </a:pPr>
            <a:r>
              <a:rPr lang="ar-OM" sz="4800" kern="1200" dirty="0" smtClean="0"/>
              <a:t>التعزيز السلبي</a:t>
            </a:r>
            <a:endParaRPr lang="ar-EG" sz="4800" kern="1200" dirty="0"/>
          </a:p>
        </p:txBody>
      </p:sp>
      <p:sp>
        <p:nvSpPr>
          <p:cNvPr id="6" name="Freeform 5"/>
          <p:cNvSpPr/>
          <p:nvPr/>
        </p:nvSpPr>
        <p:spPr>
          <a:xfrm>
            <a:off x="4453217" y="2545355"/>
            <a:ext cx="2743848" cy="2743848"/>
          </a:xfrm>
          <a:custGeom>
            <a:avLst/>
            <a:gdLst>
              <a:gd name="connsiteX0" fmla="*/ 0 w 2743848"/>
              <a:gd name="connsiteY0" fmla="*/ 1371924 h 2743848"/>
              <a:gd name="connsiteX1" fmla="*/ 1371924 w 2743848"/>
              <a:gd name="connsiteY1" fmla="*/ 0 h 2743848"/>
              <a:gd name="connsiteX2" fmla="*/ 2743848 w 2743848"/>
              <a:gd name="connsiteY2" fmla="*/ 1371924 h 2743848"/>
              <a:gd name="connsiteX3" fmla="*/ 1371924 w 2743848"/>
              <a:gd name="connsiteY3" fmla="*/ 2743848 h 2743848"/>
              <a:gd name="connsiteX4" fmla="*/ 0 w 2743848"/>
              <a:gd name="connsiteY4" fmla="*/ 1371924 h 274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848" h="2743848">
                <a:moveTo>
                  <a:pt x="0" y="1371924"/>
                </a:moveTo>
                <a:cubicBezTo>
                  <a:pt x="0" y="614231"/>
                  <a:pt x="614231" y="0"/>
                  <a:pt x="1371924" y="0"/>
                </a:cubicBezTo>
                <a:cubicBezTo>
                  <a:pt x="2129617" y="0"/>
                  <a:pt x="2743848" y="614231"/>
                  <a:pt x="2743848" y="1371924"/>
                </a:cubicBezTo>
                <a:cubicBezTo>
                  <a:pt x="2743848" y="2129617"/>
                  <a:pt x="2129617" y="2743848"/>
                  <a:pt x="1371924" y="2743848"/>
                </a:cubicBezTo>
                <a:cubicBezTo>
                  <a:pt x="614231" y="2743848"/>
                  <a:pt x="0" y="2129617"/>
                  <a:pt x="0" y="1371924"/>
                </a:cubicBezTo>
                <a:close/>
              </a:path>
            </a:pathLst>
          </a:custGeom>
        </p:spPr>
        <p:style>
          <a:lnRef idx="2">
            <a:schemeClr val="lt1">
              <a:hueOff val="0"/>
              <a:satOff val="0"/>
              <a:lumOff val="0"/>
              <a:alphaOff val="0"/>
            </a:schemeClr>
          </a:lnRef>
          <a:fillRef idx="1">
            <a:schemeClr val="accent5">
              <a:alpha val="50000"/>
              <a:hueOff val="4002454"/>
              <a:satOff val="50944"/>
              <a:lumOff val="-31567"/>
              <a:alphaOff val="0"/>
            </a:schemeClr>
          </a:fillRef>
          <a:effectRef idx="0">
            <a:schemeClr val="accent5">
              <a:alpha val="50000"/>
              <a:hueOff val="4002454"/>
              <a:satOff val="50944"/>
              <a:lumOff val="-31567"/>
              <a:alphaOff val="0"/>
            </a:schemeClr>
          </a:effectRef>
          <a:fontRef idx="minor">
            <a:schemeClr val="tx1"/>
          </a:fontRef>
        </p:style>
        <p:txBody>
          <a:bodyPr spcFirstLastPara="0" vert="horz" wrap="square" lIns="778660" tIns="323559" rIns="383149" bIns="323558" numCol="1" spcCol="1270" anchor="ctr" anchorCtr="0">
            <a:noAutofit/>
          </a:bodyPr>
          <a:lstStyle/>
          <a:p>
            <a:pPr lvl="0" algn="ctr" defTabSz="2133600" rtl="1">
              <a:lnSpc>
                <a:spcPct val="90000"/>
              </a:lnSpc>
              <a:spcBef>
                <a:spcPct val="0"/>
              </a:spcBef>
              <a:spcAft>
                <a:spcPct val="35000"/>
              </a:spcAft>
            </a:pPr>
            <a:r>
              <a:rPr lang="ar-OM" sz="4800" kern="1200" dirty="0" smtClean="0"/>
              <a:t>التعزيز الايجابي </a:t>
            </a:r>
            <a:endParaRPr lang="ar-EG" sz="4800" kern="1200" dirty="0"/>
          </a:p>
        </p:txBody>
      </p:sp>
    </p:spTree>
    <p:extLst>
      <p:ext uri="{BB962C8B-B14F-4D97-AF65-F5344CB8AC3E}">
        <p14:creationId xmlns:p14="http://schemas.microsoft.com/office/powerpoint/2010/main" val="19147589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smtClean="0">
                <a:ea typeface="SimSun" pitchFamily="2" charset="-122"/>
              </a:rPr>
              <a:t>تعديل </a:t>
            </a:r>
            <a:r>
              <a:rPr lang="ar-EG" altLang="zh-CN" sz="3200" dirty="0">
                <a:ea typeface="SimSun" pitchFamily="2" charset="-122"/>
              </a:rPr>
              <a:t>السلوك الصفي بتقليله أو حذفه </a:t>
            </a:r>
            <a:endParaRPr lang="ar-EG" altLang="en-US" sz="3200" dirty="0">
              <a:ea typeface="SimSun" pitchFamily="2" charset="-122"/>
            </a:endParaRPr>
          </a:p>
        </p:txBody>
      </p:sp>
      <p:sp>
        <p:nvSpPr>
          <p:cNvPr id="3" name="Freeform 2"/>
          <p:cNvSpPr/>
          <p:nvPr/>
        </p:nvSpPr>
        <p:spPr>
          <a:xfrm>
            <a:off x="3448675" y="1891629"/>
            <a:ext cx="2246649" cy="2246649"/>
          </a:xfrm>
          <a:custGeom>
            <a:avLst/>
            <a:gdLst>
              <a:gd name="connsiteX0" fmla="*/ 0 w 2246649"/>
              <a:gd name="connsiteY0" fmla="*/ 1123325 h 2246649"/>
              <a:gd name="connsiteX1" fmla="*/ 1123325 w 2246649"/>
              <a:gd name="connsiteY1" fmla="*/ 0 h 2246649"/>
              <a:gd name="connsiteX2" fmla="*/ 2246650 w 2246649"/>
              <a:gd name="connsiteY2" fmla="*/ 1123325 h 2246649"/>
              <a:gd name="connsiteX3" fmla="*/ 1123325 w 2246649"/>
              <a:gd name="connsiteY3" fmla="*/ 2246650 h 2246649"/>
              <a:gd name="connsiteX4" fmla="*/ 0 w 2246649"/>
              <a:gd name="connsiteY4" fmla="*/ 1123325 h 224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649" h="2246649">
                <a:moveTo>
                  <a:pt x="0" y="1123325"/>
                </a:moveTo>
                <a:cubicBezTo>
                  <a:pt x="0" y="502930"/>
                  <a:pt x="502930" y="0"/>
                  <a:pt x="1123325" y="0"/>
                </a:cubicBezTo>
                <a:cubicBezTo>
                  <a:pt x="1743720" y="0"/>
                  <a:pt x="2246650" y="502930"/>
                  <a:pt x="2246650" y="1123325"/>
                </a:cubicBezTo>
                <a:cubicBezTo>
                  <a:pt x="2246650" y="1743720"/>
                  <a:pt x="1743720" y="2246650"/>
                  <a:pt x="1123325" y="2246650"/>
                </a:cubicBezTo>
                <a:cubicBezTo>
                  <a:pt x="502930" y="2246650"/>
                  <a:pt x="0" y="1743720"/>
                  <a:pt x="0" y="112332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9553" tIns="393163" rIns="299553" bIns="842494" numCol="1" spcCol="1270" anchor="ctr" anchorCtr="0">
            <a:noAutofit/>
          </a:bodyPr>
          <a:lstStyle/>
          <a:p>
            <a:pPr lvl="0" algn="ctr" defTabSz="2044700" rtl="1">
              <a:lnSpc>
                <a:spcPct val="90000"/>
              </a:lnSpc>
              <a:spcBef>
                <a:spcPct val="0"/>
              </a:spcBef>
              <a:spcAft>
                <a:spcPct val="35000"/>
              </a:spcAft>
            </a:pPr>
            <a:r>
              <a:rPr lang="ar-OM" sz="4600" kern="1200" dirty="0" smtClean="0"/>
              <a:t>الانطفاء</a:t>
            </a:r>
            <a:endParaRPr lang="ar-EG" sz="4600" kern="1200" dirty="0"/>
          </a:p>
        </p:txBody>
      </p:sp>
      <p:sp>
        <p:nvSpPr>
          <p:cNvPr id="6" name="Freeform 5"/>
          <p:cNvSpPr/>
          <p:nvPr/>
        </p:nvSpPr>
        <p:spPr>
          <a:xfrm>
            <a:off x="4259341" y="3295785"/>
            <a:ext cx="2246649" cy="2246649"/>
          </a:xfrm>
          <a:custGeom>
            <a:avLst/>
            <a:gdLst>
              <a:gd name="connsiteX0" fmla="*/ 0 w 2246649"/>
              <a:gd name="connsiteY0" fmla="*/ 1123325 h 2246649"/>
              <a:gd name="connsiteX1" fmla="*/ 1123325 w 2246649"/>
              <a:gd name="connsiteY1" fmla="*/ 0 h 2246649"/>
              <a:gd name="connsiteX2" fmla="*/ 2246650 w 2246649"/>
              <a:gd name="connsiteY2" fmla="*/ 1123325 h 2246649"/>
              <a:gd name="connsiteX3" fmla="*/ 1123325 w 2246649"/>
              <a:gd name="connsiteY3" fmla="*/ 2246650 h 2246649"/>
              <a:gd name="connsiteX4" fmla="*/ 0 w 2246649"/>
              <a:gd name="connsiteY4" fmla="*/ 1123325 h 224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649" h="2246649">
                <a:moveTo>
                  <a:pt x="0" y="1123325"/>
                </a:moveTo>
                <a:cubicBezTo>
                  <a:pt x="0" y="502930"/>
                  <a:pt x="502930" y="0"/>
                  <a:pt x="1123325" y="0"/>
                </a:cubicBezTo>
                <a:cubicBezTo>
                  <a:pt x="1743720" y="0"/>
                  <a:pt x="2246650" y="502930"/>
                  <a:pt x="2246650" y="1123325"/>
                </a:cubicBezTo>
                <a:cubicBezTo>
                  <a:pt x="2246650" y="1743720"/>
                  <a:pt x="1743720" y="2246650"/>
                  <a:pt x="1123325" y="2246650"/>
                </a:cubicBezTo>
                <a:cubicBezTo>
                  <a:pt x="502930" y="2246650"/>
                  <a:pt x="0" y="1743720"/>
                  <a:pt x="0" y="112332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87100" tIns="580384" rIns="211560" bIns="430608" numCol="1" spcCol="1270" anchor="ctr" anchorCtr="0">
            <a:noAutofit/>
          </a:bodyPr>
          <a:lstStyle/>
          <a:p>
            <a:pPr lvl="0" algn="ctr" defTabSz="2044700" rtl="1">
              <a:lnSpc>
                <a:spcPct val="90000"/>
              </a:lnSpc>
              <a:spcBef>
                <a:spcPct val="0"/>
              </a:spcBef>
              <a:spcAft>
                <a:spcPct val="35000"/>
              </a:spcAft>
            </a:pPr>
            <a:r>
              <a:rPr lang="ar-OM" sz="4600" kern="1200" dirty="0" smtClean="0"/>
              <a:t>الإشباع</a:t>
            </a:r>
            <a:endParaRPr lang="ar-EG" sz="4600" kern="1200" dirty="0"/>
          </a:p>
        </p:txBody>
      </p:sp>
      <p:sp>
        <p:nvSpPr>
          <p:cNvPr id="7" name="Freeform 6"/>
          <p:cNvSpPr/>
          <p:nvPr/>
        </p:nvSpPr>
        <p:spPr>
          <a:xfrm>
            <a:off x="2638009" y="3295785"/>
            <a:ext cx="2246649" cy="2246649"/>
          </a:xfrm>
          <a:custGeom>
            <a:avLst/>
            <a:gdLst>
              <a:gd name="connsiteX0" fmla="*/ 0 w 2246649"/>
              <a:gd name="connsiteY0" fmla="*/ 1123325 h 2246649"/>
              <a:gd name="connsiteX1" fmla="*/ 1123325 w 2246649"/>
              <a:gd name="connsiteY1" fmla="*/ 0 h 2246649"/>
              <a:gd name="connsiteX2" fmla="*/ 2246650 w 2246649"/>
              <a:gd name="connsiteY2" fmla="*/ 1123325 h 2246649"/>
              <a:gd name="connsiteX3" fmla="*/ 1123325 w 2246649"/>
              <a:gd name="connsiteY3" fmla="*/ 2246650 h 2246649"/>
              <a:gd name="connsiteX4" fmla="*/ 0 w 2246649"/>
              <a:gd name="connsiteY4" fmla="*/ 1123325 h 224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649" h="2246649">
                <a:moveTo>
                  <a:pt x="0" y="1123325"/>
                </a:moveTo>
                <a:cubicBezTo>
                  <a:pt x="0" y="502930"/>
                  <a:pt x="502930" y="0"/>
                  <a:pt x="1123325" y="0"/>
                </a:cubicBezTo>
                <a:cubicBezTo>
                  <a:pt x="1743720" y="0"/>
                  <a:pt x="2246650" y="502930"/>
                  <a:pt x="2246650" y="1123325"/>
                </a:cubicBezTo>
                <a:cubicBezTo>
                  <a:pt x="2246650" y="1743720"/>
                  <a:pt x="1743720" y="2246650"/>
                  <a:pt x="1123325" y="2246650"/>
                </a:cubicBezTo>
                <a:cubicBezTo>
                  <a:pt x="502930" y="2246650"/>
                  <a:pt x="0" y="1743720"/>
                  <a:pt x="0" y="112332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1559" tIns="580384" rIns="687101" bIns="430608" numCol="1" spcCol="1270" anchor="ctr" anchorCtr="0">
            <a:noAutofit/>
          </a:bodyPr>
          <a:lstStyle/>
          <a:p>
            <a:pPr lvl="0" algn="ctr" defTabSz="2044700" rtl="1">
              <a:lnSpc>
                <a:spcPct val="90000"/>
              </a:lnSpc>
              <a:spcBef>
                <a:spcPct val="0"/>
              </a:spcBef>
              <a:spcAft>
                <a:spcPct val="35000"/>
              </a:spcAft>
            </a:pPr>
            <a:r>
              <a:rPr lang="ar-OM" sz="4600" kern="1200" dirty="0" smtClean="0"/>
              <a:t>العقاب</a:t>
            </a:r>
            <a:endParaRPr lang="ar-EG" sz="4600" kern="1200" dirty="0"/>
          </a:p>
        </p:txBody>
      </p:sp>
    </p:spTree>
    <p:extLst>
      <p:ext uri="{BB962C8B-B14F-4D97-AF65-F5344CB8AC3E}">
        <p14:creationId xmlns:p14="http://schemas.microsoft.com/office/powerpoint/2010/main" val="15048889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a:ea typeface="SimSun" pitchFamily="2" charset="-122"/>
              </a:rPr>
              <a:t>تعديل السلوك الصفي بتكوين عادات جيدة</a:t>
            </a:r>
            <a:endParaRPr lang="ar-EG" altLang="en-US" sz="3200" dirty="0">
              <a:ea typeface="SimSun" pitchFamily="2" charset="-122"/>
            </a:endParaRPr>
          </a:p>
        </p:txBody>
      </p:sp>
      <p:sp>
        <p:nvSpPr>
          <p:cNvPr id="3" name="Freeform 2"/>
          <p:cNvSpPr/>
          <p:nvPr/>
        </p:nvSpPr>
        <p:spPr>
          <a:xfrm>
            <a:off x="3448675" y="1891629"/>
            <a:ext cx="2246649" cy="2246649"/>
          </a:xfrm>
          <a:custGeom>
            <a:avLst/>
            <a:gdLst>
              <a:gd name="connsiteX0" fmla="*/ 0 w 2246649"/>
              <a:gd name="connsiteY0" fmla="*/ 1123325 h 2246649"/>
              <a:gd name="connsiteX1" fmla="*/ 1123325 w 2246649"/>
              <a:gd name="connsiteY1" fmla="*/ 0 h 2246649"/>
              <a:gd name="connsiteX2" fmla="*/ 2246650 w 2246649"/>
              <a:gd name="connsiteY2" fmla="*/ 1123325 h 2246649"/>
              <a:gd name="connsiteX3" fmla="*/ 1123325 w 2246649"/>
              <a:gd name="connsiteY3" fmla="*/ 2246650 h 2246649"/>
              <a:gd name="connsiteX4" fmla="*/ 0 w 2246649"/>
              <a:gd name="connsiteY4" fmla="*/ 1123325 h 224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649" h="2246649">
                <a:moveTo>
                  <a:pt x="0" y="1123325"/>
                </a:moveTo>
                <a:cubicBezTo>
                  <a:pt x="0" y="502930"/>
                  <a:pt x="502930" y="0"/>
                  <a:pt x="1123325" y="0"/>
                </a:cubicBezTo>
                <a:cubicBezTo>
                  <a:pt x="1743720" y="0"/>
                  <a:pt x="2246650" y="502930"/>
                  <a:pt x="2246650" y="1123325"/>
                </a:cubicBezTo>
                <a:cubicBezTo>
                  <a:pt x="2246650" y="1743720"/>
                  <a:pt x="1743720" y="2246650"/>
                  <a:pt x="1123325" y="2246650"/>
                </a:cubicBezTo>
                <a:cubicBezTo>
                  <a:pt x="502930" y="2246650"/>
                  <a:pt x="0" y="1743720"/>
                  <a:pt x="0" y="112332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9553" tIns="393163" rIns="299553" bIns="842494" numCol="1" spcCol="1270" anchor="ctr" anchorCtr="0">
            <a:noAutofit/>
          </a:bodyPr>
          <a:lstStyle/>
          <a:p>
            <a:pPr lvl="0" algn="ctr" defTabSz="1911350" rtl="1">
              <a:lnSpc>
                <a:spcPct val="90000"/>
              </a:lnSpc>
              <a:spcBef>
                <a:spcPct val="0"/>
              </a:spcBef>
              <a:spcAft>
                <a:spcPct val="35000"/>
              </a:spcAft>
            </a:pPr>
            <a:r>
              <a:rPr lang="ar-OM" sz="4300" kern="1200" dirty="0" smtClean="0"/>
              <a:t>النمذجة</a:t>
            </a:r>
            <a:endParaRPr lang="ar-EG" sz="4300" kern="1200" dirty="0"/>
          </a:p>
        </p:txBody>
      </p:sp>
      <p:sp>
        <p:nvSpPr>
          <p:cNvPr id="6" name="Freeform 5"/>
          <p:cNvSpPr/>
          <p:nvPr/>
        </p:nvSpPr>
        <p:spPr>
          <a:xfrm>
            <a:off x="4259341" y="3295785"/>
            <a:ext cx="2246649" cy="2246649"/>
          </a:xfrm>
          <a:custGeom>
            <a:avLst/>
            <a:gdLst>
              <a:gd name="connsiteX0" fmla="*/ 0 w 2246649"/>
              <a:gd name="connsiteY0" fmla="*/ 1123325 h 2246649"/>
              <a:gd name="connsiteX1" fmla="*/ 1123325 w 2246649"/>
              <a:gd name="connsiteY1" fmla="*/ 0 h 2246649"/>
              <a:gd name="connsiteX2" fmla="*/ 2246650 w 2246649"/>
              <a:gd name="connsiteY2" fmla="*/ 1123325 h 2246649"/>
              <a:gd name="connsiteX3" fmla="*/ 1123325 w 2246649"/>
              <a:gd name="connsiteY3" fmla="*/ 2246650 h 2246649"/>
              <a:gd name="connsiteX4" fmla="*/ 0 w 2246649"/>
              <a:gd name="connsiteY4" fmla="*/ 1123325 h 224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649" h="2246649">
                <a:moveTo>
                  <a:pt x="0" y="1123325"/>
                </a:moveTo>
                <a:cubicBezTo>
                  <a:pt x="0" y="502930"/>
                  <a:pt x="502930" y="0"/>
                  <a:pt x="1123325" y="0"/>
                </a:cubicBezTo>
                <a:cubicBezTo>
                  <a:pt x="1743720" y="0"/>
                  <a:pt x="2246650" y="502930"/>
                  <a:pt x="2246650" y="1123325"/>
                </a:cubicBezTo>
                <a:cubicBezTo>
                  <a:pt x="2246650" y="1743720"/>
                  <a:pt x="1743720" y="2246650"/>
                  <a:pt x="1123325" y="2246650"/>
                </a:cubicBezTo>
                <a:cubicBezTo>
                  <a:pt x="502930" y="2246650"/>
                  <a:pt x="0" y="1743720"/>
                  <a:pt x="0" y="112332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87100" tIns="580384" rIns="211560" bIns="430608" numCol="1" spcCol="1270" anchor="ctr" anchorCtr="0">
            <a:noAutofit/>
          </a:bodyPr>
          <a:lstStyle/>
          <a:p>
            <a:pPr lvl="0" algn="ctr" defTabSz="1911350" rtl="1">
              <a:lnSpc>
                <a:spcPct val="90000"/>
              </a:lnSpc>
              <a:spcBef>
                <a:spcPct val="0"/>
              </a:spcBef>
              <a:spcAft>
                <a:spcPct val="35000"/>
              </a:spcAft>
            </a:pPr>
            <a:r>
              <a:rPr lang="ar-OM" sz="4300" kern="1200" smtClean="0"/>
              <a:t>التشكيل</a:t>
            </a:r>
            <a:endParaRPr lang="ar-EG" sz="4300" kern="1200" dirty="0"/>
          </a:p>
        </p:txBody>
      </p:sp>
      <p:sp>
        <p:nvSpPr>
          <p:cNvPr id="7" name="Freeform 6"/>
          <p:cNvSpPr/>
          <p:nvPr/>
        </p:nvSpPr>
        <p:spPr>
          <a:xfrm>
            <a:off x="2638009" y="3295785"/>
            <a:ext cx="2246649" cy="2246649"/>
          </a:xfrm>
          <a:custGeom>
            <a:avLst/>
            <a:gdLst>
              <a:gd name="connsiteX0" fmla="*/ 0 w 2246649"/>
              <a:gd name="connsiteY0" fmla="*/ 1123325 h 2246649"/>
              <a:gd name="connsiteX1" fmla="*/ 1123325 w 2246649"/>
              <a:gd name="connsiteY1" fmla="*/ 0 h 2246649"/>
              <a:gd name="connsiteX2" fmla="*/ 2246650 w 2246649"/>
              <a:gd name="connsiteY2" fmla="*/ 1123325 h 2246649"/>
              <a:gd name="connsiteX3" fmla="*/ 1123325 w 2246649"/>
              <a:gd name="connsiteY3" fmla="*/ 2246650 h 2246649"/>
              <a:gd name="connsiteX4" fmla="*/ 0 w 2246649"/>
              <a:gd name="connsiteY4" fmla="*/ 1123325 h 224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649" h="2246649">
                <a:moveTo>
                  <a:pt x="0" y="1123325"/>
                </a:moveTo>
                <a:cubicBezTo>
                  <a:pt x="0" y="502930"/>
                  <a:pt x="502930" y="0"/>
                  <a:pt x="1123325" y="0"/>
                </a:cubicBezTo>
                <a:cubicBezTo>
                  <a:pt x="1743720" y="0"/>
                  <a:pt x="2246650" y="502930"/>
                  <a:pt x="2246650" y="1123325"/>
                </a:cubicBezTo>
                <a:cubicBezTo>
                  <a:pt x="2246650" y="1743720"/>
                  <a:pt x="1743720" y="2246650"/>
                  <a:pt x="1123325" y="2246650"/>
                </a:cubicBezTo>
                <a:cubicBezTo>
                  <a:pt x="502930" y="2246650"/>
                  <a:pt x="0" y="1743720"/>
                  <a:pt x="0" y="112332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1559" tIns="580384" rIns="687101" bIns="430608" numCol="1" spcCol="1270" anchor="ctr" anchorCtr="0">
            <a:noAutofit/>
          </a:bodyPr>
          <a:lstStyle/>
          <a:p>
            <a:pPr lvl="0" algn="ctr" defTabSz="1911350" rtl="1">
              <a:lnSpc>
                <a:spcPct val="90000"/>
              </a:lnSpc>
              <a:spcBef>
                <a:spcPct val="0"/>
              </a:spcBef>
              <a:spcAft>
                <a:spcPct val="35000"/>
              </a:spcAft>
            </a:pPr>
            <a:r>
              <a:rPr lang="ar-OM" sz="4300" kern="1200" dirty="0" smtClean="0"/>
              <a:t>التسلسل</a:t>
            </a:r>
            <a:endParaRPr lang="ar-EG" sz="4300" kern="1200" dirty="0"/>
          </a:p>
        </p:txBody>
      </p:sp>
    </p:spTree>
    <p:extLst>
      <p:ext uri="{BB962C8B-B14F-4D97-AF65-F5344CB8AC3E}">
        <p14:creationId xmlns:p14="http://schemas.microsoft.com/office/powerpoint/2010/main" val="36762351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564904"/>
            <a:ext cx="6408712"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3600" b="1" u="sng" dirty="0" smtClean="0">
                <a:solidFill>
                  <a:srgbClr val="C00000"/>
                </a:solidFill>
                <a:latin typeface="Arial" pitchFamily="34" charset="0"/>
                <a:ea typeface="SimSun" pitchFamily="2" charset="-122"/>
              </a:rPr>
              <a:t>تمرين</a:t>
            </a:r>
          </a:p>
          <a:p>
            <a:pPr algn="ctr" rtl="1">
              <a:lnSpc>
                <a:spcPct val="150000"/>
              </a:lnSpc>
            </a:pPr>
            <a:r>
              <a:rPr lang="ar-EG" sz="3600" b="1" dirty="0">
                <a:solidFill>
                  <a:srgbClr val="002060"/>
                </a:solidFill>
                <a:latin typeface="Arial" pitchFamily="34" charset="0"/>
                <a:ea typeface="SimSun" pitchFamily="2" charset="-122"/>
              </a:rPr>
              <a:t>طرف واحد أم طرفان؟</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15788942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27584" y="2195680"/>
            <a:ext cx="7524750" cy="2817496"/>
          </a:xfrm>
          <a:prstGeom prst="rect">
            <a:avLst/>
          </a:prstGeom>
          <a:solidFill>
            <a:schemeClr val="accent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5" name="AutoShape 3" descr="D8FCD644EF414d608FD23FABDBB2453F# #AutoShape 3"/>
          <p:cNvSpPr>
            <a:spLocks noChangeArrowheads="1"/>
          </p:cNvSpPr>
          <p:nvPr/>
        </p:nvSpPr>
        <p:spPr bwMode="auto">
          <a:xfrm>
            <a:off x="932359" y="2024232"/>
            <a:ext cx="7315200" cy="2853690"/>
          </a:xfrm>
          <a:prstGeom prst="rect">
            <a:avLst/>
          </a:prstGeom>
          <a:solidFill>
            <a:schemeClr val="accent2">
              <a:alpha val="80000"/>
            </a:schemeClr>
          </a:solidFill>
          <a:ln w="12700">
            <a:solidFill>
              <a:schemeClr val="bg1"/>
            </a:solidFill>
            <a:miter lim="800000"/>
            <a:headEnd/>
            <a:tailEnd/>
          </a:ln>
        </p:spPr>
        <p:txBody>
          <a:bodyPr wrap="none" lIns="91430" tIns="45715" rIns="91430" bIns="45715" anchor="ctr"/>
          <a:lstStyle/>
          <a:p>
            <a:pPr algn="ctr" rtl="1" eaLnBrk="0"/>
            <a:r>
              <a:rPr lang="ar-EG" altLang="zh-CN" sz="5000" dirty="0">
                <a:solidFill>
                  <a:srgbClr val="002060"/>
                </a:solidFill>
                <a:ea typeface="Microsoft YaHei" pitchFamily="34" charset="-122"/>
              </a:rPr>
              <a:t>المشكلات الصفية</a:t>
            </a:r>
          </a:p>
          <a:p>
            <a:pPr algn="ctr" rtl="1" eaLnBrk="0"/>
            <a:r>
              <a:rPr lang="ar-EG" altLang="zh-CN" sz="4000" dirty="0">
                <a:solidFill>
                  <a:srgbClr val="002060"/>
                </a:solidFill>
                <a:ea typeface="Microsoft YaHei" pitchFamily="34" charset="-122"/>
              </a:rPr>
              <a:t>(أسبابها – علاجها)</a:t>
            </a:r>
          </a:p>
        </p:txBody>
      </p:sp>
      <p:sp>
        <p:nvSpPr>
          <p:cNvPr id="6" name="Rectangle 13" descr="FD1DDF730CE4456e89755B07FE1653D0# #Rectangle 13"/>
          <p:cNvSpPr>
            <a:spLocks noChangeArrowheads="1"/>
          </p:cNvSpPr>
          <p:nvPr/>
        </p:nvSpPr>
        <p:spPr bwMode="auto">
          <a:xfrm>
            <a:off x="1099049" y="2454760"/>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2315853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467544" y="2564904"/>
            <a:ext cx="7992888"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solidFill>
                  <a:srgbClr val="002060"/>
                </a:solidFill>
                <a:latin typeface="Arial" pitchFamily="34" charset="0"/>
                <a:ea typeface="SimSun" pitchFamily="2" charset="-122"/>
              </a:rPr>
              <a:t>بعض المشكلات السلوكية الصفية وأسبابها وحلولها</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41457652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الصياح والشغب </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226344"/>
            <a:ext cx="3995936" cy="4154984"/>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حب الظهور أو التظاهر بالمعرفة لجذب انتباه الأقران.</a:t>
            </a:r>
          </a:p>
          <a:p>
            <a:pPr marL="342900" indent="-342900" algn="justLow" rtl="1">
              <a:buFont typeface="Wingdings" panose="05000000000000000000" pitchFamily="2" charset="2"/>
              <a:buChar char="ü"/>
            </a:pPr>
            <a:r>
              <a:rPr lang="ar-EG" sz="2400" b="1" dirty="0" smtClean="0">
                <a:solidFill>
                  <a:srgbClr val="002060"/>
                </a:solidFill>
              </a:rPr>
              <a:t>الاختلاف مع القرين أو تعارض رغباتهما في مسألة معينة.</a:t>
            </a:r>
          </a:p>
          <a:p>
            <a:pPr marL="342900" indent="-342900" algn="justLow" rtl="1">
              <a:buFont typeface="Wingdings" panose="05000000000000000000" pitchFamily="2" charset="2"/>
              <a:buChar char="ü"/>
            </a:pPr>
            <a:r>
              <a:rPr lang="ar-EG" sz="2400" b="1" dirty="0" smtClean="0">
                <a:solidFill>
                  <a:srgbClr val="002060"/>
                </a:solidFill>
              </a:rPr>
              <a:t>عدم معرفة الطلاب نظام وآداب السلوك في الصف .</a:t>
            </a:r>
          </a:p>
          <a:p>
            <a:pPr marL="342900" indent="-342900" algn="justLow" rtl="1">
              <a:buFont typeface="Wingdings" panose="05000000000000000000" pitchFamily="2" charset="2"/>
              <a:buChar char="ü"/>
            </a:pPr>
            <a:r>
              <a:rPr lang="ar-EG" sz="2400" b="1" dirty="0" smtClean="0">
                <a:solidFill>
                  <a:srgbClr val="002060"/>
                </a:solidFill>
              </a:rPr>
              <a:t>عدم محبة الطالب لقرينه نتيجة صفة شخصية فيه .</a:t>
            </a:r>
          </a:p>
          <a:p>
            <a:pPr marL="342900" indent="-342900" algn="justLow" rtl="1">
              <a:buFont typeface="Wingdings" panose="05000000000000000000" pitchFamily="2" charset="2"/>
              <a:buChar char="ü"/>
            </a:pPr>
            <a:r>
              <a:rPr lang="ar-EG" sz="2400" b="1" dirty="0" smtClean="0">
                <a:solidFill>
                  <a:srgbClr val="002060"/>
                </a:solidFill>
              </a:rPr>
              <a:t>أساس الطالب بالغيرة نتيجة تفوق زميله .</a:t>
            </a:r>
          </a:p>
          <a:p>
            <a:pPr marL="342900" indent="-342900" algn="justLow" rtl="1">
              <a:buFont typeface="Wingdings" panose="05000000000000000000" pitchFamily="2" charset="2"/>
              <a:buChar char="ü"/>
            </a:pPr>
            <a:r>
              <a:rPr lang="ar-EG" sz="2400" b="1" dirty="0" smtClean="0">
                <a:solidFill>
                  <a:srgbClr val="002060"/>
                </a:solidFill>
              </a:rPr>
              <a:t>نوع التربية الأسرية للطالب .</a:t>
            </a:r>
            <a:endParaRPr lang="ar-EG" sz="2400" b="1" dirty="0">
              <a:solidFill>
                <a:srgbClr val="002060"/>
              </a:solidFill>
            </a:endParaRPr>
          </a:p>
        </p:txBody>
      </p:sp>
      <p:sp>
        <p:nvSpPr>
          <p:cNvPr id="16" name="Rectangle 15"/>
          <p:cNvSpPr/>
          <p:nvPr/>
        </p:nvSpPr>
        <p:spPr>
          <a:xfrm>
            <a:off x="251520" y="2204864"/>
            <a:ext cx="3995936" cy="4524315"/>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فصل التلميذ وقرينه وقرينه عن بعضهما بنقل أحدهما إلى مكان آخر </a:t>
            </a:r>
          </a:p>
          <a:p>
            <a:pPr marL="342900" indent="-342900" algn="justLow" rtl="1">
              <a:buFont typeface="Wingdings" panose="05000000000000000000" pitchFamily="2" charset="2"/>
              <a:buChar char="ü"/>
            </a:pPr>
            <a:r>
              <a:rPr lang="ar-EG" sz="2400" b="1" dirty="0" smtClean="0">
                <a:solidFill>
                  <a:srgbClr val="002060"/>
                </a:solidFill>
              </a:rPr>
              <a:t>مقابلة المعلم للتلميذ والتحدث معه بأسلوب إنساني وجاد حول سلبية الإجابة بدون إذن.</a:t>
            </a:r>
          </a:p>
          <a:p>
            <a:pPr marL="342900" indent="-342900" algn="justLow" rtl="1">
              <a:buFont typeface="Wingdings" panose="05000000000000000000" pitchFamily="2" charset="2"/>
              <a:buChar char="ü"/>
            </a:pPr>
            <a:r>
              <a:rPr lang="ar-EG" sz="2400" b="1" dirty="0" smtClean="0">
                <a:solidFill>
                  <a:srgbClr val="002060"/>
                </a:solidFill>
              </a:rPr>
              <a:t>عدم توجيه أية أسئلة صفية للطالب الذي يتحدث بصوت عال أو يجيب على أسئلة المعلم دون السماح منه بذلك.</a:t>
            </a:r>
          </a:p>
          <a:p>
            <a:pPr marL="342900" indent="-342900" algn="justLow" rtl="1">
              <a:buFont typeface="Wingdings" panose="05000000000000000000" pitchFamily="2" charset="2"/>
              <a:buChar char="ü"/>
            </a:pPr>
            <a:r>
              <a:rPr lang="ar-EG" sz="2400" b="1" dirty="0" smtClean="0">
                <a:solidFill>
                  <a:srgbClr val="002060"/>
                </a:solidFill>
              </a:rPr>
              <a:t>تنبيه الطالب الذي يتحدث مع الزميل في أثناء الشرح والطلب منه بالالتزام بالهدوء </a:t>
            </a:r>
            <a:endParaRPr lang="ar-EG" sz="2400" b="1" dirty="0">
              <a:solidFill>
                <a:srgbClr val="002060"/>
              </a:solidFill>
            </a:endParaRP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38382371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arn(inVertical)">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barn(inVertical)">
                                      <p:cBhvr>
                                        <p:cTn id="42" dur="5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barn(inVertical)">
                                      <p:cBhvr>
                                        <p:cTn id="47" dur="500"/>
                                        <p:tgtEl>
                                          <p:spTgt spid="1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barn(inVertical)">
                                      <p:cBhvr>
                                        <p:cTn id="5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506" y="571972"/>
            <a:ext cx="8229600" cy="912812"/>
          </a:xfrm>
        </p:spPr>
        <p:txBody>
          <a:bodyPr/>
          <a:lstStyle/>
          <a:p>
            <a:pPr algn="ctr" rtl="1"/>
            <a:r>
              <a:rPr lang="ar-EG" sz="4000" dirty="0" smtClean="0">
                <a:solidFill>
                  <a:srgbClr val="C00000"/>
                </a:solidFill>
              </a:rPr>
              <a:t>الاتفاقيات</a:t>
            </a:r>
            <a:endParaRPr lang="ar-EG" sz="4000" dirty="0">
              <a:solidFill>
                <a:srgbClr val="C00000"/>
              </a:solidFill>
            </a:endParaRPr>
          </a:p>
        </p:txBody>
      </p:sp>
      <p:sp>
        <p:nvSpPr>
          <p:cNvPr id="4" name="AutoShape 7"/>
          <p:cNvSpPr>
            <a:spLocks noChangeArrowheads="1"/>
          </p:cNvSpPr>
          <p:nvPr/>
        </p:nvSpPr>
        <p:spPr bwMode="auto">
          <a:xfrm>
            <a:off x="2837134" y="2073676"/>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الإلتزام بوقت البرنامج وفترات الاستراحة</a:t>
            </a:r>
          </a:p>
          <a:p>
            <a:pPr algn="ctr" rtl="1"/>
            <a:r>
              <a:rPr lang="ar-EG" sz="2400" b="1" dirty="0">
                <a:latin typeface="Verdana" panose="020B0604030504040204" pitchFamily="34" charset="0"/>
                <a:ea typeface="HY헤드라인M" pitchFamily="2" charset="-127"/>
              </a:rPr>
              <a:t> دليل وعيك</a:t>
            </a:r>
            <a:endParaRPr lang="en-GB" sz="2400" b="1" dirty="0">
              <a:latin typeface="Verdana" panose="020B0604030504040204" pitchFamily="34" charset="0"/>
              <a:ea typeface="HY헤드라인M" pitchFamily="2" charset="-127"/>
            </a:endParaRPr>
          </a:p>
        </p:txBody>
      </p:sp>
      <p:sp>
        <p:nvSpPr>
          <p:cNvPr id="5" name="AutoShape 7"/>
          <p:cNvSpPr>
            <a:spLocks noChangeArrowheads="1"/>
          </p:cNvSpPr>
          <p:nvPr/>
        </p:nvSpPr>
        <p:spPr bwMode="auto">
          <a:xfrm>
            <a:off x="2826804" y="3187393"/>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a:latin typeface="Verdana" panose="020B0604030504040204" pitchFamily="34" charset="0"/>
                <a:ea typeface="HY헤드라인M" pitchFamily="2" charset="-127"/>
              </a:rPr>
              <a:t>لاتدع هاتفك </a:t>
            </a:r>
            <a:r>
              <a:rPr lang="ar-EG" sz="2400" b="1" dirty="0">
                <a:latin typeface="Verdana" panose="020B0604030504040204" pitchFamily="34" charset="0"/>
                <a:ea typeface="HY헤드라인M" pitchFamily="2" charset="-127"/>
              </a:rPr>
              <a:t>المتنقل يشوش أفكار من حولك</a:t>
            </a:r>
            <a:endParaRPr lang="ar-SA" sz="2400" b="1" dirty="0">
              <a:latin typeface="Verdana" panose="020B0604030504040204" pitchFamily="34" charset="0"/>
              <a:ea typeface="HY헤드라인M" pitchFamily="2" charset="-127"/>
            </a:endParaRPr>
          </a:p>
        </p:txBody>
      </p:sp>
      <p:sp>
        <p:nvSpPr>
          <p:cNvPr id="6" name="AutoShape 7"/>
          <p:cNvSpPr>
            <a:spLocks noChangeArrowheads="1"/>
          </p:cNvSpPr>
          <p:nvPr/>
        </p:nvSpPr>
        <p:spPr bwMode="auto">
          <a:xfrm>
            <a:off x="2816475" y="4301110"/>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الأسئلة والنقاش متاحة في محتوى البرنامج</a:t>
            </a:r>
            <a:endParaRPr lang="ar-SA" sz="2400" b="1" dirty="0">
              <a:latin typeface="Verdana" panose="020B0604030504040204" pitchFamily="34" charset="0"/>
              <a:ea typeface="HY헤드라인M" pitchFamily="2" charset="-127"/>
            </a:endParaRPr>
          </a:p>
        </p:txBody>
      </p:sp>
      <p:sp>
        <p:nvSpPr>
          <p:cNvPr id="7" name="AutoShape 7"/>
          <p:cNvSpPr>
            <a:spLocks noChangeArrowheads="1"/>
          </p:cNvSpPr>
          <p:nvPr/>
        </p:nvSpPr>
        <p:spPr bwMode="auto">
          <a:xfrm>
            <a:off x="2806145" y="5414827"/>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إبتسامتك و تعاونك دليل حب العمل الجماعي</a:t>
            </a:r>
            <a:endParaRPr lang="ar-SA" sz="2400" b="1" dirty="0">
              <a:latin typeface="Verdana" panose="020B0604030504040204" pitchFamily="34" charset="0"/>
              <a:ea typeface="HY헤드라인M" pitchFamily="2" charset="-127"/>
            </a:endParaRPr>
          </a:p>
        </p:txBody>
      </p:sp>
      <p:pic>
        <p:nvPicPr>
          <p:cNvPr id="9" name="Picture 6" descr="F:\دينى\work\صور\15460_IPhone_Lock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824" y="2807219"/>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8" descr="F:\دينى\work\صور\imagت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25" y="3950219"/>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3" descr="F:\دينى\work\صور\إدارة الوقت.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324" y="1664219"/>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2" descr="F:\دينى\work\صور\kid-sm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524" y="509322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4479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par>
                                <p:cTn id="39" presetID="3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السلوك العدواني</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226344"/>
            <a:ext cx="3995936" cy="4524315"/>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قد </a:t>
            </a:r>
            <a:r>
              <a:rPr lang="ar-EG" sz="2400" b="1" dirty="0">
                <a:solidFill>
                  <a:srgbClr val="002060"/>
                </a:solidFill>
              </a:rPr>
              <a:t>يكون مكتسب من خلال الخبرات التي يمر بها الفرد والمتمثلة في السلوكيات العدوانية.</a:t>
            </a:r>
          </a:p>
          <a:p>
            <a:pPr marL="342900" indent="-342900" algn="justLow" rtl="1">
              <a:buFont typeface="Wingdings" panose="05000000000000000000" pitchFamily="2" charset="2"/>
              <a:buChar char="ü"/>
            </a:pPr>
            <a:r>
              <a:rPr lang="ar-EG" sz="2400" b="1" dirty="0" smtClean="0">
                <a:solidFill>
                  <a:srgbClr val="002060"/>
                </a:solidFill>
              </a:rPr>
              <a:t>من </a:t>
            </a:r>
            <a:r>
              <a:rPr lang="ar-EG" sz="2400" b="1" dirty="0">
                <a:solidFill>
                  <a:srgbClr val="002060"/>
                </a:solidFill>
              </a:rPr>
              <a:t>الممكن أن يكون نتيجة لما يواجهه الفرد من احباطات متكررة </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قدرة الأطفال على إدراك متى يشعرون بالانزعاج أو الإحباط فتنفجر هذه المشاعر في نوبة غضب.</a:t>
            </a:r>
          </a:p>
          <a:p>
            <a:pPr marL="342900" indent="-342900" algn="justLow" rtl="1">
              <a:buFont typeface="Wingdings" panose="05000000000000000000" pitchFamily="2" charset="2"/>
              <a:buChar char="ü"/>
            </a:pPr>
            <a:r>
              <a:rPr lang="ar-EG" sz="2400" b="1" dirty="0" smtClean="0">
                <a:solidFill>
                  <a:srgbClr val="002060"/>
                </a:solidFill>
              </a:rPr>
              <a:t>أن </a:t>
            </a:r>
            <a:r>
              <a:rPr lang="ar-EG" sz="2400" b="1" dirty="0">
                <a:solidFill>
                  <a:srgbClr val="002060"/>
                </a:solidFill>
              </a:rPr>
              <a:t>الأولاد الذين يأتون من بيوت يكون الأب غائبا عنها فترة طويلة يظهرون تمردا أحيانا.</a:t>
            </a:r>
          </a:p>
        </p:txBody>
      </p:sp>
      <p:sp>
        <p:nvSpPr>
          <p:cNvPr id="16" name="Rectangle 15"/>
          <p:cNvSpPr/>
          <p:nvPr/>
        </p:nvSpPr>
        <p:spPr>
          <a:xfrm>
            <a:off x="251520" y="2204864"/>
            <a:ext cx="3995936" cy="3785652"/>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تعليم </a:t>
            </a:r>
            <a:r>
              <a:rPr lang="ar-EG" sz="2400" b="1" dirty="0">
                <a:solidFill>
                  <a:srgbClr val="002060"/>
                </a:solidFill>
              </a:rPr>
              <a:t>الطفل كيف يتحمل الإحباط على الأقل للدرجة التي تجعله لا يضار من الإحباطات التي تحدث في الحياة اليومية للأطفال.</a:t>
            </a:r>
          </a:p>
          <a:p>
            <a:pPr marL="342900" indent="-342900" algn="justLow" rtl="1">
              <a:buFont typeface="Wingdings" panose="05000000000000000000" pitchFamily="2" charset="2"/>
              <a:buChar char="ü"/>
            </a:pPr>
            <a:r>
              <a:rPr lang="ar-EG" sz="2400" b="1" dirty="0" smtClean="0">
                <a:solidFill>
                  <a:srgbClr val="002060"/>
                </a:solidFill>
              </a:rPr>
              <a:t>على </a:t>
            </a:r>
            <a:r>
              <a:rPr lang="ar-EG" sz="2400" b="1" dirty="0">
                <a:solidFill>
                  <a:srgbClr val="002060"/>
                </a:solidFill>
              </a:rPr>
              <a:t>المعلم ألا يستعمل العدوان لضبط سلوك الطفل العدواني .</a:t>
            </a:r>
          </a:p>
          <a:p>
            <a:pPr marL="342900" indent="-342900" algn="justLow" rtl="1">
              <a:buFont typeface="Wingdings" panose="05000000000000000000" pitchFamily="2" charset="2"/>
              <a:buChar char="ü"/>
            </a:pPr>
            <a:r>
              <a:rPr lang="ar-EG" sz="2400" b="1" dirty="0" smtClean="0">
                <a:solidFill>
                  <a:srgbClr val="002060"/>
                </a:solidFill>
              </a:rPr>
              <a:t>على </a:t>
            </a:r>
            <a:r>
              <a:rPr lang="ar-EG" sz="2400" b="1" dirty="0">
                <a:solidFill>
                  <a:srgbClr val="002060"/>
                </a:solidFill>
              </a:rPr>
              <a:t>المعلم أن يعمل على إيقاف السلوك العدواني ،وأن لا يتغاضى عن سلوك الطفل العدواني ،وألا يسمح لهذا السلوك بأن يتكرر.</a:t>
            </a: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14587023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barn(inVertical)">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barn(inVertical)">
                                      <p:cBhvr>
                                        <p:cTn id="3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السلوك الانعزالي</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060848"/>
            <a:ext cx="3995936" cy="4524315"/>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الخوف </a:t>
            </a:r>
            <a:r>
              <a:rPr lang="ar-EG" sz="2400" b="1" dirty="0">
                <a:solidFill>
                  <a:srgbClr val="002060"/>
                </a:solidFill>
              </a:rPr>
              <a:t>من الآخرين.</a:t>
            </a:r>
          </a:p>
          <a:p>
            <a:pPr marL="342900" indent="-342900" algn="justLow" rtl="1">
              <a:buFont typeface="Wingdings" panose="05000000000000000000" pitchFamily="2" charset="2"/>
              <a:buChar char="ü"/>
            </a:pPr>
            <a:r>
              <a:rPr lang="ar-EG" sz="2400" b="1" dirty="0" smtClean="0">
                <a:solidFill>
                  <a:srgbClr val="002060"/>
                </a:solidFill>
              </a:rPr>
              <a:t>محاكاة </a:t>
            </a:r>
            <a:r>
              <a:rPr lang="ar-EG" sz="2400" b="1" dirty="0">
                <a:solidFill>
                  <a:srgbClr val="002060"/>
                </a:solidFill>
              </a:rPr>
              <a:t>الوالدين.</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توفر الأمن وعدم الثقة بالنفس.</a:t>
            </a:r>
          </a:p>
          <a:p>
            <a:pPr marL="342900" indent="-342900" algn="justLow" rtl="1">
              <a:buFont typeface="Wingdings" panose="05000000000000000000" pitchFamily="2" charset="2"/>
              <a:buChar char="ü"/>
            </a:pPr>
            <a:r>
              <a:rPr lang="ar-EG" sz="2400" b="1" dirty="0" smtClean="0">
                <a:solidFill>
                  <a:srgbClr val="002060"/>
                </a:solidFill>
              </a:rPr>
              <a:t>تنشئة </a:t>
            </a:r>
            <a:r>
              <a:rPr lang="ar-EG" sz="2400" b="1" dirty="0">
                <a:solidFill>
                  <a:srgbClr val="002060"/>
                </a:solidFill>
              </a:rPr>
              <a:t>الطفل الاجتماعية غير السليمة.</a:t>
            </a:r>
          </a:p>
          <a:p>
            <a:pPr marL="342900" indent="-342900" algn="justLow" rtl="1">
              <a:buFont typeface="Wingdings" panose="05000000000000000000" pitchFamily="2" charset="2"/>
              <a:buChar char="ü"/>
            </a:pPr>
            <a:r>
              <a:rPr lang="ar-EG" sz="2400" b="1" dirty="0" smtClean="0">
                <a:solidFill>
                  <a:srgbClr val="002060"/>
                </a:solidFill>
              </a:rPr>
              <a:t>نقص </a:t>
            </a:r>
            <a:r>
              <a:rPr lang="ar-EG" sz="2400" b="1" dirty="0">
                <a:solidFill>
                  <a:srgbClr val="002060"/>
                </a:solidFill>
              </a:rPr>
              <a:t>المهارات الاجتماعية.</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القدرة على التكيف مع المواقف الجديدة ويرجع ذلك إلى الفشل المتكرر الذي قابله</a:t>
            </a:r>
          </a:p>
          <a:p>
            <a:pPr marL="342900" indent="-342900" algn="justLow" rtl="1">
              <a:buFont typeface="Wingdings" panose="05000000000000000000" pitchFamily="2" charset="2"/>
              <a:buChar char="ü"/>
            </a:pPr>
            <a:r>
              <a:rPr lang="ar-EG" sz="2400" b="1" dirty="0" smtClean="0">
                <a:solidFill>
                  <a:srgbClr val="002060"/>
                </a:solidFill>
              </a:rPr>
              <a:t>في </a:t>
            </a:r>
            <a:r>
              <a:rPr lang="ar-EG" sz="2400" b="1" dirty="0">
                <a:solidFill>
                  <a:srgbClr val="002060"/>
                </a:solidFill>
              </a:rPr>
              <a:t>حياته الأولى.</a:t>
            </a:r>
          </a:p>
          <a:p>
            <a:pPr marL="342900" indent="-342900" algn="justLow" rtl="1">
              <a:buFont typeface="Wingdings" panose="05000000000000000000" pitchFamily="2" charset="2"/>
              <a:buChar char="ü"/>
            </a:pPr>
            <a:r>
              <a:rPr lang="ar-EG" sz="2400" b="1" dirty="0" smtClean="0">
                <a:solidFill>
                  <a:srgbClr val="002060"/>
                </a:solidFill>
              </a:rPr>
              <a:t>رفض </a:t>
            </a:r>
            <a:r>
              <a:rPr lang="ar-EG" sz="2400" b="1" dirty="0">
                <a:solidFill>
                  <a:srgbClr val="002060"/>
                </a:solidFill>
              </a:rPr>
              <a:t>الوالدين للرفاق. </a:t>
            </a:r>
          </a:p>
        </p:txBody>
      </p:sp>
      <p:sp>
        <p:nvSpPr>
          <p:cNvPr id="16" name="Rectangle 15"/>
          <p:cNvSpPr/>
          <p:nvPr/>
        </p:nvSpPr>
        <p:spPr>
          <a:xfrm>
            <a:off x="251520" y="2451660"/>
            <a:ext cx="3995936" cy="3785652"/>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استخدام </a:t>
            </a:r>
            <a:r>
              <a:rPr lang="ar-EG" sz="2400" b="1" dirty="0">
                <a:solidFill>
                  <a:srgbClr val="002060"/>
                </a:solidFill>
              </a:rPr>
              <a:t>عدد متنوع من الأساليب والطرق التدريسية الممتعة التي تتطلب سلوكيات حركية ،لفظية لتوفير مستوى معقول من الإثارة داخل غرفة الفصل.</a:t>
            </a:r>
          </a:p>
          <a:p>
            <a:pPr marL="342900" indent="-342900" algn="justLow" rtl="1">
              <a:buFont typeface="Wingdings" panose="05000000000000000000" pitchFamily="2" charset="2"/>
              <a:buChar char="ü"/>
            </a:pPr>
            <a:r>
              <a:rPr lang="ar-EG" sz="2400" b="1" dirty="0" smtClean="0">
                <a:solidFill>
                  <a:srgbClr val="002060"/>
                </a:solidFill>
              </a:rPr>
              <a:t>تدريب </a:t>
            </a:r>
            <a:r>
              <a:rPr lang="ar-EG" sz="2400" b="1" dirty="0">
                <a:solidFill>
                  <a:srgbClr val="002060"/>
                </a:solidFill>
              </a:rPr>
              <a:t>الطفل على الاسترخاء العضلي التام فعندما يسترخي الطفل يتخيل نفسه يقوم بخطوات سلوكية اجتماعية صغيرة لم يكن قادرا عليها </a:t>
            </a:r>
            <a:r>
              <a:rPr lang="ar-EG" sz="2400" b="1" dirty="0" smtClean="0">
                <a:solidFill>
                  <a:srgbClr val="002060"/>
                </a:solidFill>
              </a:rPr>
              <a:t>.</a:t>
            </a:r>
            <a:endParaRPr lang="ar-EG" sz="2400" b="1" dirty="0">
              <a:solidFill>
                <a:srgbClr val="002060"/>
              </a:solidFill>
            </a:endParaRP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29518513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barn(inVertical)">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barn(inVertical)">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barn(inVertical)">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1" end="1"/>
                                            </p:txEl>
                                          </p:spTgt>
                                        </p:tgtEl>
                                        <p:attrNameLst>
                                          <p:attrName>style.visibility</p:attrName>
                                        </p:attrNameLst>
                                      </p:cBhvr>
                                      <p:to>
                                        <p:strVal val="visible"/>
                                      </p:to>
                                    </p:set>
                                    <p:animEffect transition="in" filter="barn(inVertical)">
                                      <p:cBhvr>
                                        <p:cTn id="5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السلوك الانعزالي</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226344"/>
            <a:ext cx="3995936" cy="4524315"/>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الخوف </a:t>
            </a:r>
            <a:r>
              <a:rPr lang="ar-EG" sz="2400" b="1" dirty="0">
                <a:solidFill>
                  <a:srgbClr val="002060"/>
                </a:solidFill>
              </a:rPr>
              <a:t>من الآخرين.</a:t>
            </a:r>
          </a:p>
          <a:p>
            <a:pPr marL="342900" indent="-342900" algn="justLow" rtl="1">
              <a:buFont typeface="Wingdings" panose="05000000000000000000" pitchFamily="2" charset="2"/>
              <a:buChar char="ü"/>
            </a:pPr>
            <a:r>
              <a:rPr lang="ar-EG" sz="2400" b="1" dirty="0" smtClean="0">
                <a:solidFill>
                  <a:srgbClr val="002060"/>
                </a:solidFill>
              </a:rPr>
              <a:t>محاكاة </a:t>
            </a:r>
            <a:r>
              <a:rPr lang="ar-EG" sz="2400" b="1" dirty="0">
                <a:solidFill>
                  <a:srgbClr val="002060"/>
                </a:solidFill>
              </a:rPr>
              <a:t>الوالدين.</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توفر الأمن وعدم الثقة بالنفس.</a:t>
            </a:r>
          </a:p>
          <a:p>
            <a:pPr marL="342900" indent="-342900" algn="justLow" rtl="1">
              <a:buFont typeface="Wingdings" panose="05000000000000000000" pitchFamily="2" charset="2"/>
              <a:buChar char="ü"/>
            </a:pPr>
            <a:r>
              <a:rPr lang="ar-EG" sz="2400" b="1" dirty="0" smtClean="0">
                <a:solidFill>
                  <a:srgbClr val="002060"/>
                </a:solidFill>
              </a:rPr>
              <a:t>تنشئة </a:t>
            </a:r>
            <a:r>
              <a:rPr lang="ar-EG" sz="2400" b="1" dirty="0">
                <a:solidFill>
                  <a:srgbClr val="002060"/>
                </a:solidFill>
              </a:rPr>
              <a:t>الطفل الاجتماعية غير السليمة.</a:t>
            </a:r>
          </a:p>
          <a:p>
            <a:pPr marL="342900" indent="-342900" algn="justLow" rtl="1">
              <a:buFont typeface="Wingdings" panose="05000000000000000000" pitchFamily="2" charset="2"/>
              <a:buChar char="ü"/>
            </a:pPr>
            <a:r>
              <a:rPr lang="ar-EG" sz="2400" b="1" dirty="0" smtClean="0">
                <a:solidFill>
                  <a:srgbClr val="002060"/>
                </a:solidFill>
              </a:rPr>
              <a:t>نقص </a:t>
            </a:r>
            <a:r>
              <a:rPr lang="ar-EG" sz="2400" b="1" dirty="0">
                <a:solidFill>
                  <a:srgbClr val="002060"/>
                </a:solidFill>
              </a:rPr>
              <a:t>المهارات الاجتماعية.</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القدرة على التكيف مع المواقف الجديدة ويرجع ذلك إلى الفشل المتكرر الذي قابله</a:t>
            </a:r>
          </a:p>
          <a:p>
            <a:pPr marL="342900" indent="-342900" algn="justLow" rtl="1">
              <a:buFont typeface="Wingdings" panose="05000000000000000000" pitchFamily="2" charset="2"/>
              <a:buChar char="ü"/>
            </a:pPr>
            <a:r>
              <a:rPr lang="ar-EG" sz="2400" b="1" dirty="0" smtClean="0">
                <a:solidFill>
                  <a:srgbClr val="002060"/>
                </a:solidFill>
              </a:rPr>
              <a:t>في حياته </a:t>
            </a:r>
            <a:r>
              <a:rPr lang="ar-EG" sz="2400" b="1" dirty="0">
                <a:solidFill>
                  <a:srgbClr val="002060"/>
                </a:solidFill>
              </a:rPr>
              <a:t>الأولى.</a:t>
            </a:r>
          </a:p>
          <a:p>
            <a:pPr marL="342900" indent="-342900" algn="justLow" rtl="1">
              <a:buFont typeface="Wingdings" panose="05000000000000000000" pitchFamily="2" charset="2"/>
              <a:buChar char="ü"/>
            </a:pPr>
            <a:r>
              <a:rPr lang="ar-EG" sz="2400" b="1" dirty="0" smtClean="0">
                <a:solidFill>
                  <a:srgbClr val="002060"/>
                </a:solidFill>
              </a:rPr>
              <a:t>رفض </a:t>
            </a:r>
            <a:r>
              <a:rPr lang="ar-EG" sz="2400" b="1" dirty="0">
                <a:solidFill>
                  <a:srgbClr val="002060"/>
                </a:solidFill>
              </a:rPr>
              <a:t>الوالدين للرفاق. </a:t>
            </a:r>
          </a:p>
        </p:txBody>
      </p:sp>
      <p:sp>
        <p:nvSpPr>
          <p:cNvPr id="16" name="Rectangle 15"/>
          <p:cNvSpPr/>
          <p:nvPr/>
        </p:nvSpPr>
        <p:spPr>
          <a:xfrm>
            <a:off x="251520" y="2451660"/>
            <a:ext cx="3995936" cy="3785652"/>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استخدام </a:t>
            </a:r>
            <a:r>
              <a:rPr lang="ar-EG" sz="2400" b="1" dirty="0">
                <a:solidFill>
                  <a:srgbClr val="002060"/>
                </a:solidFill>
              </a:rPr>
              <a:t>عدد متنوع من الأساليب والطرق التدريسية الممتعة التي تتطلب سلوكيات حركية ،لفظية لتوفير مستوى معقول من الإثارة داخل غرفة الفصل.</a:t>
            </a:r>
          </a:p>
          <a:p>
            <a:pPr marL="342900" indent="-342900" algn="justLow" rtl="1">
              <a:buFont typeface="Wingdings" panose="05000000000000000000" pitchFamily="2" charset="2"/>
              <a:buChar char="ü"/>
            </a:pPr>
            <a:r>
              <a:rPr lang="ar-EG" sz="2400" b="1" dirty="0" smtClean="0">
                <a:solidFill>
                  <a:srgbClr val="002060"/>
                </a:solidFill>
              </a:rPr>
              <a:t>تدريب </a:t>
            </a:r>
            <a:r>
              <a:rPr lang="ar-EG" sz="2400" b="1" dirty="0">
                <a:solidFill>
                  <a:srgbClr val="002060"/>
                </a:solidFill>
              </a:rPr>
              <a:t>الطفل على الاسترخاء العضلي التام فعندما يسترخي الطفل يتخيل نفسه يقوم بخطوات سلوكية اجتماعية صغيرة لم يكن قادرا عليها </a:t>
            </a:r>
            <a:r>
              <a:rPr lang="ar-EG" sz="2400" b="1" dirty="0" smtClean="0">
                <a:solidFill>
                  <a:srgbClr val="002060"/>
                </a:solidFill>
              </a:rPr>
              <a:t>.</a:t>
            </a:r>
            <a:endParaRPr lang="ar-EG" sz="2400" b="1" dirty="0">
              <a:solidFill>
                <a:srgbClr val="002060"/>
              </a:solidFill>
            </a:endParaRP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39105136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barn(inVertical)">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barn(inVertical)">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barn(inVertical)">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1" end="1"/>
                                            </p:txEl>
                                          </p:spTgt>
                                        </p:tgtEl>
                                        <p:attrNameLst>
                                          <p:attrName>style.visibility</p:attrName>
                                        </p:attrNameLst>
                                      </p:cBhvr>
                                      <p:to>
                                        <p:strVal val="visible"/>
                                      </p:to>
                                    </p:set>
                                    <p:animEffect transition="in" filter="barn(inVertical)">
                                      <p:cBhvr>
                                        <p:cTn id="5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التسرب الفكري من جو الحصة </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226344"/>
            <a:ext cx="3995936" cy="3416320"/>
          </a:xfrm>
          <a:prstGeom prst="rect">
            <a:avLst/>
          </a:prstGeom>
        </p:spPr>
        <p:txBody>
          <a:bodyPr wrap="square">
            <a:spAutoFit/>
          </a:bodyPr>
          <a:lstStyle/>
          <a:p>
            <a:pPr algn="justLow" rtl="1"/>
            <a:r>
              <a:rPr lang="ar-EG" sz="2400" b="1" dirty="0">
                <a:solidFill>
                  <a:srgbClr val="C00000"/>
                </a:solidFill>
              </a:rPr>
              <a:t>أولا : العوامل الداخلية :</a:t>
            </a:r>
          </a:p>
          <a:p>
            <a:pPr marL="342900" indent="-342900" algn="justLow" rtl="1">
              <a:buFont typeface="Wingdings" panose="05000000000000000000" pitchFamily="2" charset="2"/>
              <a:buChar char="ü"/>
            </a:pPr>
            <a:r>
              <a:rPr lang="ar-EG" sz="2400" b="1" dirty="0" smtClean="0">
                <a:solidFill>
                  <a:srgbClr val="002060"/>
                </a:solidFill>
              </a:rPr>
              <a:t>الحالة </a:t>
            </a:r>
            <a:r>
              <a:rPr lang="ar-EG" sz="2400" b="1" dirty="0">
                <a:solidFill>
                  <a:srgbClr val="002060"/>
                </a:solidFill>
              </a:rPr>
              <a:t>الجسمية والنفسية.</a:t>
            </a:r>
          </a:p>
          <a:p>
            <a:pPr marL="342900" indent="-342900" algn="justLow" rtl="1">
              <a:buFont typeface="Wingdings" panose="05000000000000000000" pitchFamily="2" charset="2"/>
              <a:buChar char="ü"/>
            </a:pPr>
            <a:r>
              <a:rPr lang="ar-EG" sz="2400" b="1" dirty="0" smtClean="0">
                <a:solidFill>
                  <a:srgbClr val="002060"/>
                </a:solidFill>
              </a:rPr>
              <a:t>القدرات </a:t>
            </a:r>
            <a:r>
              <a:rPr lang="ar-EG" sz="2400" b="1" dirty="0">
                <a:solidFill>
                  <a:srgbClr val="002060"/>
                </a:solidFill>
              </a:rPr>
              <a:t>العقلية </a:t>
            </a:r>
            <a:r>
              <a:rPr lang="ar-EG" sz="2400" b="1" dirty="0" smtClean="0">
                <a:solidFill>
                  <a:srgbClr val="002060"/>
                </a:solidFill>
              </a:rPr>
              <a:t>.</a:t>
            </a:r>
          </a:p>
          <a:p>
            <a:pPr marL="342900" indent="-342900" algn="justLow" rtl="1">
              <a:buFont typeface="Wingdings" panose="05000000000000000000" pitchFamily="2" charset="2"/>
              <a:buChar char="ü"/>
            </a:pPr>
            <a:endParaRPr lang="ar-EG" sz="2400" b="1" dirty="0">
              <a:solidFill>
                <a:srgbClr val="002060"/>
              </a:solidFill>
            </a:endParaRPr>
          </a:p>
          <a:p>
            <a:pPr algn="justLow" rtl="1"/>
            <a:r>
              <a:rPr lang="ar-EG" sz="2400" b="1" dirty="0">
                <a:solidFill>
                  <a:srgbClr val="C00000"/>
                </a:solidFill>
              </a:rPr>
              <a:t>ثانيا : العوامل الخارجية :</a:t>
            </a:r>
          </a:p>
          <a:p>
            <a:pPr marL="342900" indent="-342900" algn="justLow" rtl="1">
              <a:buFont typeface="Wingdings" panose="05000000000000000000" pitchFamily="2" charset="2"/>
              <a:buChar char="ü"/>
            </a:pPr>
            <a:r>
              <a:rPr lang="ar-EG" sz="2400" b="1" dirty="0" smtClean="0">
                <a:solidFill>
                  <a:srgbClr val="002060"/>
                </a:solidFill>
              </a:rPr>
              <a:t>المناخ </a:t>
            </a:r>
            <a:r>
              <a:rPr lang="ar-EG" sz="2400" b="1" dirty="0">
                <a:solidFill>
                  <a:srgbClr val="002060"/>
                </a:solidFill>
              </a:rPr>
              <a:t>النفسي الذي يسود غرفة الصف .</a:t>
            </a:r>
          </a:p>
          <a:p>
            <a:pPr marL="342900" indent="-342900" algn="justLow" rtl="1">
              <a:buFont typeface="Wingdings" panose="05000000000000000000" pitchFamily="2" charset="2"/>
              <a:buChar char="ü"/>
            </a:pPr>
            <a:r>
              <a:rPr lang="ar-EG" sz="2400" b="1" dirty="0" smtClean="0">
                <a:solidFill>
                  <a:srgbClr val="002060"/>
                </a:solidFill>
              </a:rPr>
              <a:t>البيئة </a:t>
            </a:r>
            <a:r>
              <a:rPr lang="ar-EG" sz="2400" b="1" dirty="0">
                <a:solidFill>
                  <a:srgbClr val="002060"/>
                </a:solidFill>
              </a:rPr>
              <a:t>المادية لغرفة الصف .</a:t>
            </a:r>
          </a:p>
          <a:p>
            <a:pPr marL="342900" indent="-342900" algn="justLow" rtl="1">
              <a:buFont typeface="Wingdings" panose="05000000000000000000" pitchFamily="2" charset="2"/>
              <a:buChar char="ü"/>
            </a:pPr>
            <a:r>
              <a:rPr lang="ar-EG" sz="2400" b="1" dirty="0" smtClean="0">
                <a:solidFill>
                  <a:srgbClr val="002060"/>
                </a:solidFill>
              </a:rPr>
              <a:t>الأنشطة </a:t>
            </a:r>
            <a:r>
              <a:rPr lang="ar-EG" sz="2400" b="1" dirty="0">
                <a:solidFill>
                  <a:srgbClr val="002060"/>
                </a:solidFill>
              </a:rPr>
              <a:t>الصفية في الدرس .</a:t>
            </a:r>
          </a:p>
        </p:txBody>
      </p:sp>
      <p:sp>
        <p:nvSpPr>
          <p:cNvPr id="16" name="Rectangle 15"/>
          <p:cNvSpPr/>
          <p:nvPr/>
        </p:nvSpPr>
        <p:spPr>
          <a:xfrm>
            <a:off x="251520" y="2204864"/>
            <a:ext cx="3995936" cy="4524315"/>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استخدام </a:t>
            </a:r>
            <a:r>
              <a:rPr lang="ar-EG" sz="2400" b="1" dirty="0">
                <a:solidFill>
                  <a:srgbClr val="002060"/>
                </a:solidFill>
              </a:rPr>
              <a:t>التقنيات التربوية وطرائق التعليم الحديثة .</a:t>
            </a:r>
          </a:p>
          <a:p>
            <a:pPr marL="342900" indent="-342900" algn="justLow" rtl="1">
              <a:buFont typeface="Wingdings" panose="05000000000000000000" pitchFamily="2" charset="2"/>
              <a:buChar char="ü"/>
            </a:pPr>
            <a:r>
              <a:rPr lang="ar-EG" sz="2400" b="1" dirty="0" smtClean="0">
                <a:solidFill>
                  <a:srgbClr val="002060"/>
                </a:solidFill>
              </a:rPr>
              <a:t>تنظيم </a:t>
            </a:r>
            <a:r>
              <a:rPr lang="ar-EG" sz="2400" b="1" dirty="0">
                <a:solidFill>
                  <a:srgbClr val="002060"/>
                </a:solidFill>
              </a:rPr>
              <a:t>البيئة المادية لغرفة الصف.</a:t>
            </a:r>
          </a:p>
          <a:p>
            <a:pPr marL="342900" indent="-342900" algn="justLow" rtl="1">
              <a:buFont typeface="Wingdings" panose="05000000000000000000" pitchFamily="2" charset="2"/>
              <a:buChar char="ü"/>
            </a:pPr>
            <a:r>
              <a:rPr lang="ar-EG" sz="2400" b="1" dirty="0" smtClean="0">
                <a:solidFill>
                  <a:srgbClr val="002060"/>
                </a:solidFill>
              </a:rPr>
              <a:t>تشجيع </a:t>
            </a:r>
            <a:r>
              <a:rPr lang="ar-EG" sz="2400" b="1" dirty="0">
                <a:solidFill>
                  <a:srgbClr val="002060"/>
                </a:solidFill>
              </a:rPr>
              <a:t>الطالب على الانهماك بالموقف التعلمي التعليمي </a:t>
            </a:r>
          </a:p>
          <a:p>
            <a:pPr marL="342900" indent="-342900" algn="justLow" rtl="1">
              <a:buFont typeface="Wingdings" panose="05000000000000000000" pitchFamily="2" charset="2"/>
              <a:buChar char="ü"/>
            </a:pPr>
            <a:r>
              <a:rPr lang="ar-EG" sz="2400" b="1" dirty="0" smtClean="0">
                <a:solidFill>
                  <a:srgbClr val="002060"/>
                </a:solidFill>
              </a:rPr>
              <a:t>تعزيز </a:t>
            </a:r>
            <a:r>
              <a:rPr lang="ar-EG" sz="2400" b="1" dirty="0">
                <a:solidFill>
                  <a:srgbClr val="002060"/>
                </a:solidFill>
              </a:rPr>
              <a:t>الانتباه ومقاومة التشتت</a:t>
            </a:r>
            <a:r>
              <a:rPr lang="ar-EG" sz="2400" b="1" dirty="0" smtClean="0">
                <a:solidFill>
                  <a:srgbClr val="002060"/>
                </a:solidFill>
              </a:rPr>
              <a:t>.</a:t>
            </a:r>
          </a:p>
          <a:p>
            <a:pPr marL="342900" indent="-342900" algn="justLow" rtl="1">
              <a:buFont typeface="Wingdings" panose="05000000000000000000" pitchFamily="2" charset="2"/>
              <a:buChar char="ü"/>
            </a:pPr>
            <a:r>
              <a:rPr lang="ar-EG" sz="2400" b="1" dirty="0" smtClean="0">
                <a:solidFill>
                  <a:srgbClr val="002060"/>
                </a:solidFill>
              </a:rPr>
              <a:t>قد </a:t>
            </a:r>
            <a:r>
              <a:rPr lang="ar-EG" sz="2400" b="1" dirty="0">
                <a:solidFill>
                  <a:srgbClr val="002060"/>
                </a:solidFill>
              </a:rPr>
              <a:t>يقوم المعلم بمعالجة حالة عدم الانتباه بإزالة الظروف المسببة لعدم الانتباه وقلة المشاركة.</a:t>
            </a:r>
          </a:p>
          <a:p>
            <a:pPr marL="342900" indent="-342900" algn="justLow" rtl="1">
              <a:buFont typeface="Wingdings" panose="05000000000000000000" pitchFamily="2" charset="2"/>
              <a:buChar char="ü"/>
            </a:pPr>
            <a:r>
              <a:rPr lang="ar-EG" sz="2400" b="1" dirty="0" smtClean="0">
                <a:solidFill>
                  <a:srgbClr val="002060"/>
                </a:solidFill>
              </a:rPr>
              <a:t>نقل </a:t>
            </a:r>
            <a:r>
              <a:rPr lang="ar-EG" sz="2400" b="1" dirty="0">
                <a:solidFill>
                  <a:srgbClr val="002060"/>
                </a:solidFill>
              </a:rPr>
              <a:t>التلميذ من مكانه إلى مكان آخر يبعده عن مشاهدة ما يدور خارج الغرفة الصفية</a:t>
            </a:r>
            <a:r>
              <a:rPr lang="ar-EG" sz="2400" b="1" dirty="0" smtClean="0">
                <a:solidFill>
                  <a:srgbClr val="002060"/>
                </a:solidFill>
              </a:rPr>
              <a:t>.</a:t>
            </a:r>
            <a:endParaRPr lang="ar-EG" sz="2400" b="1" dirty="0">
              <a:solidFill>
                <a:srgbClr val="002060"/>
              </a:solidFill>
            </a:endParaRP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27243821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arn(inVertic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barn(inVertical)">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barn(inVertical)">
                                      <p:cBhvr>
                                        <p:cTn id="27" dur="500"/>
                                        <p:tgtEl>
                                          <p:spTgt spid="1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barn(inVertical)">
                                      <p:cBhvr>
                                        <p:cTn id="37" dur="5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barn(inVertical)">
                                      <p:cBhvr>
                                        <p:cTn id="42" dur="500"/>
                                        <p:tgtEl>
                                          <p:spTgt spid="1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animEffect transition="in" filter="barn(inVertical)">
                                      <p:cBhvr>
                                        <p:cTn id="47" dur="500"/>
                                        <p:tgtEl>
                                          <p:spTgt spid="1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4" end="4"/>
                                            </p:txEl>
                                          </p:spTgt>
                                        </p:tgtEl>
                                        <p:attrNameLst>
                                          <p:attrName>style.visibility</p:attrName>
                                        </p:attrNameLst>
                                      </p:cBhvr>
                                      <p:to>
                                        <p:strVal val="visible"/>
                                      </p:to>
                                    </p:set>
                                    <p:animEffect transition="in" filter="barn(inVertical)">
                                      <p:cBhvr>
                                        <p:cTn id="52" dur="500"/>
                                        <p:tgtEl>
                                          <p:spTgt spid="1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xEl>
                                              <p:pRg st="5" end="5"/>
                                            </p:txEl>
                                          </p:spTgt>
                                        </p:tgtEl>
                                        <p:attrNameLst>
                                          <p:attrName>style.visibility</p:attrName>
                                        </p:attrNameLst>
                                      </p:cBhvr>
                                      <p:to>
                                        <p:strVal val="visible"/>
                                      </p:to>
                                    </p:set>
                                    <p:animEffect transition="in" filter="barn(inVertical)">
                                      <p:cBhvr>
                                        <p:cTn id="5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755576" y="2564904"/>
            <a:ext cx="7416824"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solidFill>
                  <a:srgbClr val="002060"/>
                </a:solidFill>
                <a:latin typeface="Arial" pitchFamily="34" charset="0"/>
                <a:ea typeface="SimSun" pitchFamily="2" charset="-122"/>
              </a:rPr>
              <a:t>بعض المشكلات الصفية التعليمية والأكاديمية</a:t>
            </a:r>
            <a:endParaRPr kumimoji="0" lang="ar-EG" sz="36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25359940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ضعف  التحصيل الدراسي للطالب</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226344"/>
            <a:ext cx="3995936" cy="4154984"/>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مشاكل </a:t>
            </a:r>
            <a:r>
              <a:rPr lang="ar-EG" sz="2400" b="1" dirty="0">
                <a:solidFill>
                  <a:srgbClr val="002060"/>
                </a:solidFill>
              </a:rPr>
              <a:t>الطالب الأسرية أو الشخصية.</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الدافعية لدى الطالب للتعلم المدرسي .</a:t>
            </a:r>
          </a:p>
          <a:p>
            <a:pPr marL="342900" indent="-342900" algn="justLow" rtl="1">
              <a:buFont typeface="Wingdings" panose="05000000000000000000" pitchFamily="2" charset="2"/>
              <a:buChar char="ü"/>
            </a:pPr>
            <a:r>
              <a:rPr lang="ar-EG" sz="2400" b="1" dirty="0" smtClean="0">
                <a:solidFill>
                  <a:srgbClr val="002060"/>
                </a:solidFill>
              </a:rPr>
              <a:t>البيئة </a:t>
            </a:r>
            <a:r>
              <a:rPr lang="ar-EG" sz="2400" b="1" dirty="0">
                <a:solidFill>
                  <a:srgbClr val="002060"/>
                </a:solidFill>
              </a:rPr>
              <a:t>المادية والحالة النفسية والاجتماعية للصف المدرسي .</a:t>
            </a:r>
          </a:p>
          <a:p>
            <a:pPr marL="342900" indent="-342900" algn="justLow" rtl="1">
              <a:buFont typeface="Wingdings" panose="05000000000000000000" pitchFamily="2" charset="2"/>
              <a:buChar char="ü"/>
            </a:pPr>
            <a:r>
              <a:rPr lang="ar-EG" sz="2400" b="1" dirty="0" smtClean="0">
                <a:solidFill>
                  <a:srgbClr val="002060"/>
                </a:solidFill>
              </a:rPr>
              <a:t>صعوبة </a:t>
            </a:r>
            <a:r>
              <a:rPr lang="ar-EG" sz="2400" b="1" dirty="0">
                <a:solidFill>
                  <a:srgbClr val="002060"/>
                </a:solidFill>
              </a:rPr>
              <a:t>المادة الدراسية .</a:t>
            </a:r>
          </a:p>
          <a:p>
            <a:pPr marL="342900" indent="-342900" algn="justLow" rtl="1">
              <a:buFont typeface="Wingdings" panose="05000000000000000000" pitchFamily="2" charset="2"/>
              <a:buChar char="ü"/>
            </a:pPr>
            <a:r>
              <a:rPr lang="ar-EG" sz="2400" b="1" dirty="0" smtClean="0">
                <a:solidFill>
                  <a:srgbClr val="002060"/>
                </a:solidFill>
              </a:rPr>
              <a:t>افتقار </a:t>
            </a:r>
            <a:r>
              <a:rPr lang="ar-EG" sz="2400" b="1" dirty="0">
                <a:solidFill>
                  <a:srgbClr val="002060"/>
                </a:solidFill>
              </a:rPr>
              <a:t>الأنشطة والمثيرات في الحصص المقررة .</a:t>
            </a:r>
          </a:p>
          <a:p>
            <a:pPr marL="342900" indent="-342900" algn="justLow" rtl="1">
              <a:buFont typeface="Wingdings" panose="05000000000000000000" pitchFamily="2" charset="2"/>
              <a:buChar char="ü"/>
            </a:pPr>
            <a:r>
              <a:rPr lang="ar-EG" sz="2400" b="1" dirty="0" smtClean="0">
                <a:solidFill>
                  <a:srgbClr val="002060"/>
                </a:solidFill>
              </a:rPr>
              <a:t>شخصية </a:t>
            </a:r>
            <a:r>
              <a:rPr lang="ar-EG" sz="2400" b="1" dirty="0">
                <a:solidFill>
                  <a:srgbClr val="002060"/>
                </a:solidFill>
              </a:rPr>
              <a:t>المعلم وميوله السلبية وأسلوب معاملته مع الطلاب </a:t>
            </a:r>
            <a:r>
              <a:rPr lang="ar-EG" sz="2400" b="1" dirty="0" smtClean="0">
                <a:solidFill>
                  <a:srgbClr val="002060"/>
                </a:solidFill>
              </a:rPr>
              <a:t>.</a:t>
            </a:r>
            <a:endParaRPr lang="ar-EG" sz="2400" b="1" dirty="0">
              <a:solidFill>
                <a:srgbClr val="002060"/>
              </a:solidFill>
            </a:endParaRPr>
          </a:p>
        </p:txBody>
      </p:sp>
      <p:sp>
        <p:nvSpPr>
          <p:cNvPr id="16" name="Rectangle 15"/>
          <p:cNvSpPr/>
          <p:nvPr/>
        </p:nvSpPr>
        <p:spPr>
          <a:xfrm>
            <a:off x="251520" y="2451660"/>
            <a:ext cx="3995936" cy="3785652"/>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الاهتمام </a:t>
            </a:r>
            <a:r>
              <a:rPr lang="ar-EG" sz="2400" b="1" dirty="0">
                <a:solidFill>
                  <a:srgbClr val="002060"/>
                </a:solidFill>
              </a:rPr>
              <a:t>بالطالب في المناقشات الصفية والأنشطة ، ومتابعة ما يطلب منه من مهام تعليمية بشكل متواصل.</a:t>
            </a:r>
          </a:p>
          <a:p>
            <a:pPr marL="342900" indent="-342900" algn="justLow" rtl="1">
              <a:buFont typeface="Wingdings" panose="05000000000000000000" pitchFamily="2" charset="2"/>
              <a:buChar char="ü"/>
            </a:pPr>
            <a:r>
              <a:rPr lang="ar-EG" sz="2400" b="1" dirty="0" smtClean="0">
                <a:solidFill>
                  <a:srgbClr val="002060"/>
                </a:solidFill>
              </a:rPr>
              <a:t>العمل </a:t>
            </a:r>
            <a:r>
              <a:rPr lang="ar-EG" sz="2400" b="1" dirty="0">
                <a:solidFill>
                  <a:srgbClr val="002060"/>
                </a:solidFill>
              </a:rPr>
              <a:t>على تبسيط المادة التعليمية للطلاب ، وتوظيف المثيرات الحسية في طرق التدريس.</a:t>
            </a:r>
          </a:p>
          <a:p>
            <a:pPr marL="342900" indent="-342900" algn="justLow" rtl="1">
              <a:buFont typeface="Wingdings" panose="05000000000000000000" pitchFamily="2" charset="2"/>
              <a:buChar char="ü"/>
            </a:pPr>
            <a:r>
              <a:rPr lang="ar-EG" sz="2400" b="1" dirty="0" smtClean="0">
                <a:solidFill>
                  <a:srgbClr val="002060"/>
                </a:solidFill>
              </a:rPr>
              <a:t>التنويع </a:t>
            </a:r>
            <a:r>
              <a:rPr lang="ar-EG" sz="2400" b="1" dirty="0">
                <a:solidFill>
                  <a:srgbClr val="002060"/>
                </a:solidFill>
              </a:rPr>
              <a:t>في الأسئلة التي تتضمنها الامتحانات ، مع مراعاة الفروق الفردية</a:t>
            </a:r>
            <a:r>
              <a:rPr lang="ar-EG" sz="2400" b="1" dirty="0" smtClean="0">
                <a:solidFill>
                  <a:srgbClr val="002060"/>
                </a:solidFill>
              </a:rPr>
              <a:t>.</a:t>
            </a:r>
            <a:endParaRPr lang="ar-EG" sz="2400" b="1" dirty="0">
              <a:solidFill>
                <a:srgbClr val="002060"/>
              </a:solidFill>
            </a:endParaRP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39641973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arn(inVertical)">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barn(inVertical)">
                                      <p:cBhvr>
                                        <p:cTn id="42" dur="5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barn(inVertical)">
                                      <p:cBhvr>
                                        <p:cTn id="4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smtClean="0">
                <a:ea typeface="SimSun" pitchFamily="2" charset="-122"/>
              </a:rPr>
              <a:t>مشكلة أداء الواجب المدرسي </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379652"/>
            <a:ext cx="3995936" cy="3785652"/>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خبرة الطالب لمشكلة أسرية أو شخصية مرحلية .</a:t>
            </a:r>
          </a:p>
          <a:p>
            <a:pPr marL="342900" indent="-342900" algn="justLow" rtl="1">
              <a:buFont typeface="Wingdings" panose="05000000000000000000" pitchFamily="2" charset="2"/>
              <a:buChar char="ü"/>
            </a:pPr>
            <a:r>
              <a:rPr lang="ar-EG" sz="2400" b="1" dirty="0" smtClean="0">
                <a:solidFill>
                  <a:srgbClr val="002060"/>
                </a:solidFill>
              </a:rPr>
              <a:t>طول الواجب الكمي أو صعوبته .</a:t>
            </a:r>
          </a:p>
          <a:p>
            <a:pPr marL="342900" indent="-342900" algn="justLow" rtl="1">
              <a:buFont typeface="Wingdings" panose="05000000000000000000" pitchFamily="2" charset="2"/>
              <a:buChar char="ü"/>
            </a:pPr>
            <a:r>
              <a:rPr lang="ar-EG" sz="2400" b="1" dirty="0" smtClean="0">
                <a:solidFill>
                  <a:srgbClr val="002060"/>
                </a:solidFill>
              </a:rPr>
              <a:t>كثرة الواجبات  المدرسية بشكل عام </a:t>
            </a:r>
          </a:p>
          <a:p>
            <a:pPr marL="342900" indent="-342900" algn="justLow" rtl="1">
              <a:buFont typeface="Wingdings" panose="05000000000000000000" pitchFamily="2" charset="2"/>
              <a:buChar char="ü"/>
            </a:pPr>
            <a:r>
              <a:rPr lang="ar-EG" sz="2400" b="1" dirty="0" smtClean="0">
                <a:solidFill>
                  <a:srgbClr val="002060"/>
                </a:solidFill>
              </a:rPr>
              <a:t>روتين الواجب أو عدم أهميته وذلك نتيجة إعطاء المعلم التلقائي للواجب دون اهتمام بصياغته أو تعديله .</a:t>
            </a:r>
          </a:p>
          <a:p>
            <a:pPr marL="342900" indent="-342900" algn="justLow" rtl="1">
              <a:buFont typeface="Wingdings" panose="05000000000000000000" pitchFamily="2" charset="2"/>
              <a:buChar char="ü"/>
            </a:pPr>
            <a:r>
              <a:rPr lang="ar-EG" sz="2400" b="1" dirty="0" smtClean="0">
                <a:solidFill>
                  <a:srgbClr val="002060"/>
                </a:solidFill>
              </a:rPr>
              <a:t>ميول الطالب السلبية نحو المادة نتيجة صعوبتها أو للمعلم صفة شخصية أو لسلوك يقوم به.</a:t>
            </a:r>
          </a:p>
        </p:txBody>
      </p:sp>
      <p:sp>
        <p:nvSpPr>
          <p:cNvPr id="16" name="Rectangle 15"/>
          <p:cNvSpPr/>
          <p:nvPr/>
        </p:nvSpPr>
        <p:spPr>
          <a:xfrm>
            <a:off x="251520" y="2204864"/>
            <a:ext cx="3995936" cy="4154984"/>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مقابلة التلميذ والتعرف على مشاكله الأسرية أو الشخصية .</a:t>
            </a:r>
          </a:p>
          <a:p>
            <a:pPr marL="342900" indent="-342900" algn="justLow" rtl="1">
              <a:buFont typeface="Wingdings" panose="05000000000000000000" pitchFamily="2" charset="2"/>
              <a:buChar char="ü"/>
            </a:pPr>
            <a:r>
              <a:rPr lang="ar-EG" sz="2400" b="1" dirty="0" smtClean="0">
                <a:solidFill>
                  <a:srgbClr val="002060"/>
                </a:solidFill>
              </a:rPr>
              <a:t>تقليل الواجب المدرسي لدرجة يكون فيها مقبولا أو ممكنا حله من قبل التلميذ ومفيدا تربويا بنفس الوقت .</a:t>
            </a:r>
          </a:p>
          <a:p>
            <a:pPr marL="342900" indent="-342900" algn="justLow" rtl="1">
              <a:buFont typeface="Wingdings" panose="05000000000000000000" pitchFamily="2" charset="2"/>
              <a:buChar char="ü"/>
            </a:pPr>
            <a:r>
              <a:rPr lang="ar-EG" sz="2400" b="1" dirty="0" smtClean="0">
                <a:solidFill>
                  <a:srgbClr val="002060"/>
                </a:solidFill>
              </a:rPr>
              <a:t>نسيق معلم المادة مع المعلمين الآخرين لمسألة التعيينات الدراسية خاصة عند وجود مشكلة أكاديمية تتعلق بأداء الواجب من قبل التلاميذ </a:t>
            </a:r>
          </a:p>
          <a:p>
            <a:pPr marL="342900" indent="-342900" algn="justLow" rtl="1">
              <a:buFont typeface="Wingdings" panose="05000000000000000000" pitchFamily="2" charset="2"/>
              <a:buChar char="ü"/>
            </a:pPr>
            <a:r>
              <a:rPr lang="ar-EG" sz="2400" b="1" dirty="0" smtClean="0">
                <a:solidFill>
                  <a:srgbClr val="002060"/>
                </a:solidFill>
              </a:rPr>
              <a:t>تصحيح الواجبات دائما مرفقا بالتوجيهات المفيدة والمناسبة .</a:t>
            </a:r>
            <a:endParaRPr lang="ar-EG" sz="2400" b="1" dirty="0">
              <a:solidFill>
                <a:srgbClr val="002060"/>
              </a:solidFill>
            </a:endParaRP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22756674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barn(inVertical)">
                                      <p:cBhvr>
                                        <p:cTn id="37" dur="5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barn(inVertical)">
                                      <p:cBhvr>
                                        <p:cTn id="42" dur="500"/>
                                        <p:tgtEl>
                                          <p:spTgt spid="1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animEffect transition="in" filter="barn(inVertical)">
                                      <p:cBhvr>
                                        <p:cTn id="4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مشكلة عدم المشاركة الصفية</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226344"/>
            <a:ext cx="3995936" cy="3785652"/>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شعور </a:t>
            </a:r>
            <a:r>
              <a:rPr lang="ar-EG" sz="2400" b="1" dirty="0">
                <a:solidFill>
                  <a:srgbClr val="002060"/>
                </a:solidFill>
              </a:rPr>
              <a:t>بعض التلاميذ بالخجل والتردد من الإجابة.</a:t>
            </a:r>
          </a:p>
          <a:p>
            <a:pPr marL="342900" indent="-342900" algn="justLow" rtl="1">
              <a:buFont typeface="Wingdings" panose="05000000000000000000" pitchFamily="2" charset="2"/>
              <a:buChar char="ü"/>
            </a:pPr>
            <a:r>
              <a:rPr lang="ar-EG" sz="2400" b="1" dirty="0" smtClean="0">
                <a:solidFill>
                  <a:srgbClr val="002060"/>
                </a:solidFill>
              </a:rPr>
              <a:t>الظروف </a:t>
            </a:r>
            <a:r>
              <a:rPr lang="ar-EG" sz="2400" b="1" dirty="0">
                <a:solidFill>
                  <a:srgbClr val="002060"/>
                </a:solidFill>
              </a:rPr>
              <a:t>الاجتماعية والأسرية والتي تساهم في تشتيت انتباه التلاميذ إذا كانت ظروف سلبية .</a:t>
            </a:r>
          </a:p>
          <a:p>
            <a:pPr marL="342900" indent="-342900" algn="justLow" rtl="1">
              <a:buFont typeface="Wingdings" panose="05000000000000000000" pitchFamily="2" charset="2"/>
              <a:buChar char="ü"/>
            </a:pPr>
            <a:r>
              <a:rPr lang="ar-EG" sz="2400" b="1" dirty="0" smtClean="0">
                <a:solidFill>
                  <a:srgbClr val="002060"/>
                </a:solidFill>
              </a:rPr>
              <a:t>غموض </a:t>
            </a:r>
            <a:r>
              <a:rPr lang="ar-EG" sz="2400" b="1" dirty="0">
                <a:solidFill>
                  <a:srgbClr val="002060"/>
                </a:solidFill>
              </a:rPr>
              <a:t>المادة التعليمية أو عدم فهمها مما يثبط من همة الطلاب .</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ثقة الطالب بنفسه وخوفه من الانتقاد والسخرية من أقرانه .</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معرفة التلميذ لكيفية المشاركة.</a:t>
            </a:r>
          </a:p>
        </p:txBody>
      </p:sp>
      <p:sp>
        <p:nvSpPr>
          <p:cNvPr id="16" name="Rectangle 15"/>
          <p:cNvSpPr/>
          <p:nvPr/>
        </p:nvSpPr>
        <p:spPr>
          <a:xfrm>
            <a:off x="251520" y="2204864"/>
            <a:ext cx="3995936" cy="4524315"/>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التوزيع </a:t>
            </a:r>
            <a:r>
              <a:rPr lang="ar-EG" sz="2400" b="1" dirty="0">
                <a:solidFill>
                  <a:srgbClr val="002060"/>
                </a:solidFill>
              </a:rPr>
              <a:t>المدروس لتلاميذ الصف والذي يقوم على جمع بين تلميذ خجول وآخر نشيط في مقعد واحد .</a:t>
            </a:r>
          </a:p>
          <a:p>
            <a:pPr marL="342900" indent="-342900" algn="justLow" rtl="1">
              <a:buFont typeface="Wingdings" panose="05000000000000000000" pitchFamily="2" charset="2"/>
              <a:buChar char="ü"/>
            </a:pPr>
            <a:r>
              <a:rPr lang="ar-EG" sz="2400" b="1" dirty="0" smtClean="0">
                <a:solidFill>
                  <a:srgbClr val="002060"/>
                </a:solidFill>
              </a:rPr>
              <a:t>سعي </a:t>
            </a:r>
            <a:r>
              <a:rPr lang="ar-EG" sz="2400" b="1" dirty="0">
                <a:solidFill>
                  <a:srgbClr val="002060"/>
                </a:solidFill>
              </a:rPr>
              <a:t>المعلم إلى التعرف على مشكلة التلميذ الأسرية والاستجابة لها بإيجابية.</a:t>
            </a:r>
          </a:p>
          <a:p>
            <a:pPr marL="342900" indent="-342900" algn="justLow" rtl="1">
              <a:buFont typeface="Wingdings" panose="05000000000000000000" pitchFamily="2" charset="2"/>
              <a:buChar char="ü"/>
            </a:pPr>
            <a:r>
              <a:rPr lang="ar-EG" sz="2400" b="1" dirty="0" smtClean="0">
                <a:solidFill>
                  <a:srgbClr val="002060"/>
                </a:solidFill>
              </a:rPr>
              <a:t>تبسيط </a:t>
            </a:r>
            <a:r>
              <a:rPr lang="ar-EG" sz="2400" b="1" dirty="0">
                <a:solidFill>
                  <a:srgbClr val="002060"/>
                </a:solidFill>
              </a:rPr>
              <a:t>المعلم المادة وتوضيحها وتشجيع الطلبة على دراستها بحب واندفاع .</a:t>
            </a:r>
          </a:p>
          <a:p>
            <a:pPr marL="342900" indent="-342900" algn="justLow" rtl="1">
              <a:buFont typeface="Wingdings" panose="05000000000000000000" pitchFamily="2" charset="2"/>
              <a:buChar char="ü"/>
            </a:pPr>
            <a:r>
              <a:rPr lang="ar-EG" sz="2400" b="1" dirty="0" smtClean="0">
                <a:solidFill>
                  <a:srgbClr val="002060"/>
                </a:solidFill>
              </a:rPr>
              <a:t>اتخاذ </a:t>
            </a:r>
            <a:r>
              <a:rPr lang="ar-EG" sz="2400" b="1" dirty="0">
                <a:solidFill>
                  <a:srgbClr val="002060"/>
                </a:solidFill>
              </a:rPr>
              <a:t>الإجراءات المناسبة كالتعزيز السلبي لمن يسخر أو يعلق على زميله .</a:t>
            </a: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13087993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barn(inVertical)">
                                      <p:cBhvr>
                                        <p:cTn id="37" dur="5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barn(inVertical)">
                                      <p:cBhvr>
                                        <p:cTn id="42" dur="500"/>
                                        <p:tgtEl>
                                          <p:spTgt spid="1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animEffect transition="in" filter="barn(inVertical)">
                                      <p:cBhvr>
                                        <p:cTn id="4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ضعف القدرة  على التركيز أو المثابرة </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604968"/>
            <a:ext cx="3995936" cy="3416320"/>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خبرة </a:t>
            </a:r>
            <a:r>
              <a:rPr lang="ar-EG" sz="2400" b="1" dirty="0">
                <a:solidFill>
                  <a:srgbClr val="002060"/>
                </a:solidFill>
              </a:rPr>
              <a:t>التلميذ لمشكلة شخصية أو أسرية </a:t>
            </a:r>
          </a:p>
          <a:p>
            <a:pPr marL="342900" indent="-342900" algn="justLow" rtl="1">
              <a:buFont typeface="Wingdings" panose="05000000000000000000" pitchFamily="2" charset="2"/>
              <a:buChar char="ü"/>
            </a:pPr>
            <a:r>
              <a:rPr lang="ar-EG" sz="2400" b="1" dirty="0" smtClean="0">
                <a:solidFill>
                  <a:srgbClr val="002060"/>
                </a:solidFill>
              </a:rPr>
              <a:t>افتقار </a:t>
            </a:r>
            <a:r>
              <a:rPr lang="ar-EG" sz="2400" b="1" dirty="0">
                <a:solidFill>
                  <a:srgbClr val="002060"/>
                </a:solidFill>
              </a:rPr>
              <a:t>التلميذ للرغبة في تعلم نوع المهمة التعليمية </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قناعة التلميذ لفائدة المهمة التعليمية لحياته أو حاجاته الشخصية </a:t>
            </a:r>
          </a:p>
          <a:p>
            <a:pPr marL="342900" indent="-342900" algn="justLow" rtl="1">
              <a:buFont typeface="Wingdings" panose="05000000000000000000" pitchFamily="2" charset="2"/>
              <a:buChar char="ü"/>
            </a:pPr>
            <a:r>
              <a:rPr lang="ar-EG" sz="2400" b="1" dirty="0" smtClean="0">
                <a:solidFill>
                  <a:srgbClr val="002060"/>
                </a:solidFill>
              </a:rPr>
              <a:t>تركيز </a:t>
            </a:r>
            <a:r>
              <a:rPr lang="ar-EG" sz="2400" b="1" dirty="0">
                <a:solidFill>
                  <a:srgbClr val="002060"/>
                </a:solidFill>
              </a:rPr>
              <a:t>اهتمامه ورغبته في عمل أو مهمة ما مختلفة عما يقوم به المعلم </a:t>
            </a:r>
          </a:p>
        </p:txBody>
      </p:sp>
      <p:sp>
        <p:nvSpPr>
          <p:cNvPr id="16" name="Rectangle 15"/>
          <p:cNvSpPr/>
          <p:nvPr/>
        </p:nvSpPr>
        <p:spPr>
          <a:xfrm>
            <a:off x="251520" y="2532960"/>
            <a:ext cx="3995936" cy="3416320"/>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ربط </a:t>
            </a:r>
            <a:r>
              <a:rPr lang="ar-EG" sz="2400" b="1" dirty="0">
                <a:solidFill>
                  <a:srgbClr val="002060"/>
                </a:solidFill>
              </a:rPr>
              <a:t>المعلم للمهمة التعليمية بخبرات واهتمامات التلميذ ومظاهر حياته .</a:t>
            </a:r>
          </a:p>
          <a:p>
            <a:pPr marL="342900" indent="-342900" algn="justLow" rtl="1">
              <a:buFont typeface="Wingdings" panose="05000000000000000000" pitchFamily="2" charset="2"/>
              <a:buChar char="ü"/>
            </a:pPr>
            <a:r>
              <a:rPr lang="ar-EG" sz="2400" b="1" dirty="0" smtClean="0">
                <a:solidFill>
                  <a:srgbClr val="002060"/>
                </a:solidFill>
              </a:rPr>
              <a:t>تعرف </a:t>
            </a:r>
            <a:r>
              <a:rPr lang="ar-EG" sz="2400" b="1" dirty="0">
                <a:solidFill>
                  <a:srgbClr val="002060"/>
                </a:solidFill>
              </a:rPr>
              <a:t>المعلم على هواية التلميذ ومحور اهتمامه الحقيقي أيا كان نوعه ثم إقرانه بالواجبات التعليمية اللازمة لتعلمه المدرسي .</a:t>
            </a:r>
          </a:p>
          <a:p>
            <a:pPr marL="342900" indent="-342900" algn="justLow" rtl="1">
              <a:buFont typeface="Wingdings" panose="05000000000000000000" pitchFamily="2" charset="2"/>
              <a:buChar char="ü"/>
            </a:pPr>
            <a:r>
              <a:rPr lang="ar-EG" sz="2400" b="1" dirty="0" smtClean="0">
                <a:solidFill>
                  <a:srgbClr val="002060"/>
                </a:solidFill>
              </a:rPr>
              <a:t>ملاحظة </a:t>
            </a:r>
            <a:r>
              <a:rPr lang="ar-EG" sz="2400" b="1" dirty="0">
                <a:solidFill>
                  <a:srgbClr val="002060"/>
                </a:solidFill>
              </a:rPr>
              <a:t>التلميذ لعدة أيام والتعرف على مقدار التركيز لديه بالدقائق </a:t>
            </a:r>
            <a:r>
              <a:rPr lang="ar-EG" sz="2400" b="1" dirty="0" smtClean="0">
                <a:solidFill>
                  <a:srgbClr val="002060"/>
                </a:solidFill>
              </a:rPr>
              <a:t>.</a:t>
            </a:r>
            <a:endParaRPr lang="ar-EG" sz="2400" b="1" dirty="0">
              <a:solidFill>
                <a:srgbClr val="002060"/>
              </a:solidFill>
            </a:endParaRP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422596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barn(inVertical)">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barn(inVertical)">
                                      <p:cBhvr>
                                        <p:cTn id="3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714375"/>
            <a:ext cx="6371182" cy="533400"/>
          </a:xfrm>
        </p:spPr>
        <p:txBody>
          <a:bodyPr/>
          <a:lstStyle/>
          <a:p>
            <a:pPr algn="ctr" rtl="1"/>
            <a:r>
              <a:rPr lang="ar-EG" altLang="zh-CN" sz="3600" dirty="0">
                <a:ea typeface="SimSun" pitchFamily="2" charset="-122"/>
              </a:rPr>
              <a:t>ضعف القدرة لإتباع التعليمات </a:t>
            </a:r>
            <a:endParaRPr lang="ar-EG" altLang="en-US" sz="3600" dirty="0">
              <a:ea typeface="SimSun" pitchFamily="2" charset="-122"/>
            </a:endParaRPr>
          </a:p>
        </p:txBody>
      </p:sp>
      <p:sp>
        <p:nvSpPr>
          <p:cNvPr id="5" name="Rectangle 4"/>
          <p:cNvSpPr/>
          <p:nvPr/>
        </p:nvSpPr>
        <p:spPr bwMode="auto">
          <a:xfrm>
            <a:off x="4355975" y="1412776"/>
            <a:ext cx="320955" cy="50862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2636912"/>
            <a:ext cx="3995936" cy="3416320"/>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الفوضوية </a:t>
            </a:r>
            <a:r>
              <a:rPr lang="ar-EG" sz="2400" b="1" dirty="0">
                <a:solidFill>
                  <a:srgbClr val="002060"/>
                </a:solidFill>
              </a:rPr>
              <a:t>التي اعتاد عليها التلاميذ دون وجود نظام يقيد إعمالهم </a:t>
            </a:r>
          </a:p>
          <a:p>
            <a:pPr marL="342900" indent="-342900" algn="justLow" rtl="1">
              <a:buFont typeface="Wingdings" panose="05000000000000000000" pitchFamily="2" charset="2"/>
              <a:buChar char="ü"/>
            </a:pPr>
            <a:r>
              <a:rPr lang="ar-EG" sz="2400" b="1" dirty="0" smtClean="0">
                <a:solidFill>
                  <a:srgbClr val="002060"/>
                </a:solidFill>
              </a:rPr>
              <a:t>شعور </a:t>
            </a:r>
            <a:r>
              <a:rPr lang="ar-EG" sz="2400" b="1" dirty="0">
                <a:solidFill>
                  <a:srgbClr val="002060"/>
                </a:solidFill>
              </a:rPr>
              <a:t>الطلبة لعدم أهمية التعليمات </a:t>
            </a:r>
          </a:p>
          <a:p>
            <a:pPr marL="342900" indent="-342900" algn="justLow" rtl="1">
              <a:buFont typeface="Wingdings" panose="05000000000000000000" pitchFamily="2" charset="2"/>
              <a:buChar char="ü"/>
            </a:pPr>
            <a:r>
              <a:rPr lang="ar-EG" sz="2400" b="1" dirty="0" smtClean="0">
                <a:solidFill>
                  <a:srgbClr val="002060"/>
                </a:solidFill>
              </a:rPr>
              <a:t>ضعف </a:t>
            </a:r>
            <a:r>
              <a:rPr lang="ar-EG" sz="2400" b="1" dirty="0">
                <a:solidFill>
                  <a:srgbClr val="002060"/>
                </a:solidFill>
              </a:rPr>
              <a:t>التلاميذ في القراءة </a:t>
            </a:r>
          </a:p>
          <a:p>
            <a:pPr marL="342900" indent="-342900" algn="justLow" rtl="1">
              <a:buFont typeface="Wingdings" panose="05000000000000000000" pitchFamily="2" charset="2"/>
              <a:buChar char="ü"/>
            </a:pPr>
            <a:r>
              <a:rPr lang="ar-EG" sz="2400" b="1" dirty="0" smtClean="0">
                <a:solidFill>
                  <a:srgbClr val="002060"/>
                </a:solidFill>
              </a:rPr>
              <a:t>عدم </a:t>
            </a:r>
            <a:r>
              <a:rPr lang="ar-EG" sz="2400" b="1" dirty="0">
                <a:solidFill>
                  <a:srgbClr val="002060"/>
                </a:solidFill>
              </a:rPr>
              <a:t>قيام المعلم بالتغذية الراجعة حول تطبيق التلاميذ للنظام وعدم محاسبته إياهم في مستوى إتباعهم إياه </a:t>
            </a:r>
          </a:p>
          <a:p>
            <a:pPr marL="342900" indent="-342900" algn="justLow" rtl="1">
              <a:buFont typeface="Wingdings" panose="05000000000000000000" pitchFamily="2" charset="2"/>
              <a:buChar char="ü"/>
            </a:pPr>
            <a:r>
              <a:rPr lang="ar-EG" sz="2400" b="1" dirty="0" smtClean="0">
                <a:solidFill>
                  <a:srgbClr val="002060"/>
                </a:solidFill>
              </a:rPr>
              <a:t>غموض </a:t>
            </a:r>
            <a:r>
              <a:rPr lang="ar-EG" sz="2400" b="1" dirty="0">
                <a:solidFill>
                  <a:srgbClr val="002060"/>
                </a:solidFill>
              </a:rPr>
              <a:t>أو صعوبة التعليمات </a:t>
            </a:r>
          </a:p>
        </p:txBody>
      </p:sp>
      <p:sp>
        <p:nvSpPr>
          <p:cNvPr id="16" name="Rectangle 15"/>
          <p:cNvSpPr/>
          <p:nvPr/>
        </p:nvSpPr>
        <p:spPr>
          <a:xfrm>
            <a:off x="251520" y="2830284"/>
            <a:ext cx="3995936" cy="3046988"/>
          </a:xfrm>
          <a:prstGeom prst="rect">
            <a:avLst/>
          </a:prstGeom>
        </p:spPr>
        <p:txBody>
          <a:bodyPr wrap="square">
            <a:spAutoFit/>
          </a:bodyPr>
          <a:lstStyle/>
          <a:p>
            <a:pPr marL="342900" indent="-342900" algn="justLow" rtl="1">
              <a:buFont typeface="Wingdings" panose="05000000000000000000" pitchFamily="2" charset="2"/>
              <a:buChar char="ü"/>
            </a:pPr>
            <a:r>
              <a:rPr lang="ar-EG" sz="2400" b="1" dirty="0" smtClean="0">
                <a:solidFill>
                  <a:srgbClr val="002060"/>
                </a:solidFill>
              </a:rPr>
              <a:t>تأكيد </a:t>
            </a:r>
            <a:r>
              <a:rPr lang="ar-EG" sz="2400" b="1" dirty="0">
                <a:solidFill>
                  <a:srgbClr val="002060"/>
                </a:solidFill>
              </a:rPr>
              <a:t>المعلم  علي اهمية تطبيق التعليمات ومحاسبة من لا يطبقها ومكافئة من يطبقها </a:t>
            </a:r>
          </a:p>
          <a:p>
            <a:pPr marL="342900" indent="-342900" algn="justLow" rtl="1">
              <a:buFont typeface="Wingdings" panose="05000000000000000000" pitchFamily="2" charset="2"/>
              <a:buChar char="ü"/>
            </a:pPr>
            <a:r>
              <a:rPr lang="ar-EG" sz="2400" b="1" dirty="0" smtClean="0">
                <a:solidFill>
                  <a:srgbClr val="002060"/>
                </a:solidFill>
              </a:rPr>
              <a:t>العمل </a:t>
            </a:r>
            <a:r>
              <a:rPr lang="ar-EG" sz="2400" b="1" dirty="0">
                <a:solidFill>
                  <a:srgbClr val="002060"/>
                </a:solidFill>
              </a:rPr>
              <a:t>على تطبيق الحلول العلاجية لطلبة ذوي الضعف القرائي .</a:t>
            </a:r>
          </a:p>
          <a:p>
            <a:pPr marL="342900" indent="-342900" algn="justLow" rtl="1">
              <a:buFont typeface="Wingdings" panose="05000000000000000000" pitchFamily="2" charset="2"/>
              <a:buChar char="ü"/>
            </a:pPr>
            <a:r>
              <a:rPr lang="ar-EG" sz="2400" b="1" dirty="0" smtClean="0">
                <a:solidFill>
                  <a:srgbClr val="002060"/>
                </a:solidFill>
              </a:rPr>
              <a:t>التدرج </a:t>
            </a:r>
            <a:r>
              <a:rPr lang="ar-EG" sz="2400" b="1" dirty="0">
                <a:solidFill>
                  <a:srgbClr val="002060"/>
                </a:solidFill>
              </a:rPr>
              <a:t>في التعليمات من البسيط إلى المركب وتبسيط المركب منها لغويا ومعنى . </a:t>
            </a:r>
          </a:p>
        </p:txBody>
      </p:sp>
      <p:sp>
        <p:nvSpPr>
          <p:cNvPr id="2" name="Rectangle 1"/>
          <p:cNvSpPr/>
          <p:nvPr/>
        </p:nvSpPr>
        <p:spPr>
          <a:xfrm>
            <a:off x="5364088" y="1631697"/>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1628800"/>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23088833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barn(inVertical)">
                                      <p:cBhvr>
                                        <p:cTn id="37" dur="5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barn(inVertical)">
                                      <p:cBhvr>
                                        <p:cTn id="4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1043608" y="620688"/>
            <a:ext cx="7798296" cy="715963"/>
          </a:xfrm>
          <a:prstGeom prst="rect">
            <a:avLst/>
          </a:prstGeom>
        </p:spPr>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smtClean="0">
                <a:solidFill>
                  <a:schemeClr val="bg1"/>
                </a:solidFill>
              </a:rPr>
              <a:t>الهدف العام للبرنامج التدريبي </a:t>
            </a:r>
            <a:endParaRPr lang="en-US" b="1" dirty="0">
              <a:solidFill>
                <a:schemeClr val="bg1"/>
              </a:solidFill>
            </a:endParaRPr>
          </a:p>
        </p:txBody>
      </p:sp>
      <p:sp>
        <p:nvSpPr>
          <p:cNvPr id="17" name="Folded Corner 16"/>
          <p:cNvSpPr/>
          <p:nvPr/>
        </p:nvSpPr>
        <p:spPr bwMode="auto">
          <a:xfrm>
            <a:off x="2483768" y="2204120"/>
            <a:ext cx="6300192" cy="3313112"/>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18" name="Rectangle 17"/>
          <p:cNvSpPr/>
          <p:nvPr/>
        </p:nvSpPr>
        <p:spPr>
          <a:xfrm>
            <a:off x="2483769" y="2362200"/>
            <a:ext cx="6156176" cy="3170088"/>
          </a:xfrm>
          <a:prstGeom prst="rect">
            <a:avLst/>
          </a:prstGeom>
        </p:spPr>
        <p:txBody>
          <a:bodyPr wrap="square" lIns="91430" tIns="45715" rIns="91430" bIns="45715">
            <a:spAutoFit/>
          </a:bodyPr>
          <a:lstStyle/>
          <a:p>
            <a:pPr marL="342900" indent="-342900" algn="justLow" rtl="1">
              <a:buFont typeface="Wingdings" panose="05000000000000000000" pitchFamily="2" charset="2"/>
              <a:buChar char="ü"/>
            </a:pPr>
            <a:r>
              <a:rPr lang="ar-SA" sz="2500" b="1" dirty="0">
                <a:solidFill>
                  <a:schemeClr val="accent2">
                    <a:lumMod val="50000"/>
                  </a:schemeClr>
                </a:solidFill>
              </a:rPr>
              <a:t>صمم هذا البرنامج المركّز للمدرسين، في جميع المستويات وعلى اختلاف التخصصات، الذين يريدون تحقيق أثر إيجابي في مجال عملهم، ومؤسساتهم، ووظائفهم، وتطوير أنفسهم. </a:t>
            </a:r>
            <a:endParaRPr lang="ar-EG" sz="2500" b="1" dirty="0" smtClean="0">
              <a:solidFill>
                <a:schemeClr val="accent2">
                  <a:lumMod val="50000"/>
                </a:schemeClr>
              </a:solidFill>
            </a:endParaRPr>
          </a:p>
          <a:p>
            <a:pPr marL="342900" indent="-342900" algn="justLow" rtl="1">
              <a:buFont typeface="Wingdings" panose="05000000000000000000" pitchFamily="2" charset="2"/>
              <a:buChar char="ü"/>
            </a:pPr>
            <a:endParaRPr lang="ar-EG" sz="2500" b="1" dirty="0" smtClean="0">
              <a:solidFill>
                <a:schemeClr val="accent2">
                  <a:lumMod val="50000"/>
                </a:schemeClr>
              </a:solidFill>
            </a:endParaRPr>
          </a:p>
          <a:p>
            <a:pPr marL="342900" indent="-342900" algn="justLow" rtl="1">
              <a:buFont typeface="Wingdings" panose="05000000000000000000" pitchFamily="2" charset="2"/>
              <a:buChar char="ü"/>
            </a:pPr>
            <a:r>
              <a:rPr lang="ar-SA" sz="2500" b="1" dirty="0" smtClean="0">
                <a:solidFill>
                  <a:schemeClr val="accent2">
                    <a:lumMod val="50000"/>
                  </a:schemeClr>
                </a:solidFill>
              </a:rPr>
              <a:t>تم </a:t>
            </a:r>
            <a:r>
              <a:rPr lang="ar-SA" sz="2500" b="1" dirty="0">
                <a:solidFill>
                  <a:schemeClr val="accent2">
                    <a:lumMod val="50000"/>
                  </a:schemeClr>
                </a:solidFill>
              </a:rPr>
              <a:t>تطوير البرنامج وتصميمه بشكل يلبي الحاجة إلى المهارات اللازمة للمدرسين في القرن الواحد والعشرين.</a:t>
            </a:r>
          </a:p>
        </p:txBody>
      </p:sp>
      <p:pic>
        <p:nvPicPr>
          <p:cNvPr id="2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59" y="4089832"/>
            <a:ext cx="1936519" cy="21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048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استجمع </a:t>
            </a:r>
            <a:r>
              <a:rPr lang="ar-EG" sz="2400" b="1" dirty="0">
                <a:solidFill>
                  <a:srgbClr val="002060"/>
                </a:solidFill>
                <a:latin typeface="Simplified Arabic" panose="02020603050405020304" pitchFamily="18" charset="-78"/>
                <a:cs typeface="Simplified Arabic" panose="02020603050405020304" pitchFamily="18" charset="-78"/>
              </a:rPr>
              <a:t>انتباههم قبل البدء بالتدريس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a:ea typeface="SimSun" pitchFamily="2" charset="-122"/>
              </a:rPr>
              <a:t>كيف تسيطر على الموقف التعليمي ؟</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تحقق </a:t>
            </a:r>
            <a:r>
              <a:rPr lang="ar-EG" sz="2400" b="1" dirty="0">
                <a:solidFill>
                  <a:srgbClr val="002060"/>
                </a:solidFill>
                <a:latin typeface="Simplified Arabic" panose="02020603050405020304" pitchFamily="18" charset="-78"/>
                <a:cs typeface="Simplified Arabic" panose="02020603050405020304" pitchFamily="18" charset="-78"/>
              </a:rPr>
              <a:t>من إتمام الواجب المطلوب </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كن </a:t>
            </a:r>
            <a:r>
              <a:rPr lang="ar-EG" sz="2400" b="1" dirty="0">
                <a:solidFill>
                  <a:srgbClr val="002060"/>
                </a:solidFill>
                <a:latin typeface="Simplified Arabic" panose="02020603050405020304" pitchFamily="18" charset="-78"/>
                <a:cs typeface="Simplified Arabic" panose="02020603050405020304" pitchFamily="18" charset="-78"/>
              </a:rPr>
              <a:t>متمكنا من تسيير دفة النقاش بطريقة صحيحة </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عرف </a:t>
            </a:r>
            <a:r>
              <a:rPr lang="ar-EG" sz="2400" b="1" dirty="0">
                <a:solidFill>
                  <a:srgbClr val="002060"/>
                </a:solidFill>
                <a:latin typeface="Simplified Arabic" panose="02020603050405020304" pitchFamily="18" charset="-78"/>
                <a:cs typeface="Simplified Arabic" panose="02020603050405020304" pitchFamily="18" charset="-78"/>
              </a:rPr>
              <a:t>الطلبة بالمهارة التي سيتم تدريسها </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95675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82" y="2002186"/>
            <a:ext cx="6400632" cy="711033"/>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200" b="1" dirty="0" smtClean="0">
                <a:solidFill>
                  <a:srgbClr val="002060"/>
                </a:solidFill>
                <a:latin typeface="Simplified Arabic" panose="02020603050405020304" pitchFamily="18" charset="-78"/>
                <a:cs typeface="Simplified Arabic" panose="02020603050405020304" pitchFamily="18" charset="-78"/>
              </a:rPr>
              <a:t>قدم </a:t>
            </a:r>
            <a:r>
              <a:rPr lang="ar-EG" sz="2200" b="1" dirty="0">
                <a:solidFill>
                  <a:srgbClr val="002060"/>
                </a:solidFill>
                <a:latin typeface="Simplified Arabic" panose="02020603050405020304" pitchFamily="18" charset="-78"/>
                <a:cs typeface="Simplified Arabic" panose="02020603050405020304" pitchFamily="18" charset="-78"/>
              </a:rPr>
              <a:t>نفسك باختصار لطلبة الفصل ودون أن تكون بطريقة متعالية</a:t>
            </a:r>
            <a:endParaRPr kumimoji="0" lang="ar-EG" sz="2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Diamond 1"/>
          <p:cNvSpPr/>
          <p:nvPr/>
        </p:nvSpPr>
        <p:spPr bwMode="auto">
          <a:xfrm>
            <a:off x="7543722" y="1942750"/>
            <a:ext cx="990574" cy="838178"/>
          </a:xfrm>
          <a:prstGeom prst="diamond">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Grp="1" noChangeArrowheads="1"/>
          </p:cNvSpPr>
          <p:nvPr>
            <p:ph type="title"/>
          </p:nvPr>
        </p:nvSpPr>
        <p:spPr>
          <a:xfrm>
            <a:off x="899592" y="714375"/>
            <a:ext cx="8064896" cy="533400"/>
          </a:xfrm>
        </p:spPr>
        <p:txBody>
          <a:bodyPr/>
          <a:lstStyle/>
          <a:p>
            <a:pPr algn="ctr" rtl="1"/>
            <a:r>
              <a:rPr lang="ar-EG" altLang="zh-CN" sz="3200" dirty="0">
                <a:ea typeface="SimSun" pitchFamily="2" charset="-122"/>
              </a:rPr>
              <a:t>كيف تواجه طلابك وتكسب ثقتهم من البداية </a:t>
            </a:r>
            <a:endParaRPr lang="ar-EG" altLang="en-US" sz="3200" dirty="0">
              <a:ea typeface="SimSun" pitchFamily="2" charset="-122"/>
            </a:endParaRPr>
          </a:p>
        </p:txBody>
      </p:sp>
      <p:sp>
        <p:nvSpPr>
          <p:cNvPr id="7" name="Rounded Rectangle 6"/>
          <p:cNvSpPr/>
          <p:nvPr/>
        </p:nvSpPr>
        <p:spPr bwMode="auto">
          <a:xfrm>
            <a:off x="1475656" y="3010300"/>
            <a:ext cx="6400632" cy="669022"/>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تكلم </a:t>
            </a:r>
            <a:r>
              <a:rPr lang="ar-EG" sz="2400" b="1" dirty="0">
                <a:solidFill>
                  <a:srgbClr val="002060"/>
                </a:solidFill>
                <a:latin typeface="Simplified Arabic" panose="02020603050405020304" pitchFamily="18" charset="-78"/>
                <a:cs typeface="Simplified Arabic" panose="02020603050405020304" pitchFamily="18" charset="-78"/>
              </a:rPr>
              <a:t>معهم وأعطهم الفرصة للحديث</a:t>
            </a:r>
          </a:p>
        </p:txBody>
      </p:sp>
      <p:sp>
        <p:nvSpPr>
          <p:cNvPr id="8" name="Diamond 7"/>
          <p:cNvSpPr/>
          <p:nvPr/>
        </p:nvSpPr>
        <p:spPr bwMode="auto">
          <a:xfrm>
            <a:off x="7571496" y="2950862"/>
            <a:ext cx="990574" cy="838178"/>
          </a:xfrm>
          <a:prstGeom prst="diamon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9" name="Rounded Rectangle 8"/>
          <p:cNvSpPr/>
          <p:nvPr/>
        </p:nvSpPr>
        <p:spPr bwMode="auto">
          <a:xfrm>
            <a:off x="1475656" y="4090420"/>
            <a:ext cx="6400632" cy="751403"/>
          </a:xfrm>
          <a:prstGeom prst="roundRect">
            <a:avLst/>
          </a:prstGeom>
          <a:solidFill>
            <a:schemeClr val="tx2">
              <a:lumMod val="75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كن </a:t>
            </a:r>
            <a:r>
              <a:rPr lang="ar-EG" sz="2400" b="1" dirty="0">
                <a:solidFill>
                  <a:srgbClr val="002060"/>
                </a:solidFill>
                <a:latin typeface="Simplified Arabic" panose="02020603050405020304" pitchFamily="18" charset="-78"/>
                <a:cs typeface="Simplified Arabic" panose="02020603050405020304" pitchFamily="18" charset="-78"/>
              </a:rPr>
              <a:t>متمكنا من المادة</a:t>
            </a:r>
          </a:p>
        </p:txBody>
      </p:sp>
      <p:sp>
        <p:nvSpPr>
          <p:cNvPr id="10" name="Diamond 9"/>
          <p:cNvSpPr/>
          <p:nvPr/>
        </p:nvSpPr>
        <p:spPr bwMode="auto">
          <a:xfrm>
            <a:off x="7571496" y="4030982"/>
            <a:ext cx="990574" cy="838178"/>
          </a:xfrm>
          <a:prstGeom prst="diamond">
            <a:avLst/>
          </a:prstGeom>
          <a:ln>
            <a:solidFill>
              <a:schemeClr val="tx2">
                <a:lumMod val="75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
        <p:nvSpPr>
          <p:cNvPr id="11" name="Rounded Rectangle 10"/>
          <p:cNvSpPr/>
          <p:nvPr/>
        </p:nvSpPr>
        <p:spPr bwMode="auto">
          <a:xfrm>
            <a:off x="1475656" y="5170540"/>
            <a:ext cx="6400632" cy="705604"/>
          </a:xfrm>
          <a:prstGeom prst="roundRect">
            <a:avLst/>
          </a:prstGeom>
          <a:solidFill>
            <a:srgbClr val="CC00FF"/>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400" b="1" dirty="0" smtClean="0">
                <a:solidFill>
                  <a:srgbClr val="002060"/>
                </a:solidFill>
                <a:latin typeface="Simplified Arabic" panose="02020603050405020304" pitchFamily="18" charset="-78"/>
                <a:cs typeface="Simplified Arabic" panose="02020603050405020304" pitchFamily="18" charset="-78"/>
              </a:rPr>
              <a:t>لا </a:t>
            </a:r>
            <a:r>
              <a:rPr lang="ar-EG" sz="2400" b="1" dirty="0">
                <a:solidFill>
                  <a:srgbClr val="002060"/>
                </a:solidFill>
                <a:latin typeface="Simplified Arabic" panose="02020603050405020304" pitchFamily="18" charset="-78"/>
                <a:cs typeface="Simplified Arabic" panose="02020603050405020304" pitchFamily="18" charset="-78"/>
              </a:rPr>
              <a:t>تتحدث بتهكم عن طلبة الفصل ككل</a:t>
            </a:r>
          </a:p>
        </p:txBody>
      </p:sp>
      <p:sp>
        <p:nvSpPr>
          <p:cNvPr id="12" name="Diamond 11"/>
          <p:cNvSpPr/>
          <p:nvPr/>
        </p:nvSpPr>
        <p:spPr bwMode="auto">
          <a:xfrm>
            <a:off x="7571496" y="5111102"/>
            <a:ext cx="990574" cy="838178"/>
          </a:xfrm>
          <a:prstGeom prst="diamond">
            <a:avLst/>
          </a:prstGeom>
          <a:ln>
            <a:solidFill>
              <a:srgbClr val="CC00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71085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0" grpId="0" animBg="1"/>
      <p:bldP spid="11"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467544" y="2564904"/>
            <a:ext cx="7992888" cy="1800200"/>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3600" b="1" u="sng" dirty="0" smtClean="0">
                <a:solidFill>
                  <a:srgbClr val="C00000"/>
                </a:solidFill>
                <a:latin typeface="Arial" pitchFamily="34" charset="0"/>
                <a:ea typeface="SimSun" pitchFamily="2" charset="-122"/>
              </a:rPr>
              <a:t>استبيان</a:t>
            </a:r>
          </a:p>
          <a:p>
            <a:pPr algn="ctr" rtl="1">
              <a:lnSpc>
                <a:spcPct val="150000"/>
              </a:lnSpc>
            </a:pPr>
            <a:r>
              <a:rPr lang="ar-EG" sz="2400" b="1" dirty="0">
                <a:solidFill>
                  <a:srgbClr val="002060"/>
                </a:solidFill>
                <a:latin typeface="Arial" pitchFamily="34" charset="0"/>
                <a:ea typeface="SimSun" pitchFamily="2" charset="-122"/>
              </a:rPr>
              <a:t>على تحديد ما ينبغي عليك القيام به قبل دخول الغرفة الصفية وبعد الخروج منها</a:t>
            </a:r>
            <a:endParaRPr kumimoji="0" lang="ar-EG" sz="2400" b="1" i="0" u="none" strike="noStrike" cap="none" normalizeH="0" baseline="0" dirty="0" smtClean="0">
              <a:ln>
                <a:noFill/>
              </a:ln>
              <a:solidFill>
                <a:srgbClr val="002060"/>
              </a:solidFill>
              <a:effectLst/>
              <a:latin typeface="Arial" pitchFamily="34" charset="0"/>
              <a:ea typeface="SimSun" pitchFamily="2" charset="-122"/>
            </a:endParaRPr>
          </a:p>
        </p:txBody>
      </p:sp>
    </p:spTree>
    <p:extLst>
      <p:ext uri="{BB962C8B-B14F-4D97-AF65-F5344CB8AC3E}">
        <p14:creationId xmlns:p14="http://schemas.microsoft.com/office/powerpoint/2010/main" val="41094324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4429124" y="1714488"/>
          <a:ext cx="435771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8"/>
          <p:cNvSpPr txBox="1">
            <a:spLocks noChangeArrowheads="1"/>
          </p:cNvSpPr>
          <p:nvPr/>
        </p:nvSpPr>
        <p:spPr bwMode="auto">
          <a:xfrm>
            <a:off x="4071934" y="500042"/>
            <a:ext cx="48577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r>
              <a:rPr lang="ar-SA" sz="2800" dirty="0" smtClean="0">
                <a:solidFill>
                  <a:schemeClr val="accent1">
                    <a:lumMod val="50000"/>
                  </a:schemeClr>
                </a:solidFill>
                <a:ea typeface="Microsoft YaHei" pitchFamily="34" charset="-122"/>
                <a:cs typeface="AL-Mohanad Bold" pitchFamily="2" charset="-78"/>
              </a:rPr>
              <a:t>وختامـا تقبلوا تحياتي</a:t>
            </a:r>
          </a:p>
          <a:p>
            <a:pPr algn="ctr" eaLnBrk="1" hangingPunct="1"/>
            <a:r>
              <a:rPr lang="ar-SA" sz="2800" dirty="0" smtClean="0">
                <a:solidFill>
                  <a:schemeClr val="accent1">
                    <a:lumMod val="50000"/>
                  </a:schemeClr>
                </a:solidFill>
                <a:ea typeface="Microsoft YaHei" pitchFamily="34" charset="-122"/>
                <a:cs typeface="AL-Mohanad Bold" pitchFamily="2" charset="-78"/>
              </a:rPr>
              <a:t>والسلام عليكم ورحمة الله وبركاته</a:t>
            </a:r>
            <a:endParaRPr lang="zh-CN" altLang="en-US" sz="2800" dirty="0">
              <a:solidFill>
                <a:schemeClr val="accent1">
                  <a:lumMod val="50000"/>
                </a:schemeClr>
              </a:solidFill>
              <a:ea typeface="Microsoft YaHei" pitchFamily="34" charset="-122"/>
              <a:cs typeface="AL-Mohanad Bold"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1043608" y="620688"/>
            <a:ext cx="7798296" cy="715963"/>
          </a:xfrm>
          <a:prstGeom prst="rect">
            <a:avLst/>
          </a:prstGeom>
        </p:spPr>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bg1"/>
                </a:solidFill>
              </a:rPr>
              <a:t>الأهداف التفصيلية للبرنامج التدريبي </a:t>
            </a:r>
          </a:p>
        </p:txBody>
      </p:sp>
      <p:sp>
        <p:nvSpPr>
          <p:cNvPr id="17" name="Folded Corner 16"/>
          <p:cNvSpPr/>
          <p:nvPr/>
        </p:nvSpPr>
        <p:spPr bwMode="auto">
          <a:xfrm>
            <a:off x="2483768" y="3501008"/>
            <a:ext cx="6300192" cy="1512168"/>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18" name="Rectangle 17"/>
          <p:cNvSpPr/>
          <p:nvPr/>
        </p:nvSpPr>
        <p:spPr>
          <a:xfrm>
            <a:off x="2483769" y="3659088"/>
            <a:ext cx="6156176" cy="1246485"/>
          </a:xfrm>
          <a:prstGeom prst="rect">
            <a:avLst/>
          </a:prstGeom>
        </p:spPr>
        <p:txBody>
          <a:bodyPr wrap="square" lIns="91430" tIns="45715" rIns="91430" bIns="45715">
            <a:spAutoFit/>
          </a:bodyPr>
          <a:lstStyle/>
          <a:p>
            <a:pPr marL="342900" indent="-342900" algn="justLow" rtl="1">
              <a:buFont typeface="Wingdings" panose="05000000000000000000" pitchFamily="2" charset="2"/>
              <a:buChar char="ü"/>
            </a:pPr>
            <a:r>
              <a:rPr lang="ar-SA" sz="2500" b="1" dirty="0">
                <a:solidFill>
                  <a:schemeClr val="accent2">
                    <a:lumMod val="50000"/>
                  </a:schemeClr>
                </a:solidFill>
              </a:rPr>
              <a:t>التعرف على مفهوم الإدارة الصفية.</a:t>
            </a:r>
          </a:p>
          <a:p>
            <a:pPr marL="342900" indent="-342900" algn="justLow" rtl="1">
              <a:buFont typeface="Wingdings" panose="05000000000000000000" pitchFamily="2" charset="2"/>
              <a:buChar char="ü"/>
            </a:pPr>
            <a:r>
              <a:rPr lang="ar-SA" sz="2500" b="1" dirty="0">
                <a:solidFill>
                  <a:schemeClr val="accent2">
                    <a:lumMod val="50000"/>
                  </a:schemeClr>
                </a:solidFill>
              </a:rPr>
              <a:t>تعلم وضع قواعد الإدارة الصفية.</a:t>
            </a:r>
          </a:p>
          <a:p>
            <a:pPr marL="342900" indent="-342900" algn="justLow" rtl="1">
              <a:buFont typeface="Wingdings" panose="05000000000000000000" pitchFamily="2" charset="2"/>
              <a:buChar char="ü"/>
            </a:pPr>
            <a:r>
              <a:rPr lang="ar-SA" sz="2500" b="1" dirty="0">
                <a:solidFill>
                  <a:schemeClr val="accent2">
                    <a:lumMod val="50000"/>
                  </a:schemeClr>
                </a:solidFill>
              </a:rPr>
              <a:t>التدرب على مهارات إدارة الصف.</a:t>
            </a:r>
          </a:p>
        </p:txBody>
      </p:sp>
      <p:pic>
        <p:nvPicPr>
          <p:cNvPr id="2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59" y="4306600"/>
            <a:ext cx="1936519" cy="21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771800" y="1507441"/>
            <a:ext cx="6012160" cy="769431"/>
          </a:xfrm>
          <a:prstGeom prst="rect">
            <a:avLst/>
          </a:prstGeom>
        </p:spPr>
        <p:txBody>
          <a:bodyPr wrap="square" lIns="91430" tIns="45715" rIns="91430" bIns="45715">
            <a:spAutoFit/>
          </a:bodyPr>
          <a:lstStyle/>
          <a:p>
            <a:pPr algn="justLow" rtl="1"/>
            <a:r>
              <a:rPr lang="ar-EG" sz="2200" b="1" dirty="0">
                <a:solidFill>
                  <a:srgbClr val="C00000"/>
                </a:solidFill>
              </a:rPr>
              <a:t>بنهاية هذا البرنامج التدريبي نتوقع أن المشاركون قد حققوا النتائج الآتية (بمشيئة الله ) </a:t>
            </a:r>
          </a:p>
        </p:txBody>
      </p:sp>
    </p:spTree>
    <p:extLst>
      <p:ext uri="{BB962C8B-B14F-4D97-AF65-F5344CB8AC3E}">
        <p14:creationId xmlns:p14="http://schemas.microsoft.com/office/powerpoint/2010/main" val="16985976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theme/theme1.xml><?xml version="1.0" encoding="utf-8"?>
<a:theme xmlns:a="http://schemas.openxmlformats.org/drawingml/2006/main" name="植物发芽">
  <a:themeElements>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植物发芽">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植物发芽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植物发芽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TotalTime>
  <Pages>0</Pages>
  <Words>2822</Words>
  <Characters>0</Characters>
  <Application>Microsoft Office PowerPoint</Application>
  <DocSecurity>0</DocSecurity>
  <PresentationFormat>عرض على الشاشة (3:4)‏</PresentationFormat>
  <Lines>0</Lines>
  <Paragraphs>376</Paragraphs>
  <Slides>83</Slides>
  <Notes>11</Notes>
  <HiddenSlides>0</HiddenSlides>
  <MMClips>0</MMClips>
  <ScaleCrop>false</ScaleCrop>
  <HeadingPairs>
    <vt:vector size="6" baseType="variant">
      <vt:variant>
        <vt:lpstr>نسق</vt:lpstr>
      </vt:variant>
      <vt:variant>
        <vt:i4>1</vt:i4>
      </vt:variant>
      <vt:variant>
        <vt:lpstr>خوادم OLE مضمنة</vt:lpstr>
      </vt:variant>
      <vt:variant>
        <vt:i4>0</vt:i4>
      </vt:variant>
      <vt:variant>
        <vt:lpstr>عناوين الشرائح</vt:lpstr>
      </vt:variant>
      <vt:variant>
        <vt:i4>83</vt:i4>
      </vt:variant>
    </vt:vector>
  </HeadingPairs>
  <TitlesOfParts>
    <vt:vector size="84" baseType="lpstr">
      <vt:lpstr>植物发芽</vt:lpstr>
      <vt:lpstr>الادارة الصفية</vt:lpstr>
      <vt:lpstr>عرض تقديمي في PowerPoint</vt:lpstr>
      <vt:lpstr>عرض تقديمي في PowerPoint</vt:lpstr>
      <vt:lpstr>عرض تقديمي في PowerPoint</vt:lpstr>
      <vt:lpstr>عرض تقديمي في PowerPoint</vt:lpstr>
      <vt:lpstr>عرض تقديمي في PowerPoint</vt:lpstr>
      <vt:lpstr>الاتفاقيات</vt:lpstr>
      <vt:lpstr>عرض تقديمي في PowerPoint</vt:lpstr>
      <vt:lpstr>عرض تقديمي في PowerPoint</vt:lpstr>
      <vt:lpstr>عرض تقديمي في PowerPoint</vt:lpstr>
      <vt:lpstr>عرض تقديمي في PowerPoint</vt:lpstr>
      <vt:lpstr>مقدمة</vt:lpstr>
      <vt:lpstr>مكونات الصف الدراسي</vt:lpstr>
      <vt:lpstr>المعلم</vt:lpstr>
      <vt:lpstr>المتعلم</vt:lpstr>
      <vt:lpstr>التفاعل بين المعلم والمتعلم</vt:lpstr>
      <vt:lpstr>المادة الدراسية</vt:lpstr>
      <vt:lpstr>مفهوم الإدارة الصفية</vt:lpstr>
      <vt:lpstr>أهمية الإدارة الصفية</vt:lpstr>
      <vt:lpstr>دور المعلم </vt:lpstr>
      <vt:lpstr>عرض تقديمي في PowerPoint</vt:lpstr>
      <vt:lpstr>النمط الفوضوي</vt:lpstr>
      <vt:lpstr>النمط التسلطي</vt:lpstr>
      <vt:lpstr>النمط الديمقراطي</vt:lpstr>
      <vt:lpstr>عناصر عملية إدارة الصف</vt:lpstr>
      <vt:lpstr>عرض تقديمي في PowerPoint</vt:lpstr>
      <vt:lpstr>عرض تقديمي في PowerPoint</vt:lpstr>
      <vt:lpstr>المهمات الإدارية العادية في إدارة الصف </vt:lpstr>
      <vt:lpstr>عرض تقديمي في PowerPoint</vt:lpstr>
      <vt:lpstr>أصناف التفاعل اللفظي الصفي في التصنيف الأخير</vt:lpstr>
      <vt:lpstr>أنماط غير مرغوب فيها لأنها لا تشجع حدوث التفاعل الصفي</vt:lpstr>
      <vt:lpstr>أنماط غير مرغوب فيها لأنها لا تشجع حدوث التفاعل الصفي</vt:lpstr>
      <vt:lpstr>عرض تقديمي في PowerPoint</vt:lpstr>
      <vt:lpstr>المهمات المتعلقة بإثارة الدافعية للتعلم</vt:lpstr>
      <vt:lpstr>ينبغي على المعلم مراعاة المبادئ التالية في حالة اضطراره استخدام العقوبة</vt:lpstr>
      <vt:lpstr>عرض تقديمي في PowerPoint</vt:lpstr>
      <vt:lpstr>ممارسات تحقيق الانضباط الصفي الفعال لإتاحة فرص التعلم الجيد للتلاميذ </vt:lpstr>
      <vt:lpstr>ممارسات تحقيق الانضباط الصفي الفعال لإتاحة فرص التعلم الجيد للتلاميذ </vt:lpstr>
      <vt:lpstr>عرض تقديمي في PowerPoint</vt:lpstr>
      <vt:lpstr>عرض تقديمي في PowerPoint</vt:lpstr>
      <vt:lpstr>مفهوم الانضباط الصفي</vt:lpstr>
      <vt:lpstr>أنواع الانضباط الصفي</vt:lpstr>
      <vt:lpstr>أهداف الانضباط الصفي</vt:lpstr>
      <vt:lpstr>عرض تقديمي في PowerPoint</vt:lpstr>
      <vt:lpstr>العوامل التي تتعلق بالمدرسة</vt:lpstr>
      <vt:lpstr>العوامل التي تتعلق بالتلميذ</vt:lpstr>
      <vt:lpstr>العوامل التي تتعلق بالمعلم</vt:lpstr>
      <vt:lpstr>عرض تقديمي في PowerPoint</vt:lpstr>
      <vt:lpstr>الملل والضجر</vt:lpstr>
      <vt:lpstr>الإحباط والتوتر</vt:lpstr>
      <vt:lpstr>العدوان </vt:lpstr>
      <vt:lpstr>ميل الطلاب إلى جذب الانتباه</vt:lpstr>
      <vt:lpstr>الصياح والشغب</vt:lpstr>
      <vt:lpstr>السلوك الانعزالي</vt:lpstr>
      <vt:lpstr>عرض تقديمي في PowerPoint</vt:lpstr>
      <vt:lpstr>المشكلات التي تنجم عن سلوكيات المعلم</vt:lpstr>
      <vt:lpstr>مشكلات تنجم عن الجو العائلي للتلميذ</vt:lpstr>
      <vt:lpstr>المشكلات المتعلقة بإدارة المدرسة</vt:lpstr>
      <vt:lpstr>المشكلات المتعلقة بتركيب الجماعة الصفية</vt:lpstr>
      <vt:lpstr>المشكلات المتعلقة بالطالب نفسه </vt:lpstr>
      <vt:lpstr>المشكلات التي تنجم عن النشاطات التعليمية الصفية</vt:lpstr>
      <vt:lpstr>عرض تقديمي في PowerPoint</vt:lpstr>
      <vt:lpstr>تعديل السلوك الصفي بزيادة حدوث السلوك</vt:lpstr>
      <vt:lpstr>تعديل السلوك الصفي بتقليله أو حذفه </vt:lpstr>
      <vt:lpstr>تعديل السلوك الصفي بتكوين عادات جيدة</vt:lpstr>
      <vt:lpstr>عرض تقديمي في PowerPoint</vt:lpstr>
      <vt:lpstr>عرض تقديمي في PowerPoint</vt:lpstr>
      <vt:lpstr>عرض تقديمي في PowerPoint</vt:lpstr>
      <vt:lpstr>الصياح والشغب </vt:lpstr>
      <vt:lpstr>السلوك العدواني</vt:lpstr>
      <vt:lpstr>السلوك الانعزالي</vt:lpstr>
      <vt:lpstr>السلوك الانعزالي</vt:lpstr>
      <vt:lpstr>التسرب الفكري من جو الحصة </vt:lpstr>
      <vt:lpstr>عرض تقديمي في PowerPoint</vt:lpstr>
      <vt:lpstr>ضعف  التحصيل الدراسي للطالب</vt:lpstr>
      <vt:lpstr>مشكلة أداء الواجب المدرسي </vt:lpstr>
      <vt:lpstr>مشكلة عدم المشاركة الصفية</vt:lpstr>
      <vt:lpstr>ضعف القدرة  على التركيز أو المثابرة </vt:lpstr>
      <vt:lpstr>ضعف القدرة لإتباع التعليمات </vt:lpstr>
      <vt:lpstr>كيف تسيطر على الموقف التعليمي ؟</vt:lpstr>
      <vt:lpstr>كيف تواجه طلابك وتكسب ثقتهم من البداية </vt:lpstr>
      <vt:lpstr>عرض تقديمي في PowerPoint</vt:lpstr>
      <vt:lpstr>عرض تقديمي في PowerPoint</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dc:creator>
  <cp:lastModifiedBy>Toshiba</cp:lastModifiedBy>
  <cp:revision>169</cp:revision>
  <cp:lastPrinted>1899-12-30T00:00:00Z</cp:lastPrinted>
  <dcterms:created xsi:type="dcterms:W3CDTF">2008-10-30T06:49:45Z</dcterms:created>
  <dcterms:modified xsi:type="dcterms:W3CDTF">2014-05-26T21:32:57Z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1033-8.1.0.3377</vt:lpwstr>
  </property>
</Properties>
</file>