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ppt/theme/themeOverride58.xml" ContentType="application/vnd.openxmlformats-officedocument.themeOverride+xml"/>
  <Override PartName="/ppt/theme/themeOverride59.xml" ContentType="application/vnd.openxmlformats-officedocument.themeOverride+xml"/>
  <Override PartName="/ppt/theme/themeOverride60.xml" ContentType="application/vnd.openxmlformats-officedocument.themeOverride+xml"/>
  <Override PartName="/ppt/theme/themeOverride61.xml" ContentType="application/vnd.openxmlformats-officedocument.themeOverride+xml"/>
  <Override PartName="/ppt/theme/themeOverride62.xml" ContentType="application/vnd.openxmlformats-officedocument.themeOverride+xml"/>
  <Override PartName="/ppt/theme/themeOverride63.xml" ContentType="application/vnd.openxmlformats-officedocument.themeOverride+xml"/>
  <Override PartName="/ppt/theme/themeOverride64.xml" ContentType="application/vnd.openxmlformats-officedocument.themeOverride+xml"/>
  <Override PartName="/ppt/theme/themeOverride65.xml" ContentType="application/vnd.openxmlformats-officedocument.themeOverride+xml"/>
  <Override PartName="/ppt/theme/themeOverride66.xml" ContentType="application/vnd.openxmlformats-officedocument.themeOverride+xml"/>
  <Override PartName="/ppt/theme/themeOverride67.xml" ContentType="application/vnd.openxmlformats-officedocument.themeOverride+xml"/>
  <Override PartName="/ppt/theme/themeOverride68.xml" ContentType="application/vnd.openxmlformats-officedocument.themeOverride+xml"/>
  <Override PartName="/ppt/theme/themeOverride69.xml" ContentType="application/vnd.openxmlformats-officedocument.themeOverride+xml"/>
  <Override PartName="/ppt/theme/themeOverride70.xml" ContentType="application/vnd.openxmlformats-officedocument.themeOverride+xml"/>
  <Override PartName="/ppt/theme/themeOverride71.xml" ContentType="application/vnd.openxmlformats-officedocument.themeOverride+xml"/>
  <Override PartName="/ppt/theme/themeOverride72.xml" ContentType="application/vnd.openxmlformats-officedocument.themeOverride+xml"/>
  <Override PartName="/ppt/theme/themeOverride73.xml" ContentType="application/vnd.openxmlformats-officedocument.themeOverride+xml"/>
  <Override PartName="/ppt/theme/themeOverride74.xml" ContentType="application/vnd.openxmlformats-officedocument.themeOverride+xml"/>
  <Override PartName="/ppt/theme/themeOverride75.xml" ContentType="application/vnd.openxmlformats-officedocument.themeOverride+xml"/>
  <Override PartName="/ppt/theme/themeOverride76.xml" ContentType="application/vnd.openxmlformats-officedocument.themeOverride+xml"/>
  <Override PartName="/ppt/theme/themeOverride77.xml" ContentType="application/vnd.openxmlformats-officedocument.themeOverride+xml"/>
  <Override PartName="/ppt/theme/themeOverride78.xml" ContentType="application/vnd.openxmlformats-officedocument.themeOverride+xml"/>
  <Override PartName="/ppt/theme/themeOverride79.xml" ContentType="application/vnd.openxmlformats-officedocument.themeOverride+xml"/>
  <Override PartName="/ppt/theme/themeOverride80.xml" ContentType="application/vnd.openxmlformats-officedocument.themeOverride+xml"/>
  <Override PartName="/ppt/theme/themeOverride81.xml" ContentType="application/vnd.openxmlformats-officedocument.themeOverride+xml"/>
  <Override PartName="/ppt/theme/themeOverride82.xml" ContentType="application/vnd.openxmlformats-officedocument.themeOverride+xml"/>
  <Override PartName="/ppt/theme/themeOverride83.xml" ContentType="application/vnd.openxmlformats-officedocument.themeOverride+xml"/>
  <Override PartName="/ppt/theme/themeOverride84.xml" ContentType="application/vnd.openxmlformats-officedocument.themeOverride+xml"/>
  <Override PartName="/ppt/theme/themeOverride85.xml" ContentType="application/vnd.openxmlformats-officedocument.themeOverride+xml"/>
  <Override PartName="/ppt/theme/themeOverride86.xml" ContentType="application/vnd.openxmlformats-officedocument.themeOverride+xml"/>
  <Override PartName="/ppt/theme/themeOverride87.xml" ContentType="application/vnd.openxmlformats-officedocument.themeOverride+xml"/>
  <Override PartName="/ppt/theme/themeOverride88.xml" ContentType="application/vnd.openxmlformats-officedocument.themeOverride+xml"/>
  <Override PartName="/ppt/theme/themeOverride89.xml" ContentType="application/vnd.openxmlformats-officedocument.themeOverride+xml"/>
  <Override PartName="/ppt/theme/themeOverride90.xml" ContentType="application/vnd.openxmlformats-officedocument.themeOverride+xml"/>
  <Override PartName="/ppt/theme/themeOverride91.xml" ContentType="application/vnd.openxmlformats-officedocument.themeOverride+xml"/>
  <Override PartName="/ppt/theme/themeOverride92.xml" ContentType="application/vnd.openxmlformats-officedocument.themeOverride+xml"/>
  <Override PartName="/ppt/theme/themeOverride93.xml" ContentType="application/vnd.openxmlformats-officedocument.themeOverride+xml"/>
  <Override PartName="/ppt/theme/themeOverride94.xml" ContentType="application/vnd.openxmlformats-officedocument.themeOverride+xml"/>
  <Override PartName="/ppt/theme/themeOverride95.xml" ContentType="application/vnd.openxmlformats-officedocument.themeOverride+xml"/>
  <Override PartName="/ppt/theme/themeOverride96.xml" ContentType="application/vnd.openxmlformats-officedocument.themeOverride+xml"/>
  <Override PartName="/ppt/theme/themeOverride97.xml" ContentType="application/vnd.openxmlformats-officedocument.themeOverride+xml"/>
  <Override PartName="/ppt/theme/themeOverride98.xml" ContentType="application/vnd.openxmlformats-officedocument.themeOverride+xml"/>
  <Override PartName="/ppt/theme/themeOverride99.xml" ContentType="application/vnd.openxmlformats-officedocument.themeOverride+xml"/>
  <Override PartName="/ppt/theme/themeOverride100.xml" ContentType="application/vnd.openxmlformats-officedocument.themeOverride+xml"/>
  <Override PartName="/ppt/theme/themeOverride101.xml" ContentType="application/vnd.openxmlformats-officedocument.themeOverride+xml"/>
  <Override PartName="/ppt/theme/themeOverride102.xml" ContentType="application/vnd.openxmlformats-officedocument.themeOverride+xml"/>
  <Override PartName="/ppt/theme/themeOverride103.xml" ContentType="application/vnd.openxmlformats-officedocument.themeOverride+xml"/>
  <Override PartName="/ppt/theme/themeOverride104.xml" ContentType="application/vnd.openxmlformats-officedocument.themeOverride+xml"/>
  <Override PartName="/ppt/theme/themeOverride105.xml" ContentType="application/vnd.openxmlformats-officedocument.themeOverride+xml"/>
  <Override PartName="/ppt/theme/themeOverride106.xml" ContentType="application/vnd.openxmlformats-officedocument.themeOverride+xml"/>
  <Override PartName="/ppt/theme/themeOverride107.xml" ContentType="application/vnd.openxmlformats-officedocument.themeOverride+xml"/>
  <Override PartName="/ppt/theme/themeOverride108.xml" ContentType="application/vnd.openxmlformats-officedocument.themeOverride+xml"/>
  <Override PartName="/ppt/theme/themeOverride109.xml" ContentType="application/vnd.openxmlformats-officedocument.themeOverride+xml"/>
  <Override PartName="/ppt/theme/themeOverride110.xml" ContentType="application/vnd.openxmlformats-officedocument.themeOverride+xml"/>
  <Override PartName="/ppt/theme/themeOverride111.xml" ContentType="application/vnd.openxmlformats-officedocument.themeOverride+xml"/>
  <Override PartName="/ppt/theme/themeOverride112.xml" ContentType="application/vnd.openxmlformats-officedocument.themeOverride+xml"/>
  <Override PartName="/ppt/theme/themeOverride113.xml" ContentType="application/vnd.openxmlformats-officedocument.themeOverride+xml"/>
  <Override PartName="/ppt/theme/themeOverride114.xml" ContentType="application/vnd.openxmlformats-officedocument.themeOverride+xml"/>
  <Override PartName="/ppt/theme/themeOverride115.xml" ContentType="application/vnd.openxmlformats-officedocument.themeOverride+xml"/>
  <Override PartName="/ppt/theme/themeOverride116.xml" ContentType="application/vnd.openxmlformats-officedocument.themeOverride+xml"/>
  <Override PartName="/ppt/theme/themeOverride117.xml" ContentType="application/vnd.openxmlformats-officedocument.themeOverride+xml"/>
  <Override PartName="/ppt/theme/themeOverride118.xml" ContentType="application/vnd.openxmlformats-officedocument.themeOverride+xml"/>
  <Override PartName="/ppt/theme/themeOverride119.xml" ContentType="application/vnd.openxmlformats-officedocument.themeOverride+xml"/>
  <Override PartName="/ppt/theme/themeOverride120.xml" ContentType="application/vnd.openxmlformats-officedocument.themeOverride+xml"/>
  <Override PartName="/ppt/theme/themeOverride121.xml" ContentType="application/vnd.openxmlformats-officedocument.themeOverride+xml"/>
  <Override PartName="/ppt/theme/themeOverride122.xml" ContentType="application/vnd.openxmlformats-officedocument.themeOverride+xml"/>
  <Override PartName="/ppt/theme/themeOverride123.xml" ContentType="application/vnd.openxmlformats-officedocument.themeOverride+xml"/>
  <Override PartName="/ppt/theme/themeOverride124.xml" ContentType="application/vnd.openxmlformats-officedocument.themeOverride+xml"/>
  <Override PartName="/ppt/theme/themeOverride125.xml" ContentType="application/vnd.openxmlformats-officedocument.themeOverride+xml"/>
  <Override PartName="/ppt/theme/themeOverride126.xml" ContentType="application/vnd.openxmlformats-officedocument.themeOverride+xml"/>
  <Override PartName="/ppt/theme/themeOverride127.xml" ContentType="application/vnd.openxmlformats-officedocument.themeOverride+xml"/>
  <Override PartName="/ppt/theme/themeOverride128.xml" ContentType="application/vnd.openxmlformats-officedocument.themeOverride+xml"/>
  <Override PartName="/ppt/theme/themeOverride129.xml" ContentType="application/vnd.openxmlformats-officedocument.themeOverride+xml"/>
  <Override PartName="/ppt/theme/themeOverride130.xml" ContentType="application/vnd.openxmlformats-officedocument.themeOverride+xml"/>
  <Override PartName="/ppt/theme/themeOverride131.xml" ContentType="application/vnd.openxmlformats-officedocument.themeOverride+xml"/>
  <Override PartName="/ppt/theme/themeOverride132.xml" ContentType="application/vnd.openxmlformats-officedocument.themeOverride+xml"/>
  <Override PartName="/ppt/theme/themeOverride133.xml" ContentType="application/vnd.openxmlformats-officedocument.themeOverride+xml"/>
  <Override PartName="/ppt/theme/themeOverride134.xml" ContentType="application/vnd.openxmlformats-officedocument.themeOverride+xml"/>
  <Override PartName="/ppt/theme/themeOverride135.xml" ContentType="application/vnd.openxmlformats-officedocument.themeOverride+xml"/>
  <Override PartName="/ppt/theme/themeOverride136.xml" ContentType="application/vnd.openxmlformats-officedocument.themeOverride+xml"/>
  <Override PartName="/ppt/theme/themeOverride137.xml" ContentType="application/vnd.openxmlformats-officedocument.themeOverride+xml"/>
  <Override PartName="/ppt/theme/themeOverride138.xml" ContentType="application/vnd.openxmlformats-officedocument.themeOverride+xml"/>
  <Override PartName="/ppt/theme/themeOverride139.xml" ContentType="application/vnd.openxmlformats-officedocument.themeOverride+xml"/>
  <Override PartName="/ppt/theme/themeOverride140.xml" ContentType="application/vnd.openxmlformats-officedocument.themeOverride+xml"/>
  <Override PartName="/ppt/theme/themeOverride141.xml" ContentType="application/vnd.openxmlformats-officedocument.themeOverride+xml"/>
  <Override PartName="/ppt/theme/themeOverride142.xml" ContentType="application/vnd.openxmlformats-officedocument.themeOverride+xml"/>
  <Override PartName="/ppt/theme/themeOverride143.xml" ContentType="application/vnd.openxmlformats-officedocument.themeOverride+xml"/>
  <Override PartName="/ppt/theme/themeOverride144.xml" ContentType="application/vnd.openxmlformats-officedocument.themeOverride+xml"/>
  <Override PartName="/ppt/theme/themeOverride145.xml" ContentType="application/vnd.openxmlformats-officedocument.themeOverride+xml"/>
  <Override PartName="/ppt/theme/themeOverride146.xml" ContentType="application/vnd.openxmlformats-officedocument.themeOverride+xml"/>
  <Override PartName="/ppt/theme/themeOverride147.xml" ContentType="application/vnd.openxmlformats-officedocument.themeOverride+xml"/>
  <Override PartName="/ppt/theme/themeOverride148.xml" ContentType="application/vnd.openxmlformats-officedocument.themeOverride+xml"/>
  <Override PartName="/ppt/theme/themeOverride149.xml" ContentType="application/vnd.openxmlformats-officedocument.themeOverride+xml"/>
  <Override PartName="/ppt/notesSlides/notesSlide1.xml" ContentType="application/vnd.openxmlformats-officedocument.presentationml.notesSlide+xml"/>
  <Override PartName="/ppt/theme/themeOverride150.xml" ContentType="application/vnd.openxmlformats-officedocument.themeOverride+xml"/>
  <Override PartName="/ppt/notesSlides/notesSlide2.xml" ContentType="application/vnd.openxmlformats-officedocument.presentationml.notesSlide+xml"/>
  <Override PartName="/ppt/theme/themeOverride151.xml" ContentType="application/vnd.openxmlformats-officedocument.themeOverride+xml"/>
  <Override PartName="/ppt/notesSlides/notesSlide3.xml" ContentType="application/vnd.openxmlformats-officedocument.presentationml.notesSlide+xml"/>
  <Override PartName="/ppt/theme/themeOverride152.xml" ContentType="application/vnd.openxmlformats-officedocument.themeOverride+xml"/>
  <Override PartName="/ppt/theme/themeOverride153.xml" ContentType="application/vnd.openxmlformats-officedocument.themeOverride+xml"/>
  <Override PartName="/ppt/notesSlides/notesSlide4.xml" ContentType="application/vnd.openxmlformats-officedocument.presentationml.notesSlide+xml"/>
  <Override PartName="/ppt/theme/themeOverride154.xml" ContentType="application/vnd.openxmlformats-officedocument.themeOverride+xml"/>
  <Override PartName="/ppt/notesSlides/notesSlide5.xml" ContentType="application/vnd.openxmlformats-officedocument.presentationml.notesSlide+xml"/>
  <Override PartName="/ppt/theme/themeOverride155.xml" ContentType="application/vnd.openxmlformats-officedocument.themeOverride+xml"/>
  <Override PartName="/ppt/notesSlides/notesSlide6.xml" ContentType="application/vnd.openxmlformats-officedocument.presentationml.notesSlide+xml"/>
  <Override PartName="/ppt/theme/themeOverride156.xml" ContentType="application/vnd.openxmlformats-officedocument.themeOverride+xml"/>
  <Override PartName="/ppt/notesSlides/notesSlide7.xml" ContentType="application/vnd.openxmlformats-officedocument.presentationml.notesSlide+xml"/>
  <Override PartName="/ppt/theme/themeOverride157.xml" ContentType="application/vnd.openxmlformats-officedocument.themeOverride+xml"/>
  <Override PartName="/ppt/notesSlides/notesSlide8.xml" ContentType="application/vnd.openxmlformats-officedocument.presentationml.notesSlide+xml"/>
  <Override PartName="/ppt/theme/themeOverride158.xml" ContentType="application/vnd.openxmlformats-officedocument.themeOverride+xml"/>
  <Override PartName="/ppt/notesSlides/notesSlide9.xml" ContentType="application/vnd.openxmlformats-officedocument.presentationml.notesSlide+xml"/>
  <Override PartName="/ppt/theme/themeOverride159.xml" ContentType="application/vnd.openxmlformats-officedocument.themeOverride+xml"/>
  <Override PartName="/ppt/notesSlides/notesSlide10.xml" ContentType="application/vnd.openxmlformats-officedocument.presentationml.notesSlide+xml"/>
  <Override PartName="/ppt/theme/themeOverride160.xml" ContentType="application/vnd.openxmlformats-officedocument.themeOverride+xml"/>
  <Override PartName="/ppt/notesSlides/notesSlide11.xml" ContentType="application/vnd.openxmlformats-officedocument.presentationml.notesSlide+xml"/>
  <Override PartName="/ppt/theme/themeOverride161.xml" ContentType="application/vnd.openxmlformats-officedocument.themeOverride+xml"/>
  <Override PartName="/ppt/notesSlides/notesSlide12.xml" ContentType="application/vnd.openxmlformats-officedocument.presentationml.notesSlide+xml"/>
  <Override PartName="/ppt/theme/themeOverride162.xml" ContentType="application/vnd.openxmlformats-officedocument.themeOverride+xml"/>
  <Override PartName="/ppt/notesSlides/notesSlide13.xml" ContentType="application/vnd.openxmlformats-officedocument.presentationml.notesSlide+xml"/>
  <Override PartName="/ppt/theme/themeOverride163.xml" ContentType="application/vnd.openxmlformats-officedocument.themeOverride+xml"/>
  <Override PartName="/ppt/notesSlides/notesSlide14.xml" ContentType="application/vnd.openxmlformats-officedocument.presentationml.notesSlide+xml"/>
  <Override PartName="/ppt/theme/themeOverride164.xml" ContentType="application/vnd.openxmlformats-officedocument.themeOverride+xml"/>
  <Override PartName="/ppt/notesSlides/notesSlide15.xml" ContentType="application/vnd.openxmlformats-officedocument.presentationml.notesSlide+xml"/>
  <Override PartName="/ppt/theme/themeOverride165.xml" ContentType="application/vnd.openxmlformats-officedocument.themeOverride+xml"/>
  <Override PartName="/ppt/theme/themeOverride166.xml" ContentType="application/vnd.openxmlformats-officedocument.themeOverride+xml"/>
  <Override PartName="/ppt/theme/themeOverride167.xml" ContentType="application/vnd.openxmlformats-officedocument.themeOverride+xml"/>
  <Override PartName="/ppt/theme/themeOverride168.xml" ContentType="application/vnd.openxmlformats-officedocument.themeOverride+xml"/>
  <Override PartName="/ppt/theme/themeOverride169.xml" ContentType="application/vnd.openxmlformats-officedocument.themeOverride+xml"/>
  <Override PartName="/ppt/theme/themeOverride170.xml" ContentType="application/vnd.openxmlformats-officedocument.themeOverride+xml"/>
  <Override PartName="/ppt/theme/themeOverride171.xml" ContentType="application/vnd.openxmlformats-officedocument.themeOverride+xml"/>
  <Override PartName="/ppt/theme/themeOverride172.xml" ContentType="application/vnd.openxmlformats-officedocument.themeOverride+xml"/>
  <Override PartName="/ppt/theme/themeOverride173.xml" ContentType="application/vnd.openxmlformats-officedocument.themeOverride+xml"/>
  <Override PartName="/ppt/theme/themeOverride174.xml" ContentType="application/vnd.openxmlformats-officedocument.themeOverride+xml"/>
  <Override PartName="/ppt/theme/themeOverride175.xml" ContentType="application/vnd.openxmlformats-officedocument.themeOverride+xml"/>
  <Override PartName="/ppt/theme/themeOverride176.xml" ContentType="application/vnd.openxmlformats-officedocument.themeOverride+xml"/>
  <Override PartName="/ppt/theme/themeOverride177.xml" ContentType="application/vnd.openxmlformats-officedocument.themeOverride+xml"/>
  <Override PartName="/ppt/theme/themeOverride178.xml" ContentType="application/vnd.openxmlformats-officedocument.themeOverride+xml"/>
  <Override PartName="/ppt/theme/themeOverride179.xml" ContentType="application/vnd.openxmlformats-officedocument.themeOverride+xml"/>
  <Override PartName="/ppt/theme/themeOverride180.xml" ContentType="application/vnd.openxmlformats-officedocument.themeOverride+xml"/>
  <Override PartName="/ppt/theme/themeOverride181.xml" ContentType="application/vnd.openxmlformats-officedocument.themeOverride+xml"/>
  <Override PartName="/ppt/theme/themeOverride182.xml" ContentType="application/vnd.openxmlformats-officedocument.themeOverride+xml"/>
  <Override PartName="/ppt/theme/themeOverride183.xml" ContentType="application/vnd.openxmlformats-officedocument.themeOverride+xml"/>
  <Override PartName="/ppt/theme/themeOverride184.xml" ContentType="application/vnd.openxmlformats-officedocument.themeOverride+xml"/>
  <Override PartName="/ppt/theme/themeOverride185.xml" ContentType="application/vnd.openxmlformats-officedocument.themeOverride+xml"/>
  <Override PartName="/ppt/theme/themeOverride186.xml" ContentType="application/vnd.openxmlformats-officedocument.themeOverride+xml"/>
  <Override PartName="/ppt/theme/themeOverride187.xml" ContentType="application/vnd.openxmlformats-officedocument.themeOverride+xml"/>
  <Override PartName="/ppt/theme/themeOverride188.xml" ContentType="application/vnd.openxmlformats-officedocument.themeOverride+xml"/>
  <Override PartName="/ppt/notesSlides/notesSlide16.xml" ContentType="application/vnd.openxmlformats-officedocument.presentationml.notesSlide+xml"/>
  <Override PartName="/ppt/theme/themeOverride189.xml" ContentType="application/vnd.openxmlformats-officedocument.themeOverride+xml"/>
  <Override PartName="/ppt/theme/themeOverride190.xml" ContentType="application/vnd.openxmlformats-officedocument.themeOverride+xml"/>
  <Override PartName="/ppt/theme/themeOverride191.xml" ContentType="application/vnd.openxmlformats-officedocument.themeOverride+xml"/>
  <Override PartName="/ppt/theme/themeOverride192.xml" ContentType="application/vnd.openxmlformats-officedocument.themeOverride+xml"/>
  <Override PartName="/ppt/notesSlides/notesSlide17.xml" ContentType="application/vnd.openxmlformats-officedocument.presentationml.notesSlide+xml"/>
  <Override PartName="/ppt/theme/themeOverride193.xml" ContentType="application/vnd.openxmlformats-officedocument.themeOverride+xml"/>
  <Override PartName="/ppt/theme/themeOverride194.xml" ContentType="application/vnd.openxmlformats-officedocument.themeOverride+xml"/>
  <Override PartName="/ppt/theme/themeOverride195.xml" ContentType="application/vnd.openxmlformats-officedocument.themeOverride+xml"/>
  <Override PartName="/ppt/theme/themeOverride196.xml" ContentType="application/vnd.openxmlformats-officedocument.themeOverride+xml"/>
  <Override PartName="/ppt/theme/themeOverride197.xml" ContentType="application/vnd.openxmlformats-officedocument.themeOverride+xml"/>
  <Override PartName="/ppt/theme/themeOverride198.xml" ContentType="application/vnd.openxmlformats-officedocument.themeOverride+xml"/>
  <Override PartName="/ppt/theme/themeOverride199.xml" ContentType="application/vnd.openxmlformats-officedocument.themeOverride+xml"/>
  <Override PartName="/ppt/theme/themeOverride200.xml" ContentType="application/vnd.openxmlformats-officedocument.themeOverride+xml"/>
  <Override PartName="/ppt/theme/themeOverride201.xml" ContentType="application/vnd.openxmlformats-officedocument.themeOverride+xml"/>
  <Override PartName="/ppt/theme/themeOverride202.xml" ContentType="application/vnd.openxmlformats-officedocument.themeOverride+xml"/>
  <Override PartName="/ppt/theme/themeOverride203.xml" ContentType="application/vnd.openxmlformats-officedocument.themeOverride+xml"/>
  <Override PartName="/ppt/theme/themeOverride204.xml" ContentType="application/vnd.openxmlformats-officedocument.themeOverride+xml"/>
  <Override PartName="/ppt/theme/themeOverride205.xml" ContentType="application/vnd.openxmlformats-officedocument.themeOverride+xml"/>
  <Override PartName="/ppt/theme/themeOverride206.xml" ContentType="application/vnd.openxmlformats-officedocument.themeOverride+xml"/>
  <Override PartName="/ppt/theme/themeOverride207.xml" ContentType="application/vnd.openxmlformats-officedocument.themeOverride+xml"/>
  <Override PartName="/ppt/theme/themeOverride208.xml" ContentType="application/vnd.openxmlformats-officedocument.themeOverride+xml"/>
  <Override PartName="/ppt/theme/themeOverride209.xml" ContentType="application/vnd.openxmlformats-officedocument.themeOverride+xml"/>
  <Override PartName="/ppt/theme/themeOverride210.xml" ContentType="application/vnd.openxmlformats-officedocument.themeOverride+xml"/>
  <Override PartName="/ppt/theme/themeOverride211.xml" ContentType="application/vnd.openxmlformats-officedocument.themeOverride+xml"/>
  <Override PartName="/ppt/theme/themeOverride212.xml" ContentType="application/vnd.openxmlformats-officedocument.themeOverride+xml"/>
  <Override PartName="/ppt/theme/themeOverride213.xml" ContentType="application/vnd.openxmlformats-officedocument.themeOverride+xml"/>
  <Override PartName="/ppt/theme/themeOverride214.xml" ContentType="application/vnd.openxmlformats-officedocument.themeOverride+xml"/>
  <Override PartName="/ppt/theme/themeOverride215.xml" ContentType="application/vnd.openxmlformats-officedocument.themeOverride+xml"/>
  <Override PartName="/ppt/theme/themeOverride216.xml" ContentType="application/vnd.openxmlformats-officedocument.themeOverride+xml"/>
  <Override PartName="/ppt/theme/themeOverride217.xml" ContentType="application/vnd.openxmlformats-officedocument.themeOverride+xml"/>
  <Override PartName="/ppt/theme/themeOverride218.xml" ContentType="application/vnd.openxmlformats-officedocument.themeOverride+xml"/>
  <Override PartName="/ppt/theme/themeOverride219.xml" ContentType="application/vnd.openxmlformats-officedocument.themeOverride+xml"/>
  <Override PartName="/ppt/theme/themeOverride220.xml" ContentType="application/vnd.openxmlformats-officedocument.themeOverride+xml"/>
  <Override PartName="/ppt/theme/themeOverride221.xml" ContentType="application/vnd.openxmlformats-officedocument.themeOverride+xml"/>
  <Override PartName="/ppt/theme/themeOverride222.xml" ContentType="application/vnd.openxmlformats-officedocument.themeOverride+xml"/>
  <Override PartName="/ppt/theme/themeOverride223.xml" ContentType="application/vnd.openxmlformats-officedocument.themeOverride+xml"/>
  <Override PartName="/ppt/theme/themeOverride224.xml" ContentType="application/vnd.openxmlformats-officedocument.themeOverride+xml"/>
  <Override PartName="/ppt/theme/themeOverride225.xml" ContentType="application/vnd.openxmlformats-officedocument.themeOverride+xml"/>
  <Override PartName="/ppt/theme/themeOverride226.xml" ContentType="application/vnd.openxmlformats-officedocument.themeOverride+xml"/>
  <Override PartName="/ppt/theme/themeOverride227.xml" ContentType="application/vnd.openxmlformats-officedocument.themeOverride+xml"/>
  <Override PartName="/ppt/theme/themeOverride228.xml" ContentType="application/vnd.openxmlformats-officedocument.themeOverride+xml"/>
  <Override PartName="/ppt/theme/themeOverride229.xml" ContentType="application/vnd.openxmlformats-officedocument.themeOverride+xml"/>
  <Override PartName="/ppt/theme/themeOverride230.xml" ContentType="application/vnd.openxmlformats-officedocument.themeOverride+xml"/>
  <Override PartName="/ppt/theme/themeOverride231.xml" ContentType="application/vnd.openxmlformats-officedocument.themeOverride+xml"/>
  <Override PartName="/ppt/theme/themeOverride232.xml" ContentType="application/vnd.openxmlformats-officedocument.themeOverride+xml"/>
  <Override PartName="/ppt/theme/themeOverride233.xml" ContentType="application/vnd.openxmlformats-officedocument.themeOverride+xml"/>
  <Override PartName="/ppt/theme/themeOverride234.xml" ContentType="application/vnd.openxmlformats-officedocument.themeOverride+xml"/>
  <Override PartName="/ppt/theme/themeOverride235.xml" ContentType="application/vnd.openxmlformats-officedocument.themeOverride+xml"/>
  <Override PartName="/ppt/theme/themeOverride236.xml" ContentType="application/vnd.openxmlformats-officedocument.themeOverride+xml"/>
  <Override PartName="/ppt/theme/themeOverride237.xml" ContentType="application/vnd.openxmlformats-officedocument.themeOverride+xml"/>
  <Override PartName="/ppt/theme/themeOverride238.xml" ContentType="application/vnd.openxmlformats-officedocument.themeOverride+xml"/>
  <Override PartName="/ppt/theme/themeOverride239.xml" ContentType="application/vnd.openxmlformats-officedocument.themeOverride+xml"/>
  <Override PartName="/ppt/theme/themeOverride240.xml" ContentType="application/vnd.openxmlformats-officedocument.themeOverride+xml"/>
  <Override PartName="/ppt/theme/themeOverride241.xml" ContentType="application/vnd.openxmlformats-officedocument.themeOverride+xml"/>
  <Override PartName="/ppt/theme/themeOverride242.xml" ContentType="application/vnd.openxmlformats-officedocument.themeOverride+xml"/>
  <Override PartName="/ppt/theme/themeOverride243.xml" ContentType="application/vnd.openxmlformats-officedocument.themeOverride+xml"/>
  <Override PartName="/ppt/theme/themeOverride244.xml" ContentType="application/vnd.openxmlformats-officedocument.themeOverride+xml"/>
  <Override PartName="/ppt/theme/themeOverride245.xml" ContentType="application/vnd.openxmlformats-officedocument.themeOverride+xml"/>
  <Override PartName="/ppt/theme/themeOverride246.xml" ContentType="application/vnd.openxmlformats-officedocument.themeOverride+xml"/>
  <Override PartName="/ppt/theme/themeOverride247.xml" ContentType="application/vnd.openxmlformats-officedocument.themeOverride+xml"/>
  <Override PartName="/ppt/theme/themeOverride248.xml" ContentType="application/vnd.openxmlformats-officedocument.themeOverride+xml"/>
  <Override PartName="/ppt/theme/themeOverride249.xml" ContentType="application/vnd.openxmlformats-officedocument.themeOverride+xml"/>
  <Override PartName="/ppt/theme/themeOverride250.xml" ContentType="application/vnd.openxmlformats-officedocument.themeOverride+xml"/>
  <Override PartName="/ppt/theme/themeOverride251.xml" ContentType="application/vnd.openxmlformats-officedocument.themeOverride+xml"/>
  <Override PartName="/ppt/theme/themeOverride252.xml" ContentType="application/vnd.openxmlformats-officedocument.themeOverride+xml"/>
  <Override PartName="/ppt/theme/themeOverride253.xml" ContentType="application/vnd.openxmlformats-officedocument.themeOverride+xml"/>
  <Override PartName="/ppt/theme/themeOverride254.xml" ContentType="application/vnd.openxmlformats-officedocument.themeOverride+xml"/>
  <Override PartName="/ppt/theme/themeOverride25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2" r:id="rId1"/>
    <p:sldMasterId id="2147483684" r:id="rId2"/>
  </p:sldMasterIdLst>
  <p:notesMasterIdLst>
    <p:notesMasterId r:id="rId259"/>
  </p:notesMasterIdLst>
  <p:sldIdLst>
    <p:sldId id="317" r:id="rId3"/>
    <p:sldId id="316" r:id="rId4"/>
    <p:sldId id="312" r:id="rId5"/>
    <p:sldId id="313" r:id="rId6"/>
    <p:sldId id="314" r:id="rId7"/>
    <p:sldId id="315" r:id="rId8"/>
    <p:sldId id="331" r:id="rId9"/>
    <p:sldId id="318" r:id="rId10"/>
    <p:sldId id="261" r:id="rId11"/>
    <p:sldId id="326" r:id="rId12"/>
    <p:sldId id="319" r:id="rId13"/>
    <p:sldId id="320" r:id="rId14"/>
    <p:sldId id="321" r:id="rId15"/>
    <p:sldId id="322" r:id="rId16"/>
    <p:sldId id="323" r:id="rId17"/>
    <p:sldId id="327" r:id="rId18"/>
    <p:sldId id="328" r:id="rId19"/>
    <p:sldId id="292" r:id="rId20"/>
    <p:sldId id="324" r:id="rId21"/>
    <p:sldId id="329" r:id="rId22"/>
    <p:sldId id="330" r:id="rId23"/>
    <p:sldId id="332" r:id="rId24"/>
    <p:sldId id="325" r:id="rId25"/>
    <p:sldId id="333" r:id="rId26"/>
    <p:sldId id="339" r:id="rId27"/>
    <p:sldId id="334" r:id="rId28"/>
    <p:sldId id="340" r:id="rId29"/>
    <p:sldId id="335" r:id="rId30"/>
    <p:sldId id="341" r:id="rId31"/>
    <p:sldId id="345" r:id="rId32"/>
    <p:sldId id="342" r:id="rId33"/>
    <p:sldId id="346" r:id="rId34"/>
    <p:sldId id="343" r:id="rId35"/>
    <p:sldId id="344" r:id="rId36"/>
    <p:sldId id="347" r:id="rId37"/>
    <p:sldId id="336" r:id="rId38"/>
    <p:sldId id="337" r:id="rId39"/>
    <p:sldId id="338" r:id="rId40"/>
    <p:sldId id="348" r:id="rId41"/>
    <p:sldId id="353" r:id="rId42"/>
    <p:sldId id="349" r:id="rId43"/>
    <p:sldId id="354" r:id="rId44"/>
    <p:sldId id="350" r:id="rId45"/>
    <p:sldId id="355" r:id="rId46"/>
    <p:sldId id="351" r:id="rId47"/>
    <p:sldId id="356" r:id="rId48"/>
    <p:sldId id="366" r:id="rId49"/>
    <p:sldId id="352" r:id="rId50"/>
    <p:sldId id="357" r:id="rId51"/>
    <p:sldId id="358" r:id="rId52"/>
    <p:sldId id="359" r:id="rId53"/>
    <p:sldId id="360" r:id="rId54"/>
    <p:sldId id="361" r:id="rId55"/>
    <p:sldId id="362" r:id="rId56"/>
    <p:sldId id="367" r:id="rId57"/>
    <p:sldId id="363" r:id="rId58"/>
    <p:sldId id="387" r:id="rId59"/>
    <p:sldId id="364" r:id="rId60"/>
    <p:sldId id="368" r:id="rId61"/>
    <p:sldId id="369" r:id="rId62"/>
    <p:sldId id="370" r:id="rId63"/>
    <p:sldId id="371" r:id="rId64"/>
    <p:sldId id="372" r:id="rId65"/>
    <p:sldId id="373" r:id="rId66"/>
    <p:sldId id="374" r:id="rId67"/>
    <p:sldId id="375" r:id="rId68"/>
    <p:sldId id="376" r:id="rId69"/>
    <p:sldId id="388" r:id="rId70"/>
    <p:sldId id="377" r:id="rId71"/>
    <p:sldId id="378" r:id="rId72"/>
    <p:sldId id="379" r:id="rId73"/>
    <p:sldId id="380" r:id="rId74"/>
    <p:sldId id="381" r:id="rId75"/>
    <p:sldId id="382" r:id="rId76"/>
    <p:sldId id="383" r:id="rId77"/>
    <p:sldId id="384" r:id="rId78"/>
    <p:sldId id="385" r:id="rId79"/>
    <p:sldId id="386" r:id="rId80"/>
    <p:sldId id="365" r:id="rId81"/>
    <p:sldId id="396" r:id="rId82"/>
    <p:sldId id="389" r:id="rId83"/>
    <p:sldId id="390" r:id="rId84"/>
    <p:sldId id="589" r:id="rId85"/>
    <p:sldId id="590" r:id="rId86"/>
    <p:sldId id="397" r:id="rId87"/>
    <p:sldId id="393" r:id="rId88"/>
    <p:sldId id="394" r:id="rId89"/>
    <p:sldId id="395" r:id="rId90"/>
    <p:sldId id="408" r:id="rId91"/>
    <p:sldId id="398" r:id="rId92"/>
    <p:sldId id="409" r:id="rId93"/>
    <p:sldId id="399" r:id="rId94"/>
    <p:sldId id="410" r:id="rId95"/>
    <p:sldId id="411" r:id="rId96"/>
    <p:sldId id="400" r:id="rId97"/>
    <p:sldId id="401" r:id="rId98"/>
    <p:sldId id="412" r:id="rId99"/>
    <p:sldId id="413" r:id="rId100"/>
    <p:sldId id="402" r:id="rId101"/>
    <p:sldId id="403" r:id="rId102"/>
    <p:sldId id="414" r:id="rId103"/>
    <p:sldId id="415" r:id="rId104"/>
    <p:sldId id="416" r:id="rId105"/>
    <p:sldId id="404" r:id="rId106"/>
    <p:sldId id="417" r:id="rId107"/>
    <p:sldId id="418" r:id="rId108"/>
    <p:sldId id="419" r:id="rId109"/>
    <p:sldId id="420" r:id="rId110"/>
    <p:sldId id="421" r:id="rId111"/>
    <p:sldId id="422" r:id="rId112"/>
    <p:sldId id="423" r:id="rId113"/>
    <p:sldId id="424" r:id="rId114"/>
    <p:sldId id="425" r:id="rId115"/>
    <p:sldId id="426" r:id="rId116"/>
    <p:sldId id="427" r:id="rId117"/>
    <p:sldId id="428" r:id="rId118"/>
    <p:sldId id="429" r:id="rId119"/>
    <p:sldId id="405" r:id="rId120"/>
    <p:sldId id="406" r:id="rId121"/>
    <p:sldId id="407" r:id="rId122"/>
    <p:sldId id="444" r:id="rId123"/>
    <p:sldId id="430" r:id="rId124"/>
    <p:sldId id="431" r:id="rId125"/>
    <p:sldId id="432" r:id="rId126"/>
    <p:sldId id="445" r:id="rId127"/>
    <p:sldId id="433" r:id="rId128"/>
    <p:sldId id="434" r:id="rId129"/>
    <p:sldId id="435" r:id="rId130"/>
    <p:sldId id="446" r:id="rId131"/>
    <p:sldId id="436" r:id="rId132"/>
    <p:sldId id="437" r:id="rId133"/>
    <p:sldId id="438" r:id="rId134"/>
    <p:sldId id="439" r:id="rId135"/>
    <p:sldId id="440" r:id="rId136"/>
    <p:sldId id="441" r:id="rId137"/>
    <p:sldId id="447" r:id="rId138"/>
    <p:sldId id="442" r:id="rId139"/>
    <p:sldId id="448" r:id="rId140"/>
    <p:sldId id="449" r:id="rId141"/>
    <p:sldId id="450" r:id="rId142"/>
    <p:sldId id="451" r:id="rId143"/>
    <p:sldId id="452" r:id="rId144"/>
    <p:sldId id="454" r:id="rId145"/>
    <p:sldId id="463" r:id="rId146"/>
    <p:sldId id="464" r:id="rId147"/>
    <p:sldId id="465" r:id="rId148"/>
    <p:sldId id="466" r:id="rId149"/>
    <p:sldId id="443" r:id="rId150"/>
    <p:sldId id="467" r:id="rId151"/>
    <p:sldId id="474" r:id="rId152"/>
    <p:sldId id="475" r:id="rId153"/>
    <p:sldId id="476" r:id="rId154"/>
    <p:sldId id="503" r:id="rId155"/>
    <p:sldId id="478" r:id="rId156"/>
    <p:sldId id="479" r:id="rId157"/>
    <p:sldId id="480" r:id="rId158"/>
    <p:sldId id="481" r:id="rId159"/>
    <p:sldId id="482" r:id="rId160"/>
    <p:sldId id="483" r:id="rId161"/>
    <p:sldId id="484" r:id="rId162"/>
    <p:sldId id="485" r:id="rId163"/>
    <p:sldId id="486" r:id="rId164"/>
    <p:sldId id="487" r:id="rId165"/>
    <p:sldId id="488" r:id="rId166"/>
    <p:sldId id="489" r:id="rId167"/>
    <p:sldId id="453" r:id="rId168"/>
    <p:sldId id="455" r:id="rId169"/>
    <p:sldId id="504" r:id="rId170"/>
    <p:sldId id="505" r:id="rId171"/>
    <p:sldId id="506" r:id="rId172"/>
    <p:sldId id="507" r:id="rId173"/>
    <p:sldId id="456" r:id="rId174"/>
    <p:sldId id="457" r:id="rId175"/>
    <p:sldId id="458" r:id="rId176"/>
    <p:sldId id="508" r:id="rId177"/>
    <p:sldId id="459" r:id="rId178"/>
    <p:sldId id="509" r:id="rId179"/>
    <p:sldId id="510" r:id="rId180"/>
    <p:sldId id="460" r:id="rId181"/>
    <p:sldId id="461" r:id="rId182"/>
    <p:sldId id="519" r:id="rId183"/>
    <p:sldId id="462" r:id="rId184"/>
    <p:sldId id="520" r:id="rId185"/>
    <p:sldId id="511" r:id="rId186"/>
    <p:sldId id="521" r:id="rId187"/>
    <p:sldId id="522" r:id="rId188"/>
    <p:sldId id="523" r:id="rId189"/>
    <p:sldId id="525" r:id="rId190"/>
    <p:sldId id="526" r:id="rId191"/>
    <p:sldId id="512" r:id="rId192"/>
    <p:sldId id="527" r:id="rId193"/>
    <p:sldId id="529" r:id="rId194"/>
    <p:sldId id="530" r:id="rId195"/>
    <p:sldId id="513" r:id="rId196"/>
    <p:sldId id="514" r:id="rId197"/>
    <p:sldId id="515" r:id="rId198"/>
    <p:sldId id="531" r:id="rId199"/>
    <p:sldId id="532" r:id="rId200"/>
    <p:sldId id="516" r:id="rId201"/>
    <p:sldId id="533" r:id="rId202"/>
    <p:sldId id="534" r:id="rId203"/>
    <p:sldId id="537" r:id="rId204"/>
    <p:sldId id="538" r:id="rId205"/>
    <p:sldId id="535" r:id="rId206"/>
    <p:sldId id="540" r:id="rId207"/>
    <p:sldId id="517" r:id="rId208"/>
    <p:sldId id="542" r:id="rId209"/>
    <p:sldId id="541" r:id="rId210"/>
    <p:sldId id="539" r:id="rId211"/>
    <p:sldId id="536" r:id="rId212"/>
    <p:sldId id="543" r:id="rId213"/>
    <p:sldId id="544" r:id="rId214"/>
    <p:sldId id="545" r:id="rId215"/>
    <p:sldId id="546" r:id="rId216"/>
    <p:sldId id="547" r:id="rId217"/>
    <p:sldId id="548" r:id="rId218"/>
    <p:sldId id="549" r:id="rId219"/>
    <p:sldId id="550" r:id="rId220"/>
    <p:sldId id="551" r:id="rId221"/>
    <p:sldId id="552" r:id="rId222"/>
    <p:sldId id="553" r:id="rId223"/>
    <p:sldId id="554" r:id="rId224"/>
    <p:sldId id="555" r:id="rId225"/>
    <p:sldId id="556" r:id="rId226"/>
    <p:sldId id="557" r:id="rId227"/>
    <p:sldId id="558" r:id="rId228"/>
    <p:sldId id="559" r:id="rId229"/>
    <p:sldId id="560" r:id="rId230"/>
    <p:sldId id="561" r:id="rId231"/>
    <p:sldId id="562" r:id="rId232"/>
    <p:sldId id="563" r:id="rId233"/>
    <p:sldId id="564" r:id="rId234"/>
    <p:sldId id="565" r:id="rId235"/>
    <p:sldId id="566" r:id="rId236"/>
    <p:sldId id="567" r:id="rId237"/>
    <p:sldId id="568" r:id="rId238"/>
    <p:sldId id="569" r:id="rId239"/>
    <p:sldId id="570" r:id="rId240"/>
    <p:sldId id="571" r:id="rId241"/>
    <p:sldId id="572" r:id="rId242"/>
    <p:sldId id="573" r:id="rId243"/>
    <p:sldId id="574" r:id="rId244"/>
    <p:sldId id="575" r:id="rId245"/>
    <p:sldId id="576" r:id="rId246"/>
    <p:sldId id="577" r:id="rId247"/>
    <p:sldId id="578" r:id="rId248"/>
    <p:sldId id="579" r:id="rId249"/>
    <p:sldId id="580" r:id="rId250"/>
    <p:sldId id="581" r:id="rId251"/>
    <p:sldId id="582" r:id="rId252"/>
    <p:sldId id="583" r:id="rId253"/>
    <p:sldId id="584" r:id="rId254"/>
    <p:sldId id="585" r:id="rId255"/>
    <p:sldId id="586" r:id="rId256"/>
    <p:sldId id="587" r:id="rId257"/>
    <p:sldId id="588" r:id="rId258"/>
  </p:sldIdLst>
  <p:sldSz cx="9144000" cy="6858000" type="screen4x3"/>
  <p:notesSz cx="6858000" cy="9144000"/>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FF33"/>
    <a:srgbClr val="F57BDE"/>
    <a:srgbClr val="4ED5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434" autoAdjust="0"/>
  </p:normalViewPr>
  <p:slideViewPr>
    <p:cSldViewPr snapToGrid="0">
      <p:cViewPr varScale="1">
        <p:scale>
          <a:sx n="112" d="100"/>
          <a:sy n="112" d="100"/>
        </p:scale>
        <p:origin x="-90" y="-2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slide" Target="slides/slide231.xml"/><Relationship Id="rId238" Type="http://schemas.openxmlformats.org/officeDocument/2006/relationships/slide" Target="slides/slide236.xml"/><Relationship Id="rId254" Type="http://schemas.openxmlformats.org/officeDocument/2006/relationships/slide" Target="slides/slide252.xml"/><Relationship Id="rId259" Type="http://schemas.openxmlformats.org/officeDocument/2006/relationships/notesMaster" Target="notesMasters/notesMaster1.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slide" Target="slides/slide242.xml"/><Relationship Id="rId249" Type="http://schemas.openxmlformats.org/officeDocument/2006/relationships/slide" Target="slides/slide24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260"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slide" Target="slides/slide248.xml"/><Relationship Id="rId255" Type="http://schemas.openxmlformats.org/officeDocument/2006/relationships/slide" Target="slides/slide253.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261" Type="http://schemas.openxmlformats.org/officeDocument/2006/relationships/viewProps" Target="viewProps.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slide" Target="slides/slide254.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tableStyles" Target="tableStyles.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34DA1CA4-032A-4CB7-BE6C-0D5F809EB2EA}" type="datetimeFigureOut">
              <a:rPr lang="ar-EG" smtClean="0"/>
              <a:t>02/05/1437</a:t>
            </a:fld>
            <a:endParaRPr lang="ar-EG"/>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B9E208CE-0B0B-4D28-81B8-0D8839E46734}" type="slidenum">
              <a:rPr lang="ar-EG" smtClean="0"/>
              <a:t>‹#›</a:t>
            </a:fld>
            <a:endParaRPr lang="ar-EG"/>
          </a:p>
        </p:txBody>
      </p:sp>
    </p:spTree>
    <p:extLst>
      <p:ext uri="{BB962C8B-B14F-4D97-AF65-F5344CB8AC3E}">
        <p14:creationId xmlns:p14="http://schemas.microsoft.com/office/powerpoint/2010/main" val="86374743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a:p>
        </p:txBody>
      </p:sp>
      <p:sp>
        <p:nvSpPr>
          <p:cNvPr id="4" name="Slide Number Placeholder 3"/>
          <p:cNvSpPr>
            <a:spLocks noGrp="1"/>
          </p:cNvSpPr>
          <p:nvPr>
            <p:ph type="sldNum" sz="quarter" idx="10"/>
          </p:nvPr>
        </p:nvSpPr>
        <p:spPr/>
        <p:txBody>
          <a:bodyPr/>
          <a:lstStyle/>
          <a:p>
            <a:fld id="{E6AFBCDD-0401-485E-89C6-F3D17207C23C}" type="slidenum">
              <a:rPr lang="ar-EG" smtClean="0">
                <a:solidFill>
                  <a:prstClr val="black"/>
                </a:solidFill>
              </a:rPr>
              <a:pPr/>
              <a:t>150</a:t>
            </a:fld>
            <a:endParaRPr lang="ar-EG">
              <a:solidFill>
                <a:prstClr val="black"/>
              </a:solidFill>
            </a:endParaRPr>
          </a:p>
        </p:txBody>
      </p:sp>
    </p:spTree>
    <p:extLst>
      <p:ext uri="{BB962C8B-B14F-4D97-AF65-F5344CB8AC3E}">
        <p14:creationId xmlns:p14="http://schemas.microsoft.com/office/powerpoint/2010/main" val="1675026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a:p>
        </p:txBody>
      </p:sp>
      <p:sp>
        <p:nvSpPr>
          <p:cNvPr id="4" name="Slide Number Placeholder 3"/>
          <p:cNvSpPr>
            <a:spLocks noGrp="1"/>
          </p:cNvSpPr>
          <p:nvPr>
            <p:ph type="sldNum" sz="quarter" idx="10"/>
          </p:nvPr>
        </p:nvSpPr>
        <p:spPr/>
        <p:txBody>
          <a:bodyPr/>
          <a:lstStyle/>
          <a:p>
            <a:fld id="{E6AFBCDD-0401-485E-89C6-F3D17207C23C}" type="slidenum">
              <a:rPr lang="ar-EG" smtClean="0">
                <a:solidFill>
                  <a:prstClr val="black"/>
                </a:solidFill>
              </a:rPr>
              <a:pPr/>
              <a:t>160</a:t>
            </a:fld>
            <a:endParaRPr lang="ar-EG">
              <a:solidFill>
                <a:prstClr val="black"/>
              </a:solidFill>
            </a:endParaRPr>
          </a:p>
        </p:txBody>
      </p:sp>
    </p:spTree>
    <p:extLst>
      <p:ext uri="{BB962C8B-B14F-4D97-AF65-F5344CB8AC3E}">
        <p14:creationId xmlns:p14="http://schemas.microsoft.com/office/powerpoint/2010/main" val="1501511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a:p>
        </p:txBody>
      </p:sp>
      <p:sp>
        <p:nvSpPr>
          <p:cNvPr id="4" name="Slide Number Placeholder 3"/>
          <p:cNvSpPr>
            <a:spLocks noGrp="1"/>
          </p:cNvSpPr>
          <p:nvPr>
            <p:ph type="sldNum" sz="quarter" idx="10"/>
          </p:nvPr>
        </p:nvSpPr>
        <p:spPr/>
        <p:txBody>
          <a:bodyPr/>
          <a:lstStyle/>
          <a:p>
            <a:fld id="{E6AFBCDD-0401-485E-89C6-F3D17207C23C}" type="slidenum">
              <a:rPr lang="ar-EG" smtClean="0">
                <a:solidFill>
                  <a:prstClr val="black"/>
                </a:solidFill>
              </a:rPr>
              <a:pPr/>
              <a:t>161</a:t>
            </a:fld>
            <a:endParaRPr lang="ar-EG">
              <a:solidFill>
                <a:prstClr val="black"/>
              </a:solidFill>
            </a:endParaRPr>
          </a:p>
        </p:txBody>
      </p:sp>
    </p:spTree>
    <p:extLst>
      <p:ext uri="{BB962C8B-B14F-4D97-AF65-F5344CB8AC3E}">
        <p14:creationId xmlns:p14="http://schemas.microsoft.com/office/powerpoint/2010/main" val="862159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a:p>
        </p:txBody>
      </p:sp>
      <p:sp>
        <p:nvSpPr>
          <p:cNvPr id="4" name="Slide Number Placeholder 3"/>
          <p:cNvSpPr>
            <a:spLocks noGrp="1"/>
          </p:cNvSpPr>
          <p:nvPr>
            <p:ph type="sldNum" sz="quarter" idx="10"/>
          </p:nvPr>
        </p:nvSpPr>
        <p:spPr/>
        <p:txBody>
          <a:bodyPr/>
          <a:lstStyle/>
          <a:p>
            <a:fld id="{E6AFBCDD-0401-485E-89C6-F3D17207C23C}" type="slidenum">
              <a:rPr lang="ar-EG" smtClean="0">
                <a:solidFill>
                  <a:prstClr val="black"/>
                </a:solidFill>
              </a:rPr>
              <a:pPr/>
              <a:t>162</a:t>
            </a:fld>
            <a:endParaRPr lang="ar-EG">
              <a:solidFill>
                <a:prstClr val="black"/>
              </a:solidFill>
            </a:endParaRPr>
          </a:p>
        </p:txBody>
      </p:sp>
    </p:spTree>
    <p:extLst>
      <p:ext uri="{BB962C8B-B14F-4D97-AF65-F5344CB8AC3E}">
        <p14:creationId xmlns:p14="http://schemas.microsoft.com/office/powerpoint/2010/main" val="2294631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a:p>
        </p:txBody>
      </p:sp>
      <p:sp>
        <p:nvSpPr>
          <p:cNvPr id="4" name="Slide Number Placeholder 3"/>
          <p:cNvSpPr>
            <a:spLocks noGrp="1"/>
          </p:cNvSpPr>
          <p:nvPr>
            <p:ph type="sldNum" sz="quarter" idx="10"/>
          </p:nvPr>
        </p:nvSpPr>
        <p:spPr/>
        <p:txBody>
          <a:bodyPr/>
          <a:lstStyle/>
          <a:p>
            <a:fld id="{E6AFBCDD-0401-485E-89C6-F3D17207C23C}" type="slidenum">
              <a:rPr lang="ar-EG" smtClean="0">
                <a:solidFill>
                  <a:prstClr val="black"/>
                </a:solidFill>
              </a:rPr>
              <a:pPr/>
              <a:t>163</a:t>
            </a:fld>
            <a:endParaRPr lang="ar-EG">
              <a:solidFill>
                <a:prstClr val="black"/>
              </a:solidFill>
            </a:endParaRPr>
          </a:p>
        </p:txBody>
      </p:sp>
    </p:spTree>
    <p:extLst>
      <p:ext uri="{BB962C8B-B14F-4D97-AF65-F5344CB8AC3E}">
        <p14:creationId xmlns:p14="http://schemas.microsoft.com/office/powerpoint/2010/main" val="305336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a:p>
        </p:txBody>
      </p:sp>
      <p:sp>
        <p:nvSpPr>
          <p:cNvPr id="4" name="Slide Number Placeholder 3"/>
          <p:cNvSpPr>
            <a:spLocks noGrp="1"/>
          </p:cNvSpPr>
          <p:nvPr>
            <p:ph type="sldNum" sz="quarter" idx="10"/>
          </p:nvPr>
        </p:nvSpPr>
        <p:spPr/>
        <p:txBody>
          <a:bodyPr/>
          <a:lstStyle/>
          <a:p>
            <a:fld id="{E6AFBCDD-0401-485E-89C6-F3D17207C23C}" type="slidenum">
              <a:rPr lang="ar-EG" smtClean="0">
                <a:solidFill>
                  <a:prstClr val="black"/>
                </a:solidFill>
              </a:rPr>
              <a:pPr/>
              <a:t>164</a:t>
            </a:fld>
            <a:endParaRPr lang="ar-EG">
              <a:solidFill>
                <a:prstClr val="black"/>
              </a:solidFill>
            </a:endParaRPr>
          </a:p>
        </p:txBody>
      </p:sp>
    </p:spTree>
    <p:extLst>
      <p:ext uri="{BB962C8B-B14F-4D97-AF65-F5344CB8AC3E}">
        <p14:creationId xmlns:p14="http://schemas.microsoft.com/office/powerpoint/2010/main" val="880803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a:p>
        </p:txBody>
      </p:sp>
      <p:sp>
        <p:nvSpPr>
          <p:cNvPr id="4" name="Slide Number Placeholder 3"/>
          <p:cNvSpPr>
            <a:spLocks noGrp="1"/>
          </p:cNvSpPr>
          <p:nvPr>
            <p:ph type="sldNum" sz="quarter" idx="10"/>
          </p:nvPr>
        </p:nvSpPr>
        <p:spPr/>
        <p:txBody>
          <a:bodyPr/>
          <a:lstStyle/>
          <a:p>
            <a:fld id="{E6AFBCDD-0401-485E-89C6-F3D17207C23C}" type="slidenum">
              <a:rPr lang="ar-EG" smtClean="0">
                <a:solidFill>
                  <a:prstClr val="black"/>
                </a:solidFill>
              </a:rPr>
              <a:pPr/>
              <a:t>165</a:t>
            </a:fld>
            <a:endParaRPr lang="ar-EG">
              <a:solidFill>
                <a:prstClr val="black"/>
              </a:solidFill>
            </a:endParaRPr>
          </a:p>
        </p:txBody>
      </p:sp>
    </p:spTree>
    <p:extLst>
      <p:ext uri="{BB962C8B-B14F-4D97-AF65-F5344CB8AC3E}">
        <p14:creationId xmlns:p14="http://schemas.microsoft.com/office/powerpoint/2010/main" val="1775453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a:p>
        </p:txBody>
      </p:sp>
      <p:sp>
        <p:nvSpPr>
          <p:cNvPr id="4" name="Slide Number Placeholder 3"/>
          <p:cNvSpPr>
            <a:spLocks noGrp="1"/>
          </p:cNvSpPr>
          <p:nvPr>
            <p:ph type="sldNum" sz="quarter" idx="10"/>
          </p:nvPr>
        </p:nvSpPr>
        <p:spPr/>
        <p:txBody>
          <a:bodyPr/>
          <a:lstStyle/>
          <a:p>
            <a:fld id="{E6AFBCDD-0401-485E-89C6-F3D17207C23C}" type="slidenum">
              <a:rPr lang="ar-EG" smtClean="0">
                <a:solidFill>
                  <a:prstClr val="black"/>
                </a:solidFill>
              </a:rPr>
              <a:pPr/>
              <a:t>189</a:t>
            </a:fld>
            <a:endParaRPr lang="ar-EG">
              <a:solidFill>
                <a:prstClr val="black"/>
              </a:solidFill>
            </a:endParaRPr>
          </a:p>
        </p:txBody>
      </p:sp>
    </p:spTree>
    <p:extLst>
      <p:ext uri="{BB962C8B-B14F-4D97-AF65-F5344CB8AC3E}">
        <p14:creationId xmlns:p14="http://schemas.microsoft.com/office/powerpoint/2010/main" val="1650124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a:p>
        </p:txBody>
      </p:sp>
      <p:sp>
        <p:nvSpPr>
          <p:cNvPr id="4" name="Slide Number Placeholder 3"/>
          <p:cNvSpPr>
            <a:spLocks noGrp="1"/>
          </p:cNvSpPr>
          <p:nvPr>
            <p:ph type="sldNum" sz="quarter" idx="10"/>
          </p:nvPr>
        </p:nvSpPr>
        <p:spPr/>
        <p:txBody>
          <a:bodyPr/>
          <a:lstStyle/>
          <a:p>
            <a:fld id="{E6AFBCDD-0401-485E-89C6-F3D17207C23C}" type="slidenum">
              <a:rPr lang="ar-EG" smtClean="0">
                <a:solidFill>
                  <a:prstClr val="black"/>
                </a:solidFill>
              </a:rPr>
              <a:pPr/>
              <a:t>193</a:t>
            </a:fld>
            <a:endParaRPr lang="ar-EG">
              <a:solidFill>
                <a:prstClr val="black"/>
              </a:solidFill>
            </a:endParaRPr>
          </a:p>
        </p:txBody>
      </p:sp>
    </p:spTree>
    <p:extLst>
      <p:ext uri="{BB962C8B-B14F-4D97-AF65-F5344CB8AC3E}">
        <p14:creationId xmlns:p14="http://schemas.microsoft.com/office/powerpoint/2010/main" val="2377315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a:p>
        </p:txBody>
      </p:sp>
      <p:sp>
        <p:nvSpPr>
          <p:cNvPr id="4" name="Slide Number Placeholder 3"/>
          <p:cNvSpPr>
            <a:spLocks noGrp="1"/>
          </p:cNvSpPr>
          <p:nvPr>
            <p:ph type="sldNum" sz="quarter" idx="10"/>
          </p:nvPr>
        </p:nvSpPr>
        <p:spPr/>
        <p:txBody>
          <a:bodyPr/>
          <a:lstStyle/>
          <a:p>
            <a:fld id="{E6AFBCDD-0401-485E-89C6-F3D17207C23C}" type="slidenum">
              <a:rPr lang="ar-EG" smtClean="0">
                <a:solidFill>
                  <a:prstClr val="black"/>
                </a:solidFill>
              </a:rPr>
              <a:pPr/>
              <a:t>151</a:t>
            </a:fld>
            <a:endParaRPr lang="ar-EG">
              <a:solidFill>
                <a:prstClr val="black"/>
              </a:solidFill>
            </a:endParaRPr>
          </a:p>
        </p:txBody>
      </p:sp>
    </p:spTree>
    <p:extLst>
      <p:ext uri="{BB962C8B-B14F-4D97-AF65-F5344CB8AC3E}">
        <p14:creationId xmlns:p14="http://schemas.microsoft.com/office/powerpoint/2010/main" val="411078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a:p>
        </p:txBody>
      </p:sp>
      <p:sp>
        <p:nvSpPr>
          <p:cNvPr id="4" name="Slide Number Placeholder 3"/>
          <p:cNvSpPr>
            <a:spLocks noGrp="1"/>
          </p:cNvSpPr>
          <p:nvPr>
            <p:ph type="sldNum" sz="quarter" idx="10"/>
          </p:nvPr>
        </p:nvSpPr>
        <p:spPr/>
        <p:txBody>
          <a:bodyPr/>
          <a:lstStyle/>
          <a:p>
            <a:fld id="{E6AFBCDD-0401-485E-89C6-F3D17207C23C}" type="slidenum">
              <a:rPr lang="ar-EG" smtClean="0">
                <a:solidFill>
                  <a:prstClr val="black"/>
                </a:solidFill>
              </a:rPr>
              <a:pPr/>
              <a:t>152</a:t>
            </a:fld>
            <a:endParaRPr lang="ar-EG">
              <a:solidFill>
                <a:prstClr val="black"/>
              </a:solidFill>
            </a:endParaRPr>
          </a:p>
        </p:txBody>
      </p:sp>
    </p:spTree>
    <p:extLst>
      <p:ext uri="{BB962C8B-B14F-4D97-AF65-F5344CB8AC3E}">
        <p14:creationId xmlns:p14="http://schemas.microsoft.com/office/powerpoint/2010/main" val="56088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a:p>
        </p:txBody>
      </p:sp>
      <p:sp>
        <p:nvSpPr>
          <p:cNvPr id="4" name="Slide Number Placeholder 3"/>
          <p:cNvSpPr>
            <a:spLocks noGrp="1"/>
          </p:cNvSpPr>
          <p:nvPr>
            <p:ph type="sldNum" sz="quarter" idx="10"/>
          </p:nvPr>
        </p:nvSpPr>
        <p:spPr/>
        <p:txBody>
          <a:bodyPr/>
          <a:lstStyle/>
          <a:p>
            <a:fld id="{E6AFBCDD-0401-485E-89C6-F3D17207C23C}" type="slidenum">
              <a:rPr lang="ar-EG" smtClean="0">
                <a:solidFill>
                  <a:prstClr val="black"/>
                </a:solidFill>
              </a:rPr>
              <a:pPr/>
              <a:t>154</a:t>
            </a:fld>
            <a:endParaRPr lang="ar-EG">
              <a:solidFill>
                <a:prstClr val="black"/>
              </a:solidFill>
            </a:endParaRPr>
          </a:p>
        </p:txBody>
      </p:sp>
    </p:spTree>
    <p:extLst>
      <p:ext uri="{BB962C8B-B14F-4D97-AF65-F5344CB8AC3E}">
        <p14:creationId xmlns:p14="http://schemas.microsoft.com/office/powerpoint/2010/main" val="1180537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a:p>
        </p:txBody>
      </p:sp>
      <p:sp>
        <p:nvSpPr>
          <p:cNvPr id="4" name="Slide Number Placeholder 3"/>
          <p:cNvSpPr>
            <a:spLocks noGrp="1"/>
          </p:cNvSpPr>
          <p:nvPr>
            <p:ph type="sldNum" sz="quarter" idx="10"/>
          </p:nvPr>
        </p:nvSpPr>
        <p:spPr/>
        <p:txBody>
          <a:bodyPr/>
          <a:lstStyle/>
          <a:p>
            <a:fld id="{E6AFBCDD-0401-485E-89C6-F3D17207C23C}" type="slidenum">
              <a:rPr lang="ar-EG" smtClean="0">
                <a:solidFill>
                  <a:prstClr val="black"/>
                </a:solidFill>
              </a:rPr>
              <a:pPr/>
              <a:t>155</a:t>
            </a:fld>
            <a:endParaRPr lang="ar-EG">
              <a:solidFill>
                <a:prstClr val="black"/>
              </a:solidFill>
            </a:endParaRPr>
          </a:p>
        </p:txBody>
      </p:sp>
    </p:spTree>
    <p:extLst>
      <p:ext uri="{BB962C8B-B14F-4D97-AF65-F5344CB8AC3E}">
        <p14:creationId xmlns:p14="http://schemas.microsoft.com/office/powerpoint/2010/main" val="1616169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a:p>
        </p:txBody>
      </p:sp>
      <p:sp>
        <p:nvSpPr>
          <p:cNvPr id="4" name="Slide Number Placeholder 3"/>
          <p:cNvSpPr>
            <a:spLocks noGrp="1"/>
          </p:cNvSpPr>
          <p:nvPr>
            <p:ph type="sldNum" sz="quarter" idx="10"/>
          </p:nvPr>
        </p:nvSpPr>
        <p:spPr/>
        <p:txBody>
          <a:bodyPr/>
          <a:lstStyle/>
          <a:p>
            <a:fld id="{E6AFBCDD-0401-485E-89C6-F3D17207C23C}" type="slidenum">
              <a:rPr lang="ar-EG" smtClean="0">
                <a:solidFill>
                  <a:prstClr val="black"/>
                </a:solidFill>
              </a:rPr>
              <a:pPr/>
              <a:t>156</a:t>
            </a:fld>
            <a:endParaRPr lang="ar-EG">
              <a:solidFill>
                <a:prstClr val="black"/>
              </a:solidFill>
            </a:endParaRPr>
          </a:p>
        </p:txBody>
      </p:sp>
    </p:spTree>
    <p:extLst>
      <p:ext uri="{BB962C8B-B14F-4D97-AF65-F5344CB8AC3E}">
        <p14:creationId xmlns:p14="http://schemas.microsoft.com/office/powerpoint/2010/main" val="381967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a:p>
        </p:txBody>
      </p:sp>
      <p:sp>
        <p:nvSpPr>
          <p:cNvPr id="4" name="Slide Number Placeholder 3"/>
          <p:cNvSpPr>
            <a:spLocks noGrp="1"/>
          </p:cNvSpPr>
          <p:nvPr>
            <p:ph type="sldNum" sz="quarter" idx="10"/>
          </p:nvPr>
        </p:nvSpPr>
        <p:spPr/>
        <p:txBody>
          <a:bodyPr/>
          <a:lstStyle/>
          <a:p>
            <a:fld id="{E6AFBCDD-0401-485E-89C6-F3D17207C23C}" type="slidenum">
              <a:rPr lang="ar-EG" smtClean="0">
                <a:solidFill>
                  <a:prstClr val="black"/>
                </a:solidFill>
              </a:rPr>
              <a:pPr/>
              <a:t>157</a:t>
            </a:fld>
            <a:endParaRPr lang="ar-EG">
              <a:solidFill>
                <a:prstClr val="black"/>
              </a:solidFill>
            </a:endParaRPr>
          </a:p>
        </p:txBody>
      </p:sp>
    </p:spTree>
    <p:extLst>
      <p:ext uri="{BB962C8B-B14F-4D97-AF65-F5344CB8AC3E}">
        <p14:creationId xmlns:p14="http://schemas.microsoft.com/office/powerpoint/2010/main" val="1037719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E6AFBCDD-0401-485E-89C6-F3D17207C23C}" type="slidenum">
              <a:rPr lang="ar-EG" smtClean="0">
                <a:solidFill>
                  <a:prstClr val="black"/>
                </a:solidFill>
              </a:rPr>
              <a:pPr/>
              <a:t>158</a:t>
            </a:fld>
            <a:endParaRPr lang="ar-EG">
              <a:solidFill>
                <a:prstClr val="black"/>
              </a:solidFill>
            </a:endParaRPr>
          </a:p>
        </p:txBody>
      </p:sp>
    </p:spTree>
    <p:extLst>
      <p:ext uri="{BB962C8B-B14F-4D97-AF65-F5344CB8AC3E}">
        <p14:creationId xmlns:p14="http://schemas.microsoft.com/office/powerpoint/2010/main" val="1673879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a:p>
        </p:txBody>
      </p:sp>
      <p:sp>
        <p:nvSpPr>
          <p:cNvPr id="4" name="Slide Number Placeholder 3"/>
          <p:cNvSpPr>
            <a:spLocks noGrp="1"/>
          </p:cNvSpPr>
          <p:nvPr>
            <p:ph type="sldNum" sz="quarter" idx="10"/>
          </p:nvPr>
        </p:nvSpPr>
        <p:spPr/>
        <p:txBody>
          <a:bodyPr/>
          <a:lstStyle/>
          <a:p>
            <a:fld id="{E6AFBCDD-0401-485E-89C6-F3D17207C23C}" type="slidenum">
              <a:rPr lang="ar-EG" smtClean="0">
                <a:solidFill>
                  <a:prstClr val="black"/>
                </a:solidFill>
              </a:rPr>
              <a:pPr/>
              <a:t>159</a:t>
            </a:fld>
            <a:endParaRPr lang="ar-EG">
              <a:solidFill>
                <a:prstClr val="black"/>
              </a:solidFill>
            </a:endParaRPr>
          </a:p>
        </p:txBody>
      </p:sp>
    </p:spTree>
    <p:extLst>
      <p:ext uri="{BB962C8B-B14F-4D97-AF65-F5344CB8AC3E}">
        <p14:creationId xmlns:p14="http://schemas.microsoft.com/office/powerpoint/2010/main" val="3906312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ar-EG"/>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p>
            <a:fld id="{8741D819-C678-4617-B095-D1F5ABAE7CDA}" type="datetimeFigureOut">
              <a:rPr lang="ar-EG" smtClean="0"/>
              <a:t>02/05/1437</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8EE79F39-E3F1-4384-8425-D69818DE6729}" type="slidenum">
              <a:rPr lang="ar-EG" smtClean="0"/>
              <a:t>‹#›</a:t>
            </a:fld>
            <a:endParaRPr lang="ar-EG"/>
          </a:p>
        </p:txBody>
      </p:sp>
    </p:spTree>
    <p:extLst>
      <p:ext uri="{BB962C8B-B14F-4D97-AF65-F5344CB8AC3E}">
        <p14:creationId xmlns:p14="http://schemas.microsoft.com/office/powerpoint/2010/main" val="1894222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p>
            <a:fld id="{8741D819-C678-4617-B095-D1F5ABAE7CDA}" type="datetimeFigureOut">
              <a:rPr lang="ar-EG" smtClean="0"/>
              <a:t>02/05/1437</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8EE79F39-E3F1-4384-8425-D69818DE6729}" type="slidenum">
              <a:rPr lang="ar-EG" smtClean="0"/>
              <a:t>‹#›</a:t>
            </a:fld>
            <a:endParaRPr lang="ar-EG"/>
          </a:p>
        </p:txBody>
      </p:sp>
    </p:spTree>
    <p:extLst>
      <p:ext uri="{BB962C8B-B14F-4D97-AF65-F5344CB8AC3E}">
        <p14:creationId xmlns:p14="http://schemas.microsoft.com/office/powerpoint/2010/main" val="3226358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p>
            <a:fld id="{8741D819-C678-4617-B095-D1F5ABAE7CDA}" type="datetimeFigureOut">
              <a:rPr lang="ar-EG" smtClean="0"/>
              <a:t>02/05/1437</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8EE79F39-E3F1-4384-8425-D69818DE6729}" type="slidenum">
              <a:rPr lang="ar-EG" smtClean="0"/>
              <a:t>‹#›</a:t>
            </a:fld>
            <a:endParaRPr lang="ar-EG"/>
          </a:p>
        </p:txBody>
      </p:sp>
    </p:spTree>
    <p:extLst>
      <p:ext uri="{BB962C8B-B14F-4D97-AF65-F5344CB8AC3E}">
        <p14:creationId xmlns:p14="http://schemas.microsoft.com/office/powerpoint/2010/main" val="1571715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5" name="Footer Placeholder 4"/>
          <p:cNvSpPr>
            <a:spLocks noGrp="1"/>
          </p:cNvSpPr>
          <p:nvPr>
            <p:ph type="ftr" sz="quarter" idx="11"/>
          </p:nvPr>
        </p:nvSpPr>
        <p:spPr/>
        <p:txBody>
          <a:bodyPr/>
          <a:lstStyle/>
          <a:p>
            <a:endParaRPr lang="ar-EG">
              <a:solidFill>
                <a:prstClr val="black">
                  <a:tint val="75000"/>
                </a:prstClr>
              </a:solidFill>
            </a:endParaRPr>
          </a:p>
        </p:txBody>
      </p:sp>
      <p:sp>
        <p:nvSpPr>
          <p:cNvPr id="6" name="Slide Number Placeholder 5"/>
          <p:cNvSpPr>
            <a:spLocks noGrp="1"/>
          </p:cNvSpPr>
          <p:nvPr>
            <p:ph type="sldNum" sz="quarter" idx="12"/>
          </p:nvPr>
        </p:nvSpPr>
        <p:spPr>
          <a:xfrm>
            <a:off x="114300" y="6391415"/>
            <a:ext cx="667578" cy="365125"/>
          </a:xfrm>
        </p:spPr>
        <p:txBody>
          <a:bodyPr/>
          <a:lstStyle>
            <a:lvl1pPr algn="ctr">
              <a:defRPr sz="1800">
                <a:solidFill>
                  <a:schemeClr val="bg1"/>
                </a:solidFill>
              </a:defRPr>
            </a:lvl1pPr>
          </a:lstStyle>
          <a:p>
            <a:fld id="{20E3F912-C3A3-4CBE-99B2-FB41D6A4527E}" type="slidenum">
              <a:rPr lang="ar-EG" smtClean="0">
                <a:solidFill>
                  <a:prstClr val="white"/>
                </a:solidFill>
              </a:rPr>
              <a:pPr/>
              <a:t>‹#›</a:t>
            </a:fld>
            <a:endParaRPr lang="ar-EG" dirty="0">
              <a:solidFill>
                <a:prstClr val="white"/>
              </a:solidFill>
            </a:endParaRPr>
          </a:p>
        </p:txBody>
      </p:sp>
    </p:spTree>
    <p:extLst>
      <p:ext uri="{BB962C8B-B14F-4D97-AF65-F5344CB8AC3E}">
        <p14:creationId xmlns:p14="http://schemas.microsoft.com/office/powerpoint/2010/main" val="1002564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ar-EG">
              <a:solidFill>
                <a:prstClr val="black">
                  <a:tint val="75000"/>
                </a:prstClr>
              </a:solidFill>
            </a:endParaRPr>
          </a:p>
        </p:txBody>
      </p:sp>
      <p:sp>
        <p:nvSpPr>
          <p:cNvPr id="5" name="Footer Placeholder 4"/>
          <p:cNvSpPr>
            <a:spLocks noGrp="1"/>
          </p:cNvSpPr>
          <p:nvPr>
            <p:ph type="ftr" sz="quarter" idx="11"/>
          </p:nvPr>
        </p:nvSpPr>
        <p:spPr/>
        <p:txBody>
          <a:bodyPr/>
          <a:lstStyle/>
          <a:p>
            <a:endParaRPr lang="ar-EG">
              <a:solidFill>
                <a:prstClr val="black">
                  <a:tint val="75000"/>
                </a:prstClr>
              </a:solidFill>
            </a:endParaRPr>
          </a:p>
        </p:txBody>
      </p:sp>
      <p:sp>
        <p:nvSpPr>
          <p:cNvPr id="6" name="Slide Number Placeholder 5"/>
          <p:cNvSpPr>
            <a:spLocks noGrp="1"/>
          </p:cNvSpPr>
          <p:nvPr>
            <p:ph type="sldNum" sz="quarter" idx="12"/>
          </p:nvPr>
        </p:nvSpPr>
        <p:spPr/>
        <p:txBody>
          <a:bodyPr/>
          <a:lstStyle/>
          <a:p>
            <a:fld id="{20E3F912-C3A3-4CBE-99B2-FB41D6A4527E}"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203852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ar-EG">
              <a:solidFill>
                <a:prstClr val="black">
                  <a:tint val="75000"/>
                </a:prstClr>
              </a:solidFill>
            </a:endParaRPr>
          </a:p>
        </p:txBody>
      </p:sp>
      <p:sp>
        <p:nvSpPr>
          <p:cNvPr id="5" name="Footer Placeholder 4"/>
          <p:cNvSpPr>
            <a:spLocks noGrp="1"/>
          </p:cNvSpPr>
          <p:nvPr>
            <p:ph type="ftr" sz="quarter" idx="11"/>
          </p:nvPr>
        </p:nvSpPr>
        <p:spPr/>
        <p:txBody>
          <a:bodyPr/>
          <a:lstStyle/>
          <a:p>
            <a:endParaRPr lang="ar-EG">
              <a:solidFill>
                <a:prstClr val="black">
                  <a:tint val="75000"/>
                </a:prstClr>
              </a:solidFill>
            </a:endParaRPr>
          </a:p>
        </p:txBody>
      </p:sp>
      <p:sp>
        <p:nvSpPr>
          <p:cNvPr id="6" name="Slide Number Placeholder 5"/>
          <p:cNvSpPr>
            <a:spLocks noGrp="1"/>
          </p:cNvSpPr>
          <p:nvPr>
            <p:ph type="sldNum" sz="quarter" idx="12"/>
          </p:nvPr>
        </p:nvSpPr>
        <p:spPr/>
        <p:txBody>
          <a:bodyPr/>
          <a:lstStyle/>
          <a:p>
            <a:fld id="{20E3F912-C3A3-4CBE-99B2-FB41D6A4527E}"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1910862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ar-EG">
              <a:solidFill>
                <a:prstClr val="black">
                  <a:tint val="75000"/>
                </a:prstClr>
              </a:solidFill>
            </a:endParaRPr>
          </a:p>
        </p:txBody>
      </p:sp>
      <p:sp>
        <p:nvSpPr>
          <p:cNvPr id="6" name="Footer Placeholder 5"/>
          <p:cNvSpPr>
            <a:spLocks noGrp="1"/>
          </p:cNvSpPr>
          <p:nvPr>
            <p:ph type="ftr" sz="quarter" idx="11"/>
          </p:nvPr>
        </p:nvSpPr>
        <p:spPr/>
        <p:txBody>
          <a:bodyPr/>
          <a:lstStyle/>
          <a:p>
            <a:endParaRPr lang="ar-EG">
              <a:solidFill>
                <a:prstClr val="black">
                  <a:tint val="75000"/>
                </a:prstClr>
              </a:solidFill>
            </a:endParaRPr>
          </a:p>
        </p:txBody>
      </p:sp>
      <p:sp>
        <p:nvSpPr>
          <p:cNvPr id="7" name="Slide Number Placeholder 6"/>
          <p:cNvSpPr>
            <a:spLocks noGrp="1"/>
          </p:cNvSpPr>
          <p:nvPr>
            <p:ph type="sldNum" sz="quarter" idx="12"/>
          </p:nvPr>
        </p:nvSpPr>
        <p:spPr/>
        <p:txBody>
          <a:bodyPr/>
          <a:lstStyle/>
          <a:p>
            <a:fld id="{20E3F912-C3A3-4CBE-99B2-FB41D6A4527E}"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337937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ar-EG">
              <a:solidFill>
                <a:prstClr val="black">
                  <a:tint val="75000"/>
                </a:prstClr>
              </a:solidFill>
            </a:endParaRPr>
          </a:p>
        </p:txBody>
      </p:sp>
      <p:sp>
        <p:nvSpPr>
          <p:cNvPr id="8" name="Footer Placeholder 7"/>
          <p:cNvSpPr>
            <a:spLocks noGrp="1"/>
          </p:cNvSpPr>
          <p:nvPr>
            <p:ph type="ftr" sz="quarter" idx="11"/>
          </p:nvPr>
        </p:nvSpPr>
        <p:spPr/>
        <p:txBody>
          <a:bodyPr/>
          <a:lstStyle/>
          <a:p>
            <a:endParaRPr lang="ar-EG">
              <a:solidFill>
                <a:prstClr val="black">
                  <a:tint val="75000"/>
                </a:prstClr>
              </a:solidFill>
            </a:endParaRPr>
          </a:p>
        </p:txBody>
      </p:sp>
      <p:sp>
        <p:nvSpPr>
          <p:cNvPr id="9" name="Slide Number Placeholder 8"/>
          <p:cNvSpPr>
            <a:spLocks noGrp="1"/>
          </p:cNvSpPr>
          <p:nvPr>
            <p:ph type="sldNum" sz="quarter" idx="12"/>
          </p:nvPr>
        </p:nvSpPr>
        <p:spPr/>
        <p:txBody>
          <a:bodyPr/>
          <a:lstStyle/>
          <a:p>
            <a:fld id="{20E3F912-C3A3-4CBE-99B2-FB41D6A4527E}"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3700847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ar-EG">
              <a:solidFill>
                <a:prstClr val="black">
                  <a:tint val="75000"/>
                </a:prstClr>
              </a:solidFill>
            </a:endParaRPr>
          </a:p>
        </p:txBody>
      </p:sp>
      <p:sp>
        <p:nvSpPr>
          <p:cNvPr id="4" name="Footer Placeholder 3"/>
          <p:cNvSpPr>
            <a:spLocks noGrp="1"/>
          </p:cNvSpPr>
          <p:nvPr>
            <p:ph type="ftr" sz="quarter" idx="11"/>
          </p:nvPr>
        </p:nvSpPr>
        <p:spPr/>
        <p:txBody>
          <a:bodyPr/>
          <a:lstStyle/>
          <a:p>
            <a:endParaRPr lang="ar-EG">
              <a:solidFill>
                <a:prstClr val="black">
                  <a:tint val="75000"/>
                </a:prstClr>
              </a:solidFill>
            </a:endParaRPr>
          </a:p>
        </p:txBody>
      </p:sp>
      <p:sp>
        <p:nvSpPr>
          <p:cNvPr id="5" name="Slide Number Placeholder 4"/>
          <p:cNvSpPr>
            <a:spLocks noGrp="1"/>
          </p:cNvSpPr>
          <p:nvPr>
            <p:ph type="sldNum" sz="quarter" idx="12"/>
          </p:nvPr>
        </p:nvSpPr>
        <p:spPr/>
        <p:txBody>
          <a:bodyPr/>
          <a:lstStyle/>
          <a:p>
            <a:fld id="{20E3F912-C3A3-4CBE-99B2-FB41D6A4527E}"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1006114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ar-EG">
              <a:solidFill>
                <a:prstClr val="black">
                  <a:tint val="75000"/>
                </a:prstClr>
              </a:solidFill>
            </a:endParaRPr>
          </a:p>
        </p:txBody>
      </p:sp>
      <p:sp>
        <p:nvSpPr>
          <p:cNvPr id="3" name="Footer Placeholder 2"/>
          <p:cNvSpPr>
            <a:spLocks noGrp="1"/>
          </p:cNvSpPr>
          <p:nvPr>
            <p:ph type="ftr" sz="quarter" idx="11"/>
          </p:nvPr>
        </p:nvSpPr>
        <p:spPr/>
        <p:txBody>
          <a:bodyPr/>
          <a:lstStyle/>
          <a:p>
            <a:endParaRPr lang="ar-EG">
              <a:solidFill>
                <a:prstClr val="black">
                  <a:tint val="75000"/>
                </a:prstClr>
              </a:solidFill>
            </a:endParaRPr>
          </a:p>
        </p:txBody>
      </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4155682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ar-EG">
              <a:solidFill>
                <a:prstClr val="black">
                  <a:tint val="75000"/>
                </a:prstClr>
              </a:solidFill>
            </a:endParaRPr>
          </a:p>
        </p:txBody>
      </p:sp>
      <p:sp>
        <p:nvSpPr>
          <p:cNvPr id="6" name="Footer Placeholder 5"/>
          <p:cNvSpPr>
            <a:spLocks noGrp="1"/>
          </p:cNvSpPr>
          <p:nvPr>
            <p:ph type="ftr" sz="quarter" idx="11"/>
          </p:nvPr>
        </p:nvSpPr>
        <p:spPr/>
        <p:txBody>
          <a:bodyPr/>
          <a:lstStyle/>
          <a:p>
            <a:endParaRPr lang="ar-EG">
              <a:solidFill>
                <a:prstClr val="black">
                  <a:tint val="75000"/>
                </a:prstClr>
              </a:solidFill>
            </a:endParaRPr>
          </a:p>
        </p:txBody>
      </p:sp>
      <p:sp>
        <p:nvSpPr>
          <p:cNvPr id="7" name="Slide Number Placeholder 6"/>
          <p:cNvSpPr>
            <a:spLocks noGrp="1"/>
          </p:cNvSpPr>
          <p:nvPr>
            <p:ph type="sldNum" sz="quarter" idx="12"/>
          </p:nvPr>
        </p:nvSpPr>
        <p:spPr/>
        <p:txBody>
          <a:bodyPr/>
          <a:lstStyle/>
          <a:p>
            <a:fld id="{20E3F912-C3A3-4CBE-99B2-FB41D6A4527E}"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753017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p>
            <a:fld id="{8741D819-C678-4617-B095-D1F5ABAE7CDA}" type="datetimeFigureOut">
              <a:rPr lang="ar-EG" smtClean="0"/>
              <a:t>02/05/1437</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8EE79F39-E3F1-4384-8425-D69818DE6729}" type="slidenum">
              <a:rPr lang="ar-EG" smtClean="0"/>
              <a:t>‹#›</a:t>
            </a:fld>
            <a:endParaRPr lang="ar-EG"/>
          </a:p>
        </p:txBody>
      </p:sp>
    </p:spTree>
    <p:extLst>
      <p:ext uri="{BB962C8B-B14F-4D97-AF65-F5344CB8AC3E}">
        <p14:creationId xmlns:p14="http://schemas.microsoft.com/office/powerpoint/2010/main" val="2667760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ar-EG">
              <a:solidFill>
                <a:prstClr val="black">
                  <a:tint val="75000"/>
                </a:prstClr>
              </a:solidFill>
            </a:endParaRPr>
          </a:p>
        </p:txBody>
      </p:sp>
      <p:sp>
        <p:nvSpPr>
          <p:cNvPr id="6" name="Footer Placeholder 5"/>
          <p:cNvSpPr>
            <a:spLocks noGrp="1"/>
          </p:cNvSpPr>
          <p:nvPr>
            <p:ph type="ftr" sz="quarter" idx="11"/>
          </p:nvPr>
        </p:nvSpPr>
        <p:spPr/>
        <p:txBody>
          <a:bodyPr/>
          <a:lstStyle/>
          <a:p>
            <a:endParaRPr lang="ar-EG">
              <a:solidFill>
                <a:prstClr val="black">
                  <a:tint val="75000"/>
                </a:prstClr>
              </a:solidFill>
            </a:endParaRPr>
          </a:p>
        </p:txBody>
      </p:sp>
      <p:sp>
        <p:nvSpPr>
          <p:cNvPr id="7" name="Slide Number Placeholder 6"/>
          <p:cNvSpPr>
            <a:spLocks noGrp="1"/>
          </p:cNvSpPr>
          <p:nvPr>
            <p:ph type="sldNum" sz="quarter" idx="12"/>
          </p:nvPr>
        </p:nvSpPr>
        <p:spPr/>
        <p:txBody>
          <a:bodyPr/>
          <a:lstStyle/>
          <a:p>
            <a:fld id="{20E3F912-C3A3-4CBE-99B2-FB41D6A4527E}"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4243888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ar-EG">
              <a:solidFill>
                <a:prstClr val="black">
                  <a:tint val="75000"/>
                </a:prstClr>
              </a:solidFill>
            </a:endParaRPr>
          </a:p>
        </p:txBody>
      </p:sp>
      <p:sp>
        <p:nvSpPr>
          <p:cNvPr id="5" name="Footer Placeholder 4"/>
          <p:cNvSpPr>
            <a:spLocks noGrp="1"/>
          </p:cNvSpPr>
          <p:nvPr>
            <p:ph type="ftr" sz="quarter" idx="11"/>
          </p:nvPr>
        </p:nvSpPr>
        <p:spPr/>
        <p:txBody>
          <a:bodyPr/>
          <a:lstStyle/>
          <a:p>
            <a:endParaRPr lang="ar-EG">
              <a:solidFill>
                <a:prstClr val="black">
                  <a:tint val="75000"/>
                </a:prstClr>
              </a:solidFill>
            </a:endParaRPr>
          </a:p>
        </p:txBody>
      </p:sp>
      <p:sp>
        <p:nvSpPr>
          <p:cNvPr id="6" name="Slide Number Placeholder 5"/>
          <p:cNvSpPr>
            <a:spLocks noGrp="1"/>
          </p:cNvSpPr>
          <p:nvPr>
            <p:ph type="sldNum" sz="quarter" idx="12"/>
          </p:nvPr>
        </p:nvSpPr>
        <p:spPr/>
        <p:txBody>
          <a:bodyPr/>
          <a:lstStyle/>
          <a:p>
            <a:fld id="{20E3F912-C3A3-4CBE-99B2-FB41D6A4527E}"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2946630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ar-EG">
              <a:solidFill>
                <a:prstClr val="black">
                  <a:tint val="75000"/>
                </a:prstClr>
              </a:solidFill>
            </a:endParaRPr>
          </a:p>
        </p:txBody>
      </p:sp>
      <p:sp>
        <p:nvSpPr>
          <p:cNvPr id="5" name="Footer Placeholder 4"/>
          <p:cNvSpPr>
            <a:spLocks noGrp="1"/>
          </p:cNvSpPr>
          <p:nvPr>
            <p:ph type="ftr" sz="quarter" idx="11"/>
          </p:nvPr>
        </p:nvSpPr>
        <p:spPr/>
        <p:txBody>
          <a:bodyPr/>
          <a:lstStyle/>
          <a:p>
            <a:endParaRPr lang="ar-EG">
              <a:solidFill>
                <a:prstClr val="black">
                  <a:tint val="75000"/>
                </a:prstClr>
              </a:solidFill>
            </a:endParaRPr>
          </a:p>
        </p:txBody>
      </p:sp>
      <p:sp>
        <p:nvSpPr>
          <p:cNvPr id="6" name="Slide Number Placeholder 5"/>
          <p:cNvSpPr>
            <a:spLocks noGrp="1"/>
          </p:cNvSpPr>
          <p:nvPr>
            <p:ph type="sldNum" sz="quarter" idx="12"/>
          </p:nvPr>
        </p:nvSpPr>
        <p:spPr/>
        <p:txBody>
          <a:bodyPr/>
          <a:lstStyle/>
          <a:p>
            <a:fld id="{20E3F912-C3A3-4CBE-99B2-FB41D6A4527E}"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1320344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ar-EG"/>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41D819-C678-4617-B095-D1F5ABAE7CDA}" type="datetimeFigureOut">
              <a:rPr lang="ar-EG" smtClean="0"/>
              <a:t>02/05/1437</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8EE79F39-E3F1-4384-8425-D69818DE6729}" type="slidenum">
              <a:rPr lang="ar-EG" smtClean="0"/>
              <a:t>‹#›</a:t>
            </a:fld>
            <a:endParaRPr lang="ar-EG"/>
          </a:p>
        </p:txBody>
      </p:sp>
    </p:spTree>
    <p:extLst>
      <p:ext uri="{BB962C8B-B14F-4D97-AF65-F5344CB8AC3E}">
        <p14:creationId xmlns:p14="http://schemas.microsoft.com/office/powerpoint/2010/main" val="4152778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p>
            <a:fld id="{8741D819-C678-4617-B095-D1F5ABAE7CDA}" type="datetimeFigureOut">
              <a:rPr lang="ar-EG" smtClean="0"/>
              <a:t>02/05/1437</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8EE79F39-E3F1-4384-8425-D69818DE6729}" type="slidenum">
              <a:rPr lang="ar-EG" smtClean="0"/>
              <a:t>‹#›</a:t>
            </a:fld>
            <a:endParaRPr lang="ar-EG"/>
          </a:p>
        </p:txBody>
      </p:sp>
    </p:spTree>
    <p:extLst>
      <p:ext uri="{BB962C8B-B14F-4D97-AF65-F5344CB8AC3E}">
        <p14:creationId xmlns:p14="http://schemas.microsoft.com/office/powerpoint/2010/main" val="2607458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ar-EG"/>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p>
            <a:fld id="{8741D819-C678-4617-B095-D1F5ABAE7CDA}" type="datetimeFigureOut">
              <a:rPr lang="ar-EG" smtClean="0"/>
              <a:t>02/05/1437</a:t>
            </a:fld>
            <a:endParaRPr lang="ar-EG"/>
          </a:p>
        </p:txBody>
      </p:sp>
      <p:sp>
        <p:nvSpPr>
          <p:cNvPr id="8" name="Footer Placeholder 7"/>
          <p:cNvSpPr>
            <a:spLocks noGrp="1"/>
          </p:cNvSpPr>
          <p:nvPr>
            <p:ph type="ftr" sz="quarter" idx="11"/>
          </p:nvPr>
        </p:nvSpPr>
        <p:spPr/>
        <p:txBody>
          <a:bodyPr/>
          <a:lstStyle/>
          <a:p>
            <a:endParaRPr lang="ar-EG"/>
          </a:p>
        </p:txBody>
      </p:sp>
      <p:sp>
        <p:nvSpPr>
          <p:cNvPr id="9" name="Slide Number Placeholder 8"/>
          <p:cNvSpPr>
            <a:spLocks noGrp="1"/>
          </p:cNvSpPr>
          <p:nvPr>
            <p:ph type="sldNum" sz="quarter" idx="12"/>
          </p:nvPr>
        </p:nvSpPr>
        <p:spPr/>
        <p:txBody>
          <a:bodyPr/>
          <a:lstStyle/>
          <a:p>
            <a:fld id="{8EE79F39-E3F1-4384-8425-D69818DE6729}" type="slidenum">
              <a:rPr lang="ar-EG" smtClean="0"/>
              <a:t>‹#›</a:t>
            </a:fld>
            <a:endParaRPr lang="ar-EG"/>
          </a:p>
        </p:txBody>
      </p:sp>
    </p:spTree>
    <p:extLst>
      <p:ext uri="{BB962C8B-B14F-4D97-AF65-F5344CB8AC3E}">
        <p14:creationId xmlns:p14="http://schemas.microsoft.com/office/powerpoint/2010/main" val="2349727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p>
            <a:fld id="{8741D819-C678-4617-B095-D1F5ABAE7CDA}" type="datetimeFigureOut">
              <a:rPr lang="ar-EG" smtClean="0"/>
              <a:t>02/05/1437</a:t>
            </a:fld>
            <a:endParaRPr lang="ar-EG"/>
          </a:p>
        </p:txBody>
      </p:sp>
      <p:sp>
        <p:nvSpPr>
          <p:cNvPr id="4" name="Footer Placeholder 3"/>
          <p:cNvSpPr>
            <a:spLocks noGrp="1"/>
          </p:cNvSpPr>
          <p:nvPr>
            <p:ph type="ftr" sz="quarter" idx="11"/>
          </p:nvPr>
        </p:nvSpPr>
        <p:spPr/>
        <p:txBody>
          <a:bodyPr/>
          <a:lstStyle/>
          <a:p>
            <a:endParaRPr lang="ar-EG"/>
          </a:p>
        </p:txBody>
      </p:sp>
      <p:sp>
        <p:nvSpPr>
          <p:cNvPr id="5" name="Slide Number Placeholder 4"/>
          <p:cNvSpPr>
            <a:spLocks noGrp="1"/>
          </p:cNvSpPr>
          <p:nvPr>
            <p:ph type="sldNum" sz="quarter" idx="12"/>
          </p:nvPr>
        </p:nvSpPr>
        <p:spPr/>
        <p:txBody>
          <a:bodyPr/>
          <a:lstStyle/>
          <a:p>
            <a:fld id="{8EE79F39-E3F1-4384-8425-D69818DE6729}" type="slidenum">
              <a:rPr lang="ar-EG" smtClean="0"/>
              <a:t>‹#›</a:t>
            </a:fld>
            <a:endParaRPr lang="ar-EG"/>
          </a:p>
        </p:txBody>
      </p:sp>
    </p:spTree>
    <p:extLst>
      <p:ext uri="{BB962C8B-B14F-4D97-AF65-F5344CB8AC3E}">
        <p14:creationId xmlns:p14="http://schemas.microsoft.com/office/powerpoint/2010/main" val="3741769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41D819-C678-4617-B095-D1F5ABAE7CDA}" type="datetimeFigureOut">
              <a:rPr lang="ar-EG" smtClean="0"/>
              <a:t>02/05/1437</a:t>
            </a:fld>
            <a:endParaRPr lang="ar-EG"/>
          </a:p>
        </p:txBody>
      </p:sp>
      <p:sp>
        <p:nvSpPr>
          <p:cNvPr id="3" name="Footer Placeholder 2"/>
          <p:cNvSpPr>
            <a:spLocks noGrp="1"/>
          </p:cNvSpPr>
          <p:nvPr>
            <p:ph type="ftr" sz="quarter" idx="11"/>
          </p:nvPr>
        </p:nvSpPr>
        <p:spPr/>
        <p:txBody>
          <a:bodyPr/>
          <a:lstStyle/>
          <a:p>
            <a:endParaRPr lang="ar-EG"/>
          </a:p>
        </p:txBody>
      </p:sp>
      <p:sp>
        <p:nvSpPr>
          <p:cNvPr id="4" name="Slide Number Placeholder 3"/>
          <p:cNvSpPr>
            <a:spLocks noGrp="1"/>
          </p:cNvSpPr>
          <p:nvPr>
            <p:ph type="sldNum" sz="quarter" idx="12"/>
          </p:nvPr>
        </p:nvSpPr>
        <p:spPr/>
        <p:txBody>
          <a:bodyPr/>
          <a:lstStyle/>
          <a:p>
            <a:fld id="{8EE79F39-E3F1-4384-8425-D69818DE6729}" type="slidenum">
              <a:rPr lang="ar-EG" smtClean="0"/>
              <a:t>‹#›</a:t>
            </a:fld>
            <a:endParaRPr lang="ar-EG"/>
          </a:p>
        </p:txBody>
      </p:sp>
    </p:spTree>
    <p:extLst>
      <p:ext uri="{BB962C8B-B14F-4D97-AF65-F5344CB8AC3E}">
        <p14:creationId xmlns:p14="http://schemas.microsoft.com/office/powerpoint/2010/main" val="2068867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ar-EG"/>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41D819-C678-4617-B095-D1F5ABAE7CDA}" type="datetimeFigureOut">
              <a:rPr lang="ar-EG" smtClean="0"/>
              <a:t>02/05/1437</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8EE79F39-E3F1-4384-8425-D69818DE6729}" type="slidenum">
              <a:rPr lang="ar-EG" smtClean="0"/>
              <a:t>‹#›</a:t>
            </a:fld>
            <a:endParaRPr lang="ar-EG"/>
          </a:p>
        </p:txBody>
      </p:sp>
    </p:spTree>
    <p:extLst>
      <p:ext uri="{BB962C8B-B14F-4D97-AF65-F5344CB8AC3E}">
        <p14:creationId xmlns:p14="http://schemas.microsoft.com/office/powerpoint/2010/main" val="241756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ar-EG"/>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r-EG"/>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41D819-C678-4617-B095-D1F5ABAE7CDA}" type="datetimeFigureOut">
              <a:rPr lang="ar-EG" smtClean="0"/>
              <a:t>02/05/1437</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8EE79F39-E3F1-4384-8425-D69818DE6729}" type="slidenum">
              <a:rPr lang="ar-EG" smtClean="0"/>
              <a:t>‹#›</a:t>
            </a:fld>
            <a:endParaRPr lang="ar-EG"/>
          </a:p>
        </p:txBody>
      </p:sp>
    </p:spTree>
    <p:extLst>
      <p:ext uri="{BB962C8B-B14F-4D97-AF65-F5344CB8AC3E}">
        <p14:creationId xmlns:p14="http://schemas.microsoft.com/office/powerpoint/2010/main" val="2354571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en-US" smtClean="0"/>
              <a:t>Click to edit Master title style</a:t>
            </a:r>
            <a:endParaRPr lang="ar-EG"/>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75000"/>
                  </a:schemeClr>
                </a:solidFill>
              </a:defRPr>
            </a:lvl1pPr>
          </a:lstStyle>
          <a:p>
            <a:fld id="{8741D819-C678-4617-B095-D1F5ABAE7CDA}" type="datetimeFigureOut">
              <a:rPr lang="ar-EG" smtClean="0"/>
              <a:t>02/05/1437</a:t>
            </a:fld>
            <a:endParaRPr lang="ar-EG"/>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endParaRPr lang="ar-EG"/>
          </a:p>
        </p:txBody>
      </p:sp>
      <p:sp>
        <p:nvSpPr>
          <p:cNvPr id="6" name="Slide Number Placeholder 5"/>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8EE79F39-E3F1-4384-8425-D69818DE6729}" type="slidenum">
              <a:rPr lang="ar-EG" smtClean="0"/>
              <a:t>‹#›</a:t>
            </a:fld>
            <a:endParaRPr lang="ar-EG"/>
          </a:p>
        </p:txBody>
      </p:sp>
    </p:spTree>
    <p:extLst>
      <p:ext uri="{BB962C8B-B14F-4D97-AF65-F5344CB8AC3E}">
        <p14:creationId xmlns:p14="http://schemas.microsoft.com/office/powerpoint/2010/main" val="5545335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r-EG"/>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ar-EG">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EG">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3F912-C3A3-4CBE-99B2-FB41D6A4527E}"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40680237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9.xml"/><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99.xml"/><Relationship Id="rId5" Type="http://schemas.openxmlformats.org/officeDocument/2006/relationships/image" Target="../media/image144.emf"/><Relationship Id="rId4" Type="http://schemas.openxmlformats.org/officeDocument/2006/relationships/image" Target="../media/image174.png"/></Relationships>
</file>

<file path=ppt/slides/_rels/slide101.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2.png"/><Relationship Id="rId7" Type="http://schemas.openxmlformats.org/officeDocument/2006/relationships/image" Target="../media/image250.emf"/><Relationship Id="rId2" Type="http://schemas.openxmlformats.org/officeDocument/2006/relationships/slideLayout" Target="../slideLayouts/slideLayout13.xml"/><Relationship Id="rId1" Type="http://schemas.openxmlformats.org/officeDocument/2006/relationships/themeOverride" Target="../theme/themeOverride100.xml"/><Relationship Id="rId6" Type="http://schemas.openxmlformats.org/officeDocument/2006/relationships/image" Target="../media/image37.png"/><Relationship Id="rId5" Type="http://schemas.openxmlformats.org/officeDocument/2006/relationships/image" Target="../media/image249.png"/><Relationship Id="rId4" Type="http://schemas.openxmlformats.org/officeDocument/2006/relationships/image" Target="../media/image225.png"/></Relationships>
</file>

<file path=ppt/slides/_rels/slide10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png"/><Relationship Id="rId7" Type="http://schemas.openxmlformats.org/officeDocument/2006/relationships/image" Target="../media/image77.png"/><Relationship Id="rId2" Type="http://schemas.openxmlformats.org/officeDocument/2006/relationships/slideLayout" Target="../slideLayouts/slideLayout13.xml"/><Relationship Id="rId1" Type="http://schemas.openxmlformats.org/officeDocument/2006/relationships/themeOverride" Target="../theme/themeOverride101.xml"/><Relationship Id="rId6" Type="http://schemas.openxmlformats.org/officeDocument/2006/relationships/image" Target="../media/image252.jpeg"/><Relationship Id="rId5" Type="http://schemas.openxmlformats.org/officeDocument/2006/relationships/image" Target="../media/image251.png"/><Relationship Id="rId4" Type="http://schemas.openxmlformats.org/officeDocument/2006/relationships/image" Target="../media/image225.png"/></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02.xml"/><Relationship Id="rId6" Type="http://schemas.openxmlformats.org/officeDocument/2006/relationships/image" Target="../media/image70.emf"/><Relationship Id="rId5" Type="http://schemas.openxmlformats.org/officeDocument/2006/relationships/image" Target="../media/image251.png"/><Relationship Id="rId4" Type="http://schemas.openxmlformats.org/officeDocument/2006/relationships/image" Target="../media/image225.pn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5.png"/><Relationship Id="rId2" Type="http://schemas.openxmlformats.org/officeDocument/2006/relationships/slideLayout" Target="../slideLayouts/slideLayout13.xml"/><Relationship Id="rId1" Type="http://schemas.openxmlformats.org/officeDocument/2006/relationships/themeOverride" Target="../theme/themeOverride103.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174.png"/></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04.xml"/><Relationship Id="rId6" Type="http://schemas.openxmlformats.org/officeDocument/2006/relationships/image" Target="../media/image256.png"/><Relationship Id="rId5" Type="http://schemas.openxmlformats.org/officeDocument/2006/relationships/image" Target="../media/image251.png"/><Relationship Id="rId4" Type="http://schemas.openxmlformats.org/officeDocument/2006/relationships/image" Target="../media/image225.png"/></Relationships>
</file>

<file path=ppt/slides/_rels/slide106.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2.png"/><Relationship Id="rId7" Type="http://schemas.openxmlformats.org/officeDocument/2006/relationships/image" Target="../media/image257.emf"/><Relationship Id="rId2" Type="http://schemas.openxmlformats.org/officeDocument/2006/relationships/slideLayout" Target="../slideLayouts/slideLayout13.xml"/><Relationship Id="rId1" Type="http://schemas.openxmlformats.org/officeDocument/2006/relationships/themeOverride" Target="../theme/themeOverride105.xml"/><Relationship Id="rId6" Type="http://schemas.openxmlformats.org/officeDocument/2006/relationships/image" Target="../media/image251.png"/><Relationship Id="rId5" Type="http://schemas.openxmlformats.org/officeDocument/2006/relationships/image" Target="../media/image225.png"/><Relationship Id="rId4" Type="http://schemas.openxmlformats.org/officeDocument/2006/relationships/image" Target="../media/image37.png"/></Relationships>
</file>

<file path=ppt/slides/_rels/slide107.xml.rels><?xml version="1.0" encoding="UTF-8" standalone="yes"?>
<Relationships xmlns="http://schemas.openxmlformats.org/package/2006/relationships"><Relationship Id="rId8" Type="http://schemas.openxmlformats.org/officeDocument/2006/relationships/image" Target="../media/image259.emf"/><Relationship Id="rId3" Type="http://schemas.openxmlformats.org/officeDocument/2006/relationships/image" Target="../media/image2.png"/><Relationship Id="rId7" Type="http://schemas.openxmlformats.org/officeDocument/2006/relationships/image" Target="../media/image124.png"/><Relationship Id="rId2" Type="http://schemas.openxmlformats.org/officeDocument/2006/relationships/slideLayout" Target="../slideLayouts/slideLayout13.xml"/><Relationship Id="rId1" Type="http://schemas.openxmlformats.org/officeDocument/2006/relationships/themeOverride" Target="../theme/themeOverride106.xml"/><Relationship Id="rId6" Type="http://schemas.openxmlformats.org/officeDocument/2006/relationships/image" Target="../media/image258.emf"/><Relationship Id="rId5" Type="http://schemas.openxmlformats.org/officeDocument/2006/relationships/image" Target="../media/image251.png"/><Relationship Id="rId4" Type="http://schemas.openxmlformats.org/officeDocument/2006/relationships/image" Target="../media/image225.pn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0.emf"/><Relationship Id="rId2" Type="http://schemas.openxmlformats.org/officeDocument/2006/relationships/slideLayout" Target="../slideLayouts/slideLayout13.xml"/><Relationship Id="rId1" Type="http://schemas.openxmlformats.org/officeDocument/2006/relationships/themeOverride" Target="../theme/themeOverride107.xml"/><Relationship Id="rId6" Type="http://schemas.openxmlformats.org/officeDocument/2006/relationships/image" Target="../media/image64.png"/><Relationship Id="rId5" Type="http://schemas.openxmlformats.org/officeDocument/2006/relationships/image" Target="../media/image251.png"/><Relationship Id="rId4" Type="http://schemas.openxmlformats.org/officeDocument/2006/relationships/image" Target="../media/image225.png"/></Relationships>
</file>

<file path=ppt/slides/_rels/slide109.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2.png"/><Relationship Id="rId7" Type="http://schemas.openxmlformats.org/officeDocument/2006/relationships/image" Target="../media/image262.png"/><Relationship Id="rId2" Type="http://schemas.openxmlformats.org/officeDocument/2006/relationships/slideLayout" Target="../slideLayouts/slideLayout13.xml"/><Relationship Id="rId1" Type="http://schemas.openxmlformats.org/officeDocument/2006/relationships/themeOverride" Target="../theme/themeOverride108.xml"/><Relationship Id="rId6" Type="http://schemas.openxmlformats.org/officeDocument/2006/relationships/image" Target="../media/image261.emf"/><Relationship Id="rId5" Type="http://schemas.openxmlformats.org/officeDocument/2006/relationships/image" Target="../media/image251.png"/><Relationship Id="rId4" Type="http://schemas.openxmlformats.org/officeDocument/2006/relationships/image" Target="../media/image225.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0.xml"/><Relationship Id="rId5" Type="http://schemas.openxmlformats.org/officeDocument/2006/relationships/image" Target="../media/image25.png"/><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slideLayout" Target="../slideLayouts/slideLayout13.xml"/><Relationship Id="rId1" Type="http://schemas.openxmlformats.org/officeDocument/2006/relationships/themeOverride" Target="../theme/themeOverride109.xml"/><Relationship Id="rId6" Type="http://schemas.openxmlformats.org/officeDocument/2006/relationships/image" Target="../media/image43.png"/><Relationship Id="rId5" Type="http://schemas.openxmlformats.org/officeDocument/2006/relationships/image" Target="../media/image251.png"/><Relationship Id="rId10" Type="http://schemas.microsoft.com/office/2007/relationships/hdphoto" Target="../media/hdphoto1.wdp"/><Relationship Id="rId4" Type="http://schemas.openxmlformats.org/officeDocument/2006/relationships/image" Target="../media/image225.png"/><Relationship Id="rId9" Type="http://schemas.openxmlformats.org/officeDocument/2006/relationships/image" Target="../media/image47.png"/></Relationships>
</file>

<file path=ppt/slides/_rels/slide111.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2.png"/><Relationship Id="rId7" Type="http://schemas.openxmlformats.org/officeDocument/2006/relationships/image" Target="../media/image40.emf"/><Relationship Id="rId2" Type="http://schemas.openxmlformats.org/officeDocument/2006/relationships/slideLayout" Target="../slideLayouts/slideLayout13.xml"/><Relationship Id="rId1" Type="http://schemas.openxmlformats.org/officeDocument/2006/relationships/themeOverride" Target="../theme/themeOverride110.xml"/><Relationship Id="rId6" Type="http://schemas.openxmlformats.org/officeDocument/2006/relationships/image" Target="../media/image264.png"/><Relationship Id="rId11" Type="http://schemas.openxmlformats.org/officeDocument/2006/relationships/image" Target="../media/image239.png"/><Relationship Id="rId5" Type="http://schemas.openxmlformats.org/officeDocument/2006/relationships/image" Target="../media/image251.png"/><Relationship Id="rId10" Type="http://schemas.openxmlformats.org/officeDocument/2006/relationships/image" Target="../media/image267.png"/><Relationship Id="rId4" Type="http://schemas.openxmlformats.org/officeDocument/2006/relationships/image" Target="../media/image225.png"/><Relationship Id="rId9" Type="http://schemas.openxmlformats.org/officeDocument/2006/relationships/image" Target="../media/image266.png"/></Relationships>
</file>

<file path=ppt/slides/_rels/slide112.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png"/><Relationship Id="rId7" Type="http://schemas.openxmlformats.org/officeDocument/2006/relationships/image" Target="../media/image269.png"/><Relationship Id="rId12" Type="http://schemas.openxmlformats.org/officeDocument/2006/relationships/image" Target="../media/image274.png"/><Relationship Id="rId2" Type="http://schemas.openxmlformats.org/officeDocument/2006/relationships/slideLayout" Target="../slideLayouts/slideLayout13.xml"/><Relationship Id="rId1" Type="http://schemas.openxmlformats.org/officeDocument/2006/relationships/themeOverride" Target="../theme/themeOverride111.xml"/><Relationship Id="rId6" Type="http://schemas.openxmlformats.org/officeDocument/2006/relationships/image" Target="../media/image268.emf"/><Relationship Id="rId11" Type="http://schemas.openxmlformats.org/officeDocument/2006/relationships/image" Target="../media/image273.png"/><Relationship Id="rId5" Type="http://schemas.openxmlformats.org/officeDocument/2006/relationships/image" Target="../media/image251.png"/><Relationship Id="rId10" Type="http://schemas.openxmlformats.org/officeDocument/2006/relationships/image" Target="../media/image272.png"/><Relationship Id="rId4" Type="http://schemas.openxmlformats.org/officeDocument/2006/relationships/image" Target="../media/image225.png"/><Relationship Id="rId9" Type="http://schemas.openxmlformats.org/officeDocument/2006/relationships/image" Target="../media/image271.png"/></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6.png"/><Relationship Id="rId2" Type="http://schemas.openxmlformats.org/officeDocument/2006/relationships/slideLayout" Target="../slideLayouts/slideLayout13.xml"/><Relationship Id="rId1" Type="http://schemas.openxmlformats.org/officeDocument/2006/relationships/themeOverride" Target="../theme/themeOverride112.xml"/><Relationship Id="rId6" Type="http://schemas.openxmlformats.org/officeDocument/2006/relationships/image" Target="../media/image275.emf"/><Relationship Id="rId5" Type="http://schemas.openxmlformats.org/officeDocument/2006/relationships/image" Target="../media/image251.png"/><Relationship Id="rId4" Type="http://schemas.openxmlformats.org/officeDocument/2006/relationships/image" Target="../media/image225.png"/></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7.emf"/><Relationship Id="rId2" Type="http://schemas.openxmlformats.org/officeDocument/2006/relationships/slideLayout" Target="../slideLayouts/slideLayout13.xml"/><Relationship Id="rId1" Type="http://schemas.openxmlformats.org/officeDocument/2006/relationships/themeOverride" Target="../theme/themeOverride113.xml"/><Relationship Id="rId6" Type="http://schemas.openxmlformats.org/officeDocument/2006/relationships/image" Target="../media/image138.png"/><Relationship Id="rId5" Type="http://schemas.openxmlformats.org/officeDocument/2006/relationships/image" Target="../media/image251.png"/><Relationship Id="rId4" Type="http://schemas.openxmlformats.org/officeDocument/2006/relationships/image" Target="../media/image225.png"/></Relationships>
</file>

<file path=ppt/slides/_rels/slide115.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png"/><Relationship Id="rId7" Type="http://schemas.openxmlformats.org/officeDocument/2006/relationships/image" Target="../media/image279.png"/><Relationship Id="rId2" Type="http://schemas.openxmlformats.org/officeDocument/2006/relationships/slideLayout" Target="../slideLayouts/slideLayout13.xml"/><Relationship Id="rId1" Type="http://schemas.openxmlformats.org/officeDocument/2006/relationships/themeOverride" Target="../theme/themeOverride114.xml"/><Relationship Id="rId6" Type="http://schemas.openxmlformats.org/officeDocument/2006/relationships/image" Target="../media/image278.png"/><Relationship Id="rId5" Type="http://schemas.openxmlformats.org/officeDocument/2006/relationships/image" Target="../media/image174.png"/><Relationship Id="rId4" Type="http://schemas.openxmlformats.org/officeDocument/2006/relationships/image" Target="../media/image210.emf"/><Relationship Id="rId9" Type="http://schemas.openxmlformats.org/officeDocument/2006/relationships/image" Target="../media/image280.png"/></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2.png"/><Relationship Id="rId2" Type="http://schemas.openxmlformats.org/officeDocument/2006/relationships/slideLayout" Target="../slideLayouts/slideLayout13.xml"/><Relationship Id="rId1" Type="http://schemas.openxmlformats.org/officeDocument/2006/relationships/themeOverride" Target="../theme/themeOverride115.xml"/><Relationship Id="rId6" Type="http://schemas.openxmlformats.org/officeDocument/2006/relationships/image" Target="../media/image281.emf"/><Relationship Id="rId5" Type="http://schemas.openxmlformats.org/officeDocument/2006/relationships/image" Target="../media/image58.png"/><Relationship Id="rId4" Type="http://schemas.openxmlformats.org/officeDocument/2006/relationships/image" Target="../media/image174.png"/></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16.xml"/><Relationship Id="rId4" Type="http://schemas.openxmlformats.org/officeDocument/2006/relationships/image" Target="../media/image147.emf"/></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17.xml"/><Relationship Id="rId6" Type="http://schemas.openxmlformats.org/officeDocument/2006/relationships/image" Target="../media/image198.png"/><Relationship Id="rId5" Type="http://schemas.openxmlformats.org/officeDocument/2006/relationships/image" Target="../media/image283.png"/><Relationship Id="rId4" Type="http://schemas.openxmlformats.org/officeDocument/2006/relationships/image" Target="../media/image282.emf"/></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1.png"/><Relationship Id="rId2" Type="http://schemas.openxmlformats.org/officeDocument/2006/relationships/slideLayout" Target="../slideLayouts/slideLayout13.xml"/><Relationship Id="rId1" Type="http://schemas.openxmlformats.org/officeDocument/2006/relationships/themeOverride" Target="../theme/themeOverride118.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83.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hemeOverride" Target="../theme/themeOverride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0.xml.rels><?xml version="1.0" encoding="UTF-8" standalone="yes"?>
<Relationships xmlns="http://schemas.openxmlformats.org/package/2006/relationships"><Relationship Id="rId8" Type="http://schemas.openxmlformats.org/officeDocument/2006/relationships/image" Target="../media/image283.png"/><Relationship Id="rId3" Type="http://schemas.openxmlformats.org/officeDocument/2006/relationships/image" Target="../media/image2.png"/><Relationship Id="rId7" Type="http://schemas.openxmlformats.org/officeDocument/2006/relationships/image" Target="../media/image61.png"/><Relationship Id="rId2" Type="http://schemas.openxmlformats.org/officeDocument/2006/relationships/slideLayout" Target="../slideLayouts/slideLayout13.xml"/><Relationship Id="rId1" Type="http://schemas.openxmlformats.org/officeDocument/2006/relationships/themeOverride" Target="../theme/themeOverride119.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2.png"/></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20.xml"/><Relationship Id="rId4" Type="http://schemas.openxmlformats.org/officeDocument/2006/relationships/image" Target="../media/image20.png"/></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21.xml"/><Relationship Id="rId5" Type="http://schemas.openxmlformats.org/officeDocument/2006/relationships/image" Target="../media/image285.png"/><Relationship Id="rId4" Type="http://schemas.openxmlformats.org/officeDocument/2006/relationships/image" Target="../media/image284.emf"/></Relationships>
</file>

<file path=ppt/slides/_rels/slide123.xml.rels><?xml version="1.0" encoding="UTF-8" standalone="yes"?>
<Relationships xmlns="http://schemas.openxmlformats.org/package/2006/relationships"><Relationship Id="rId8" Type="http://schemas.openxmlformats.org/officeDocument/2006/relationships/image" Target="../media/image289.jpeg"/><Relationship Id="rId3" Type="http://schemas.openxmlformats.org/officeDocument/2006/relationships/image" Target="../media/image2.png"/><Relationship Id="rId7" Type="http://schemas.openxmlformats.org/officeDocument/2006/relationships/image" Target="../media/image288.emf"/><Relationship Id="rId2" Type="http://schemas.openxmlformats.org/officeDocument/2006/relationships/slideLayout" Target="../slideLayouts/slideLayout13.xml"/><Relationship Id="rId1" Type="http://schemas.openxmlformats.org/officeDocument/2006/relationships/themeOverride" Target="../theme/themeOverride122.xml"/><Relationship Id="rId6" Type="http://schemas.openxmlformats.org/officeDocument/2006/relationships/image" Target="../media/image287.png"/><Relationship Id="rId5" Type="http://schemas.openxmlformats.org/officeDocument/2006/relationships/image" Target="../media/image286.png"/><Relationship Id="rId4" Type="http://schemas.openxmlformats.org/officeDocument/2006/relationships/image" Target="../media/image171.png"/></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4.png"/><Relationship Id="rId2" Type="http://schemas.openxmlformats.org/officeDocument/2006/relationships/slideLayout" Target="../slideLayouts/slideLayout13.xml"/><Relationship Id="rId1" Type="http://schemas.openxmlformats.org/officeDocument/2006/relationships/themeOverride" Target="../theme/themeOverride123.xml"/><Relationship Id="rId6" Type="http://schemas.openxmlformats.org/officeDocument/2006/relationships/image" Target="../media/image292.emf"/><Relationship Id="rId5" Type="http://schemas.openxmlformats.org/officeDocument/2006/relationships/image" Target="../media/image291.emf"/><Relationship Id="rId4" Type="http://schemas.openxmlformats.org/officeDocument/2006/relationships/image" Target="../media/image290.emf"/></Relationships>
</file>

<file path=ppt/slides/_rels/slide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24.xml"/><Relationship Id="rId5" Type="http://schemas.openxmlformats.org/officeDocument/2006/relationships/image" Target="../media/image285.png"/><Relationship Id="rId4" Type="http://schemas.openxmlformats.org/officeDocument/2006/relationships/image" Target="../media/image284.emf"/></Relationships>
</file>

<file path=ppt/slides/_rels/slide126.xml.rels><?xml version="1.0" encoding="UTF-8" standalone="yes"?>
<Relationships xmlns="http://schemas.openxmlformats.org/package/2006/relationships"><Relationship Id="rId8" Type="http://schemas.openxmlformats.org/officeDocument/2006/relationships/image" Target="../media/image296.png"/><Relationship Id="rId3" Type="http://schemas.openxmlformats.org/officeDocument/2006/relationships/image" Target="../media/image2.png"/><Relationship Id="rId7" Type="http://schemas.openxmlformats.org/officeDocument/2006/relationships/image" Target="../media/image295.png"/><Relationship Id="rId2" Type="http://schemas.openxmlformats.org/officeDocument/2006/relationships/slideLayout" Target="../slideLayouts/slideLayout13.xml"/><Relationship Id="rId1" Type="http://schemas.openxmlformats.org/officeDocument/2006/relationships/themeOverride" Target="../theme/themeOverride125.xml"/><Relationship Id="rId6" Type="http://schemas.openxmlformats.org/officeDocument/2006/relationships/image" Target="../media/image294.png"/><Relationship Id="rId5" Type="http://schemas.openxmlformats.org/officeDocument/2006/relationships/image" Target="../media/image287.png"/><Relationship Id="rId4" Type="http://schemas.openxmlformats.org/officeDocument/2006/relationships/image" Target="../media/image293.emf"/><Relationship Id="rId9" Type="http://schemas.openxmlformats.org/officeDocument/2006/relationships/image" Target="../media/image297.png"/></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9.png"/><Relationship Id="rId2" Type="http://schemas.openxmlformats.org/officeDocument/2006/relationships/slideLayout" Target="../slideLayouts/slideLayout13.xml"/><Relationship Id="rId1" Type="http://schemas.openxmlformats.org/officeDocument/2006/relationships/themeOverride" Target="../theme/themeOverride126.xml"/><Relationship Id="rId6" Type="http://schemas.openxmlformats.org/officeDocument/2006/relationships/image" Target="../media/image298.jpeg"/><Relationship Id="rId5" Type="http://schemas.openxmlformats.org/officeDocument/2006/relationships/image" Target="../media/image247.png"/><Relationship Id="rId4" Type="http://schemas.openxmlformats.org/officeDocument/2006/relationships/image" Target="../media/image287.png"/></Relationships>
</file>

<file path=ppt/slides/_rels/slide128.xml.rels><?xml version="1.0" encoding="UTF-8" standalone="yes"?>
<Relationships xmlns="http://schemas.openxmlformats.org/package/2006/relationships"><Relationship Id="rId8" Type="http://schemas.openxmlformats.org/officeDocument/2006/relationships/image" Target="../media/image287.png"/><Relationship Id="rId3" Type="http://schemas.openxmlformats.org/officeDocument/2006/relationships/image" Target="../media/image2.png"/><Relationship Id="rId7" Type="http://schemas.openxmlformats.org/officeDocument/2006/relationships/image" Target="../media/image303.png"/><Relationship Id="rId2" Type="http://schemas.openxmlformats.org/officeDocument/2006/relationships/slideLayout" Target="../slideLayouts/slideLayout13.xml"/><Relationship Id="rId1" Type="http://schemas.openxmlformats.org/officeDocument/2006/relationships/themeOverride" Target="../theme/themeOverride127.xml"/><Relationship Id="rId6" Type="http://schemas.openxmlformats.org/officeDocument/2006/relationships/image" Target="../media/image302.png"/><Relationship Id="rId11" Type="http://schemas.openxmlformats.org/officeDocument/2006/relationships/image" Target="../media/image117.png"/><Relationship Id="rId5" Type="http://schemas.openxmlformats.org/officeDocument/2006/relationships/image" Target="../media/image301.png"/><Relationship Id="rId10" Type="http://schemas.openxmlformats.org/officeDocument/2006/relationships/image" Target="../media/image305.jpeg"/><Relationship Id="rId4" Type="http://schemas.openxmlformats.org/officeDocument/2006/relationships/image" Target="../media/image300.png"/><Relationship Id="rId9" Type="http://schemas.openxmlformats.org/officeDocument/2006/relationships/image" Target="../media/image304.png"/></Relationships>
</file>

<file path=ppt/slides/_rels/slide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28.xml"/><Relationship Id="rId5" Type="http://schemas.openxmlformats.org/officeDocument/2006/relationships/image" Target="../media/image285.png"/><Relationship Id="rId4" Type="http://schemas.openxmlformats.org/officeDocument/2006/relationships/image" Target="../media/image284.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2.xml"/><Relationship Id="rId5" Type="http://schemas.openxmlformats.org/officeDocument/2006/relationships/image" Target="../media/image32.emf"/><Relationship Id="rId4" Type="http://schemas.openxmlformats.org/officeDocument/2006/relationships/image" Target="../media/image31.png"/></Relationships>
</file>

<file path=ppt/slides/_rels/slide1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8.jpeg"/><Relationship Id="rId2" Type="http://schemas.openxmlformats.org/officeDocument/2006/relationships/slideLayout" Target="../slideLayouts/slideLayout13.xml"/><Relationship Id="rId1" Type="http://schemas.openxmlformats.org/officeDocument/2006/relationships/themeOverride" Target="../theme/themeOverride129.xml"/><Relationship Id="rId6" Type="http://schemas.openxmlformats.org/officeDocument/2006/relationships/image" Target="../media/image307.png"/><Relationship Id="rId5" Type="http://schemas.openxmlformats.org/officeDocument/2006/relationships/image" Target="../media/image287.png"/><Relationship Id="rId4" Type="http://schemas.openxmlformats.org/officeDocument/2006/relationships/image" Target="../media/image306.png"/></Relationships>
</file>

<file path=ppt/slides/_rels/slide1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1.png"/><Relationship Id="rId2" Type="http://schemas.openxmlformats.org/officeDocument/2006/relationships/slideLayout" Target="../slideLayouts/slideLayout13.xml"/><Relationship Id="rId1" Type="http://schemas.openxmlformats.org/officeDocument/2006/relationships/themeOverride" Target="../theme/themeOverride130.xml"/><Relationship Id="rId6" Type="http://schemas.openxmlformats.org/officeDocument/2006/relationships/image" Target="../media/image287.png"/><Relationship Id="rId5" Type="http://schemas.openxmlformats.org/officeDocument/2006/relationships/image" Target="../media/image310.png"/><Relationship Id="rId4" Type="http://schemas.openxmlformats.org/officeDocument/2006/relationships/image" Target="../media/image309.png"/></Relationships>
</file>

<file path=ppt/slides/_rels/slide132.xml.rels><?xml version="1.0" encoding="UTF-8" standalone="yes"?>
<Relationships xmlns="http://schemas.openxmlformats.org/package/2006/relationships"><Relationship Id="rId8" Type="http://schemas.openxmlformats.org/officeDocument/2006/relationships/image" Target="../media/image314.png"/><Relationship Id="rId3" Type="http://schemas.openxmlformats.org/officeDocument/2006/relationships/image" Target="../media/image2.png"/><Relationship Id="rId7" Type="http://schemas.openxmlformats.org/officeDocument/2006/relationships/image" Target="../media/image311.png"/><Relationship Id="rId2" Type="http://schemas.openxmlformats.org/officeDocument/2006/relationships/slideLayout" Target="../slideLayouts/slideLayout13.xml"/><Relationship Id="rId1" Type="http://schemas.openxmlformats.org/officeDocument/2006/relationships/themeOverride" Target="../theme/themeOverride131.xml"/><Relationship Id="rId6" Type="http://schemas.microsoft.com/office/2007/relationships/hdphoto" Target="../media/hdphoto6.wdp"/><Relationship Id="rId11" Type="http://schemas.openxmlformats.org/officeDocument/2006/relationships/image" Target="../media/image287.png"/><Relationship Id="rId5" Type="http://schemas.openxmlformats.org/officeDocument/2006/relationships/image" Target="../media/image313.png"/><Relationship Id="rId10" Type="http://schemas.openxmlformats.org/officeDocument/2006/relationships/image" Target="../media/image315.png"/><Relationship Id="rId4" Type="http://schemas.openxmlformats.org/officeDocument/2006/relationships/image" Target="../media/image312.png"/><Relationship Id="rId9" Type="http://schemas.microsoft.com/office/2007/relationships/hdphoto" Target="../media/hdphoto7.wdp"/></Relationships>
</file>

<file path=ppt/slides/_rels/slide1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8.jpeg"/><Relationship Id="rId2" Type="http://schemas.openxmlformats.org/officeDocument/2006/relationships/slideLayout" Target="../slideLayouts/slideLayout13.xml"/><Relationship Id="rId1" Type="http://schemas.openxmlformats.org/officeDocument/2006/relationships/themeOverride" Target="../theme/themeOverride132.xml"/><Relationship Id="rId6" Type="http://schemas.openxmlformats.org/officeDocument/2006/relationships/image" Target="../media/image317.png"/><Relationship Id="rId5" Type="http://schemas.openxmlformats.org/officeDocument/2006/relationships/image" Target="../media/image316.png"/><Relationship Id="rId4" Type="http://schemas.openxmlformats.org/officeDocument/2006/relationships/image" Target="../media/image287.png"/></Relationships>
</file>

<file path=ppt/slides/_rels/slide1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9.jpeg"/><Relationship Id="rId2" Type="http://schemas.openxmlformats.org/officeDocument/2006/relationships/slideLayout" Target="../slideLayouts/slideLayout13.xml"/><Relationship Id="rId1" Type="http://schemas.openxmlformats.org/officeDocument/2006/relationships/themeOverride" Target="../theme/themeOverride133.xml"/><Relationship Id="rId6" Type="http://schemas.openxmlformats.org/officeDocument/2006/relationships/image" Target="../media/image287.png"/><Relationship Id="rId5" Type="http://schemas.openxmlformats.org/officeDocument/2006/relationships/image" Target="../media/image317.png"/><Relationship Id="rId4" Type="http://schemas.openxmlformats.org/officeDocument/2006/relationships/image" Target="../media/image316.png"/></Relationships>
</file>

<file path=ppt/slides/_rels/slide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34.xml"/><Relationship Id="rId6" Type="http://schemas.openxmlformats.org/officeDocument/2006/relationships/image" Target="../media/image287.png"/><Relationship Id="rId5" Type="http://schemas.openxmlformats.org/officeDocument/2006/relationships/image" Target="../media/image317.png"/><Relationship Id="rId4" Type="http://schemas.openxmlformats.org/officeDocument/2006/relationships/image" Target="../media/image316.png"/></Relationships>
</file>

<file path=ppt/slides/_rels/slide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35.xml"/><Relationship Id="rId5" Type="http://schemas.openxmlformats.org/officeDocument/2006/relationships/image" Target="../media/image285.png"/><Relationship Id="rId4" Type="http://schemas.openxmlformats.org/officeDocument/2006/relationships/image" Target="../media/image284.emf"/></Relationships>
</file>

<file path=ppt/slides/_rels/slide137.xml.rels><?xml version="1.0" encoding="UTF-8" standalone="yes"?>
<Relationships xmlns="http://schemas.openxmlformats.org/package/2006/relationships"><Relationship Id="rId8" Type="http://schemas.openxmlformats.org/officeDocument/2006/relationships/image" Target="../media/image323.emf"/><Relationship Id="rId3" Type="http://schemas.openxmlformats.org/officeDocument/2006/relationships/image" Target="../media/image2.png"/><Relationship Id="rId7" Type="http://schemas.openxmlformats.org/officeDocument/2006/relationships/image" Target="../media/image322.png"/><Relationship Id="rId2" Type="http://schemas.openxmlformats.org/officeDocument/2006/relationships/slideLayout" Target="../slideLayouts/slideLayout13.xml"/><Relationship Id="rId1" Type="http://schemas.openxmlformats.org/officeDocument/2006/relationships/themeOverride" Target="../theme/themeOverride136.xml"/><Relationship Id="rId6" Type="http://schemas.openxmlformats.org/officeDocument/2006/relationships/image" Target="../media/image321.png"/><Relationship Id="rId5" Type="http://schemas.openxmlformats.org/officeDocument/2006/relationships/image" Target="../media/image61.png"/><Relationship Id="rId4" Type="http://schemas.openxmlformats.org/officeDocument/2006/relationships/image" Target="../media/image320.png"/></Relationships>
</file>

<file path=ppt/slides/_rels/slide138.xml.rels><?xml version="1.0" encoding="UTF-8" standalone="yes"?>
<Relationships xmlns="http://schemas.openxmlformats.org/package/2006/relationships"><Relationship Id="rId8" Type="http://schemas.openxmlformats.org/officeDocument/2006/relationships/image" Target="../media/image324.emf"/><Relationship Id="rId3" Type="http://schemas.openxmlformats.org/officeDocument/2006/relationships/image" Target="../media/image2.png"/><Relationship Id="rId7" Type="http://schemas.openxmlformats.org/officeDocument/2006/relationships/image" Target="../media/image68.png"/><Relationship Id="rId2" Type="http://schemas.openxmlformats.org/officeDocument/2006/relationships/slideLayout" Target="../slideLayouts/slideLayout13.xml"/><Relationship Id="rId1" Type="http://schemas.openxmlformats.org/officeDocument/2006/relationships/themeOverride" Target="../theme/themeOverride137.xml"/><Relationship Id="rId6" Type="http://schemas.openxmlformats.org/officeDocument/2006/relationships/image" Target="../media/image321.png"/><Relationship Id="rId5" Type="http://schemas.openxmlformats.org/officeDocument/2006/relationships/image" Target="../media/image61.png"/><Relationship Id="rId4" Type="http://schemas.openxmlformats.org/officeDocument/2006/relationships/image" Target="../media/image320.png"/></Relationships>
</file>

<file path=ppt/slides/_rels/slide139.xml.rels><?xml version="1.0" encoding="UTF-8" standalone="yes"?>
<Relationships xmlns="http://schemas.openxmlformats.org/package/2006/relationships"><Relationship Id="rId8" Type="http://schemas.openxmlformats.org/officeDocument/2006/relationships/image" Target="../media/image325.emf"/><Relationship Id="rId3" Type="http://schemas.openxmlformats.org/officeDocument/2006/relationships/image" Target="../media/image2.png"/><Relationship Id="rId7" Type="http://schemas.openxmlformats.org/officeDocument/2006/relationships/image" Target="../media/image68.png"/><Relationship Id="rId2" Type="http://schemas.openxmlformats.org/officeDocument/2006/relationships/slideLayout" Target="../slideLayouts/slideLayout13.xml"/><Relationship Id="rId1" Type="http://schemas.openxmlformats.org/officeDocument/2006/relationships/themeOverride" Target="../theme/themeOverride138.xml"/><Relationship Id="rId6" Type="http://schemas.openxmlformats.org/officeDocument/2006/relationships/image" Target="../media/image321.png"/><Relationship Id="rId5" Type="http://schemas.openxmlformats.org/officeDocument/2006/relationships/image" Target="../media/image61.png"/><Relationship Id="rId4" Type="http://schemas.openxmlformats.org/officeDocument/2006/relationships/image" Target="../media/image32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slideLayout" Target="../slideLayouts/slideLayout13.xml"/><Relationship Id="rId1" Type="http://schemas.openxmlformats.org/officeDocument/2006/relationships/themeOverride" Target="../theme/themeOverride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0.xml.rels><?xml version="1.0" encoding="UTF-8" standalone="yes"?>
<Relationships xmlns="http://schemas.openxmlformats.org/package/2006/relationships"><Relationship Id="rId8" Type="http://schemas.openxmlformats.org/officeDocument/2006/relationships/image" Target="../media/image327.emf"/><Relationship Id="rId3" Type="http://schemas.openxmlformats.org/officeDocument/2006/relationships/image" Target="../media/image2.png"/><Relationship Id="rId7" Type="http://schemas.openxmlformats.org/officeDocument/2006/relationships/image" Target="../media/image326.emf"/><Relationship Id="rId2" Type="http://schemas.openxmlformats.org/officeDocument/2006/relationships/slideLayout" Target="../slideLayouts/slideLayout13.xml"/><Relationship Id="rId1" Type="http://schemas.openxmlformats.org/officeDocument/2006/relationships/themeOverride" Target="../theme/themeOverride139.xml"/><Relationship Id="rId6" Type="http://schemas.openxmlformats.org/officeDocument/2006/relationships/image" Target="../media/image321.png"/><Relationship Id="rId5" Type="http://schemas.openxmlformats.org/officeDocument/2006/relationships/image" Target="../media/image61.png"/><Relationship Id="rId4" Type="http://schemas.openxmlformats.org/officeDocument/2006/relationships/image" Target="../media/image320.png"/><Relationship Id="rId9" Type="http://schemas.openxmlformats.org/officeDocument/2006/relationships/image" Target="../media/image328.jpeg"/></Relationships>
</file>

<file path=ppt/slides/_rels/slide141.xml.rels><?xml version="1.0" encoding="UTF-8" standalone="yes"?>
<Relationships xmlns="http://schemas.openxmlformats.org/package/2006/relationships"><Relationship Id="rId8" Type="http://schemas.openxmlformats.org/officeDocument/2006/relationships/image" Target="../media/image329.emf"/><Relationship Id="rId3" Type="http://schemas.openxmlformats.org/officeDocument/2006/relationships/image" Target="../media/image2.png"/><Relationship Id="rId7" Type="http://schemas.openxmlformats.org/officeDocument/2006/relationships/image" Target="../media/image88.png"/><Relationship Id="rId2" Type="http://schemas.openxmlformats.org/officeDocument/2006/relationships/slideLayout" Target="../slideLayouts/slideLayout13.xml"/><Relationship Id="rId1" Type="http://schemas.openxmlformats.org/officeDocument/2006/relationships/themeOverride" Target="../theme/themeOverride140.xml"/><Relationship Id="rId6" Type="http://schemas.openxmlformats.org/officeDocument/2006/relationships/image" Target="../media/image321.png"/><Relationship Id="rId5" Type="http://schemas.openxmlformats.org/officeDocument/2006/relationships/image" Target="../media/image61.png"/><Relationship Id="rId4" Type="http://schemas.openxmlformats.org/officeDocument/2006/relationships/image" Target="../media/image320.png"/></Relationships>
</file>

<file path=ppt/slides/_rels/slide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41.xml"/><Relationship Id="rId5" Type="http://schemas.openxmlformats.org/officeDocument/2006/relationships/image" Target="../media/image285.png"/><Relationship Id="rId4" Type="http://schemas.openxmlformats.org/officeDocument/2006/relationships/image" Target="../media/image284.emf"/></Relationships>
</file>

<file path=ppt/slides/_rels/slide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42.xml"/><Relationship Id="rId6" Type="http://schemas.openxmlformats.org/officeDocument/2006/relationships/image" Target="../media/image332.jpeg"/><Relationship Id="rId5" Type="http://schemas.openxmlformats.org/officeDocument/2006/relationships/image" Target="../media/image331.png"/><Relationship Id="rId4" Type="http://schemas.openxmlformats.org/officeDocument/2006/relationships/image" Target="../media/image330.png"/></Relationships>
</file>

<file path=ppt/slides/_rels/slide1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4.emf"/><Relationship Id="rId2" Type="http://schemas.openxmlformats.org/officeDocument/2006/relationships/slideLayout" Target="../slideLayouts/slideLayout13.xml"/><Relationship Id="rId1" Type="http://schemas.openxmlformats.org/officeDocument/2006/relationships/themeOverride" Target="../theme/themeOverride143.xml"/><Relationship Id="rId6" Type="http://schemas.openxmlformats.org/officeDocument/2006/relationships/image" Target="../media/image333.png"/><Relationship Id="rId5" Type="http://schemas.openxmlformats.org/officeDocument/2006/relationships/image" Target="../media/image155.png"/><Relationship Id="rId4" Type="http://schemas.openxmlformats.org/officeDocument/2006/relationships/image" Target="../media/image330.png"/></Relationships>
</file>

<file path=ppt/slides/_rels/slide14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6.emf"/><Relationship Id="rId2" Type="http://schemas.openxmlformats.org/officeDocument/2006/relationships/slideLayout" Target="../slideLayouts/slideLayout13.xml"/><Relationship Id="rId1" Type="http://schemas.openxmlformats.org/officeDocument/2006/relationships/themeOverride" Target="../theme/themeOverride144.xml"/><Relationship Id="rId6" Type="http://schemas.openxmlformats.org/officeDocument/2006/relationships/image" Target="../media/image335.png"/><Relationship Id="rId5" Type="http://schemas.openxmlformats.org/officeDocument/2006/relationships/image" Target="../media/image330.png"/><Relationship Id="rId4" Type="http://schemas.openxmlformats.org/officeDocument/2006/relationships/image" Target="../media/image157.png"/></Relationships>
</file>

<file path=ppt/slides/_rels/slide1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8.png"/><Relationship Id="rId2" Type="http://schemas.openxmlformats.org/officeDocument/2006/relationships/slideLayout" Target="../slideLayouts/slideLayout13.xml"/><Relationship Id="rId1" Type="http://schemas.openxmlformats.org/officeDocument/2006/relationships/themeOverride" Target="../theme/themeOverride145.xml"/><Relationship Id="rId6" Type="http://schemas.openxmlformats.org/officeDocument/2006/relationships/image" Target="../media/image337.emf"/><Relationship Id="rId5" Type="http://schemas.openxmlformats.org/officeDocument/2006/relationships/image" Target="../media/image330.png"/><Relationship Id="rId4" Type="http://schemas.openxmlformats.org/officeDocument/2006/relationships/image" Target="../media/image159.png"/></Relationships>
</file>

<file path=ppt/slides/_rels/slide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46.xml"/><Relationship Id="rId5" Type="http://schemas.openxmlformats.org/officeDocument/2006/relationships/image" Target="../media/image285.png"/><Relationship Id="rId4" Type="http://schemas.openxmlformats.org/officeDocument/2006/relationships/image" Target="../media/image284.emf"/></Relationships>
</file>

<file path=ppt/slides/_rels/slide14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slideLayout" Target="../slideLayouts/slideLayout13.xml"/><Relationship Id="rId1" Type="http://schemas.openxmlformats.org/officeDocument/2006/relationships/themeOverride" Target="../theme/themeOverride147.xml"/><Relationship Id="rId6" Type="http://schemas.openxmlformats.org/officeDocument/2006/relationships/image" Target="../media/image340.png"/><Relationship Id="rId5" Type="http://schemas.openxmlformats.org/officeDocument/2006/relationships/image" Target="../media/image54.emf"/><Relationship Id="rId10" Type="http://schemas.openxmlformats.org/officeDocument/2006/relationships/image" Target="../media/image58.png"/><Relationship Id="rId4" Type="http://schemas.openxmlformats.org/officeDocument/2006/relationships/image" Target="../media/image339.png"/><Relationship Id="rId9" Type="http://schemas.openxmlformats.org/officeDocument/2006/relationships/image" Target="../media/image57.png"/></Relationships>
</file>

<file path=ppt/slides/_rels/slide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48.xml"/><Relationship Id="rId6" Type="http://schemas.openxmlformats.org/officeDocument/2006/relationships/image" Target="../media/image342.png"/><Relationship Id="rId5" Type="http://schemas.openxmlformats.org/officeDocument/2006/relationships/image" Target="../media/image341.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4.xml"/><Relationship Id="rId4" Type="http://schemas.openxmlformats.org/officeDocument/2006/relationships/image" Target="../media/image37.pn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8.png"/><Relationship Id="rId2" Type="http://schemas.openxmlformats.org/officeDocument/2006/relationships/slideLayout" Target="../slideLayouts/slideLayout12.xml"/><Relationship Id="rId1" Type="http://schemas.openxmlformats.org/officeDocument/2006/relationships/themeOverride" Target="../theme/themeOverride149.xml"/><Relationship Id="rId6" Type="http://schemas.microsoft.com/office/2007/relationships/hdphoto" Target="../media/hdphoto8.wdp"/><Relationship Id="rId5" Type="http://schemas.openxmlformats.org/officeDocument/2006/relationships/image" Target="../media/image343.png"/><Relationship Id="rId4" Type="http://schemas.openxmlformats.org/officeDocument/2006/relationships/image" Target="../media/image2.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8.png"/><Relationship Id="rId2" Type="http://schemas.openxmlformats.org/officeDocument/2006/relationships/slideLayout" Target="../slideLayouts/slideLayout12.xml"/><Relationship Id="rId1" Type="http://schemas.openxmlformats.org/officeDocument/2006/relationships/themeOverride" Target="../theme/themeOverride150.xml"/><Relationship Id="rId6" Type="http://schemas.openxmlformats.org/officeDocument/2006/relationships/image" Target="../media/image200.emf"/><Relationship Id="rId5" Type="http://schemas.openxmlformats.org/officeDocument/2006/relationships/image" Target="../media/image199.emf"/><Relationship Id="rId4" Type="http://schemas.openxmlformats.org/officeDocument/2006/relationships/image" Target="../media/image2.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hemeOverride" Target="../theme/themeOverride151.xml"/><Relationship Id="rId6" Type="http://schemas.openxmlformats.org/officeDocument/2006/relationships/image" Target="../media/image58.png"/><Relationship Id="rId5" Type="http://schemas.openxmlformats.org/officeDocument/2006/relationships/image" Target="../media/image153.jpeg"/><Relationship Id="rId4" Type="http://schemas.openxmlformats.org/officeDocument/2006/relationships/image" Target="../media/image2.png"/></Relationships>
</file>

<file path=ppt/slides/_rels/slide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52.xml"/><Relationship Id="rId5" Type="http://schemas.openxmlformats.org/officeDocument/2006/relationships/image" Target="../media/image285.png"/><Relationship Id="rId4" Type="http://schemas.openxmlformats.org/officeDocument/2006/relationships/image" Target="../media/image284.emf"/></Relationships>
</file>

<file path=ppt/slides/_rels/slide154.xml.rels><?xml version="1.0" encoding="UTF-8" standalone="yes"?>
<Relationships xmlns="http://schemas.openxmlformats.org/package/2006/relationships"><Relationship Id="rId8" Type="http://schemas.openxmlformats.org/officeDocument/2006/relationships/image" Target="../media/image346.png"/><Relationship Id="rId3" Type="http://schemas.openxmlformats.org/officeDocument/2006/relationships/notesSlide" Target="../notesSlides/notesSlide4.xml"/><Relationship Id="rId7" Type="http://schemas.openxmlformats.org/officeDocument/2006/relationships/image" Target="../media/image345.png"/><Relationship Id="rId2" Type="http://schemas.openxmlformats.org/officeDocument/2006/relationships/slideLayout" Target="../slideLayouts/slideLayout12.xml"/><Relationship Id="rId1" Type="http://schemas.openxmlformats.org/officeDocument/2006/relationships/themeOverride" Target="../theme/themeOverride153.xml"/><Relationship Id="rId6" Type="http://schemas.microsoft.com/office/2007/relationships/hdphoto" Target="../media/hdphoto9.wdp"/><Relationship Id="rId5" Type="http://schemas.openxmlformats.org/officeDocument/2006/relationships/image" Target="../media/image344.png"/><Relationship Id="rId10" Type="http://schemas.openxmlformats.org/officeDocument/2006/relationships/image" Target="../media/image348.jpeg"/><Relationship Id="rId4" Type="http://schemas.openxmlformats.org/officeDocument/2006/relationships/image" Target="../media/image2.png"/><Relationship Id="rId9" Type="http://schemas.openxmlformats.org/officeDocument/2006/relationships/image" Target="../media/image347.png"/></Relationships>
</file>

<file path=ppt/slides/_rels/slide155.xml.rels><?xml version="1.0" encoding="UTF-8" standalone="yes"?>
<Relationships xmlns="http://schemas.openxmlformats.org/package/2006/relationships"><Relationship Id="rId8" Type="http://schemas.openxmlformats.org/officeDocument/2006/relationships/image" Target="../media/image349.jpeg"/><Relationship Id="rId3" Type="http://schemas.openxmlformats.org/officeDocument/2006/relationships/notesSlide" Target="../notesSlides/notesSlide5.xml"/><Relationship Id="rId7" Type="http://schemas.openxmlformats.org/officeDocument/2006/relationships/image" Target="../media/image346.png"/><Relationship Id="rId2" Type="http://schemas.openxmlformats.org/officeDocument/2006/relationships/slideLayout" Target="../slideLayouts/slideLayout12.xml"/><Relationship Id="rId1" Type="http://schemas.openxmlformats.org/officeDocument/2006/relationships/themeOverride" Target="../theme/themeOverride154.xml"/><Relationship Id="rId6" Type="http://schemas.microsoft.com/office/2007/relationships/hdphoto" Target="../media/hdphoto9.wdp"/><Relationship Id="rId5" Type="http://schemas.openxmlformats.org/officeDocument/2006/relationships/image" Target="../media/image344.png"/><Relationship Id="rId4" Type="http://schemas.openxmlformats.org/officeDocument/2006/relationships/image" Target="../media/image2.png"/></Relationships>
</file>

<file path=ppt/slides/_rels/slide156.xml.rels><?xml version="1.0" encoding="UTF-8" standalone="yes"?>
<Relationships xmlns="http://schemas.openxmlformats.org/package/2006/relationships"><Relationship Id="rId8" Type="http://schemas.openxmlformats.org/officeDocument/2006/relationships/image" Target="../media/image350.jpeg"/><Relationship Id="rId3" Type="http://schemas.openxmlformats.org/officeDocument/2006/relationships/notesSlide" Target="../notesSlides/notesSlide6.xml"/><Relationship Id="rId7" Type="http://schemas.openxmlformats.org/officeDocument/2006/relationships/image" Target="../media/image346.png"/><Relationship Id="rId2" Type="http://schemas.openxmlformats.org/officeDocument/2006/relationships/slideLayout" Target="../slideLayouts/slideLayout12.xml"/><Relationship Id="rId1" Type="http://schemas.openxmlformats.org/officeDocument/2006/relationships/themeOverride" Target="../theme/themeOverride155.xml"/><Relationship Id="rId6" Type="http://schemas.microsoft.com/office/2007/relationships/hdphoto" Target="../media/hdphoto9.wdp"/><Relationship Id="rId5" Type="http://schemas.openxmlformats.org/officeDocument/2006/relationships/image" Target="../media/image344.png"/><Relationship Id="rId4" Type="http://schemas.openxmlformats.org/officeDocument/2006/relationships/image" Target="../media/image2.png"/><Relationship Id="rId9" Type="http://schemas.openxmlformats.org/officeDocument/2006/relationships/image" Target="../media/image351.jpe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46.png"/><Relationship Id="rId2" Type="http://schemas.openxmlformats.org/officeDocument/2006/relationships/slideLayout" Target="../slideLayouts/slideLayout12.xml"/><Relationship Id="rId1" Type="http://schemas.openxmlformats.org/officeDocument/2006/relationships/themeOverride" Target="../theme/themeOverride156.xml"/><Relationship Id="rId6" Type="http://schemas.microsoft.com/office/2007/relationships/hdphoto" Target="../media/hdphoto9.wdp"/><Relationship Id="rId5" Type="http://schemas.openxmlformats.org/officeDocument/2006/relationships/image" Target="../media/image344.png"/><Relationship Id="rId4" Type="http://schemas.openxmlformats.org/officeDocument/2006/relationships/image" Target="../media/image2.png"/></Relationships>
</file>

<file path=ppt/slides/_rels/slide158.xml.rels><?xml version="1.0" encoding="UTF-8" standalone="yes"?>
<Relationships xmlns="http://schemas.openxmlformats.org/package/2006/relationships"><Relationship Id="rId8" Type="http://schemas.openxmlformats.org/officeDocument/2006/relationships/image" Target="../media/image352.gif"/><Relationship Id="rId3" Type="http://schemas.openxmlformats.org/officeDocument/2006/relationships/notesSlide" Target="../notesSlides/notesSlide8.xml"/><Relationship Id="rId7" Type="http://schemas.openxmlformats.org/officeDocument/2006/relationships/image" Target="../media/image346.png"/><Relationship Id="rId2" Type="http://schemas.openxmlformats.org/officeDocument/2006/relationships/slideLayout" Target="../slideLayouts/slideLayout12.xml"/><Relationship Id="rId1" Type="http://schemas.openxmlformats.org/officeDocument/2006/relationships/themeOverride" Target="../theme/themeOverride157.xml"/><Relationship Id="rId6" Type="http://schemas.microsoft.com/office/2007/relationships/hdphoto" Target="../media/hdphoto9.wdp"/><Relationship Id="rId5" Type="http://schemas.openxmlformats.org/officeDocument/2006/relationships/image" Target="../media/image344.png"/><Relationship Id="rId4" Type="http://schemas.openxmlformats.org/officeDocument/2006/relationships/image" Target="../media/image2.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hemeOverride" Target="../theme/themeOverride158.xml"/><Relationship Id="rId5" Type="http://schemas.openxmlformats.org/officeDocument/2006/relationships/image" Target="../media/image34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5.xml"/><Relationship Id="rId4" Type="http://schemas.openxmlformats.org/officeDocument/2006/relationships/image" Target="../media/image37.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hemeOverride" Target="../theme/themeOverride159.xml"/><Relationship Id="rId5" Type="http://schemas.openxmlformats.org/officeDocument/2006/relationships/image" Target="../media/image346.png"/><Relationship Id="rId4" Type="http://schemas.openxmlformats.org/officeDocument/2006/relationships/image" Target="../media/image2.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hemeOverride" Target="../theme/themeOverride160.xml"/><Relationship Id="rId5" Type="http://schemas.openxmlformats.org/officeDocument/2006/relationships/image" Target="../media/image346.png"/><Relationship Id="rId4" Type="http://schemas.openxmlformats.org/officeDocument/2006/relationships/image" Target="../media/image2.pn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hemeOverride" Target="../theme/themeOverride161.xml"/><Relationship Id="rId5" Type="http://schemas.openxmlformats.org/officeDocument/2006/relationships/image" Target="../media/image346.png"/><Relationship Id="rId4" Type="http://schemas.openxmlformats.org/officeDocument/2006/relationships/image" Target="../media/image2.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hemeOverride" Target="../theme/themeOverride162.xml"/><Relationship Id="rId5" Type="http://schemas.openxmlformats.org/officeDocument/2006/relationships/image" Target="../media/image346.png"/><Relationship Id="rId4" Type="http://schemas.openxmlformats.org/officeDocument/2006/relationships/image" Target="../media/image2.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hemeOverride" Target="../theme/themeOverride163.xml"/><Relationship Id="rId6" Type="http://schemas.openxmlformats.org/officeDocument/2006/relationships/image" Target="../media/image354.png"/><Relationship Id="rId5" Type="http://schemas.openxmlformats.org/officeDocument/2006/relationships/image" Target="../media/image353.png"/><Relationship Id="rId4" Type="http://schemas.openxmlformats.org/officeDocument/2006/relationships/image" Target="../media/image2.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57.png"/><Relationship Id="rId2" Type="http://schemas.openxmlformats.org/officeDocument/2006/relationships/slideLayout" Target="../slideLayouts/slideLayout12.xml"/><Relationship Id="rId1" Type="http://schemas.openxmlformats.org/officeDocument/2006/relationships/themeOverride" Target="../theme/themeOverride164.xml"/><Relationship Id="rId6" Type="http://schemas.openxmlformats.org/officeDocument/2006/relationships/image" Target="../media/image356.png"/><Relationship Id="rId5" Type="http://schemas.openxmlformats.org/officeDocument/2006/relationships/image" Target="../media/image355.png"/><Relationship Id="rId4" Type="http://schemas.openxmlformats.org/officeDocument/2006/relationships/image" Target="../media/image2.png"/></Relationships>
</file>

<file path=ppt/slides/_rels/slide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65.xml"/><Relationship Id="rId5" Type="http://schemas.openxmlformats.org/officeDocument/2006/relationships/image" Target="../media/image326.emf"/><Relationship Id="rId4" Type="http://schemas.openxmlformats.org/officeDocument/2006/relationships/image" Target="../media/image358.png"/></Relationships>
</file>

<file path=ppt/slides/_rels/slide16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2.png"/><Relationship Id="rId2" Type="http://schemas.openxmlformats.org/officeDocument/2006/relationships/slideLayout" Target="../slideLayouts/slideLayout13.xml"/><Relationship Id="rId1" Type="http://schemas.openxmlformats.org/officeDocument/2006/relationships/themeOverride" Target="../theme/themeOverride166.xml"/><Relationship Id="rId6" Type="http://schemas.openxmlformats.org/officeDocument/2006/relationships/image" Target="../media/image361.png"/><Relationship Id="rId5" Type="http://schemas.openxmlformats.org/officeDocument/2006/relationships/image" Target="../media/image360.png"/><Relationship Id="rId4" Type="http://schemas.openxmlformats.org/officeDocument/2006/relationships/image" Target="../media/image359.png"/></Relationships>
</file>

<file path=ppt/slides/_rels/slide16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4.png"/><Relationship Id="rId2" Type="http://schemas.openxmlformats.org/officeDocument/2006/relationships/slideLayout" Target="../slideLayouts/slideLayout13.xml"/><Relationship Id="rId1" Type="http://schemas.openxmlformats.org/officeDocument/2006/relationships/themeOverride" Target="../theme/themeOverride167.xml"/><Relationship Id="rId6" Type="http://schemas.openxmlformats.org/officeDocument/2006/relationships/image" Target="../media/image363.png"/><Relationship Id="rId5" Type="http://schemas.openxmlformats.org/officeDocument/2006/relationships/image" Target="../media/image360.png"/><Relationship Id="rId4" Type="http://schemas.openxmlformats.org/officeDocument/2006/relationships/image" Target="../media/image359.png"/></Relationships>
</file>

<file path=ppt/slides/_rels/slide16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6.png"/><Relationship Id="rId2" Type="http://schemas.openxmlformats.org/officeDocument/2006/relationships/slideLayout" Target="../slideLayouts/slideLayout13.xml"/><Relationship Id="rId1" Type="http://schemas.openxmlformats.org/officeDocument/2006/relationships/themeOverride" Target="../theme/themeOverride168.xml"/><Relationship Id="rId6" Type="http://schemas.openxmlformats.org/officeDocument/2006/relationships/image" Target="../media/image365.png"/><Relationship Id="rId5" Type="http://schemas.openxmlformats.org/officeDocument/2006/relationships/image" Target="../media/image360.png"/><Relationship Id="rId4" Type="http://schemas.openxmlformats.org/officeDocument/2006/relationships/image" Target="../media/image35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6.xml"/><Relationship Id="rId4" Type="http://schemas.openxmlformats.org/officeDocument/2006/relationships/image" Target="../media/image21.png"/></Relationships>
</file>

<file path=ppt/slides/_rels/slide17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2.png"/><Relationship Id="rId2" Type="http://schemas.openxmlformats.org/officeDocument/2006/relationships/slideLayout" Target="../slideLayouts/slideLayout13.xml"/><Relationship Id="rId1" Type="http://schemas.openxmlformats.org/officeDocument/2006/relationships/themeOverride" Target="../theme/themeOverride169.xml"/><Relationship Id="rId6" Type="http://schemas.openxmlformats.org/officeDocument/2006/relationships/image" Target="../media/image361.png"/><Relationship Id="rId5" Type="http://schemas.openxmlformats.org/officeDocument/2006/relationships/image" Target="../media/image360.png"/><Relationship Id="rId4" Type="http://schemas.openxmlformats.org/officeDocument/2006/relationships/image" Target="../media/image359.png"/></Relationships>
</file>

<file path=ppt/slides/_rels/slide17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8.jpeg"/><Relationship Id="rId2" Type="http://schemas.openxmlformats.org/officeDocument/2006/relationships/slideLayout" Target="../slideLayouts/slideLayout13.xml"/><Relationship Id="rId1" Type="http://schemas.openxmlformats.org/officeDocument/2006/relationships/themeOverride" Target="../theme/themeOverride170.xml"/><Relationship Id="rId6" Type="http://schemas.openxmlformats.org/officeDocument/2006/relationships/image" Target="../media/image367.png"/><Relationship Id="rId5" Type="http://schemas.openxmlformats.org/officeDocument/2006/relationships/image" Target="../media/image360.png"/><Relationship Id="rId4" Type="http://schemas.openxmlformats.org/officeDocument/2006/relationships/image" Target="../media/image359.png"/></Relationships>
</file>

<file path=ppt/slides/_rels/slide17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0.jpeg"/><Relationship Id="rId2" Type="http://schemas.openxmlformats.org/officeDocument/2006/relationships/slideLayout" Target="../slideLayouts/slideLayout13.xml"/><Relationship Id="rId1" Type="http://schemas.openxmlformats.org/officeDocument/2006/relationships/themeOverride" Target="../theme/themeOverride171.xml"/><Relationship Id="rId6" Type="http://schemas.openxmlformats.org/officeDocument/2006/relationships/image" Target="../media/image369.png"/><Relationship Id="rId5" Type="http://schemas.openxmlformats.org/officeDocument/2006/relationships/image" Target="../media/image359.png"/><Relationship Id="rId4" Type="http://schemas.openxmlformats.org/officeDocument/2006/relationships/image" Target="../media/image37.png"/></Relationships>
</file>

<file path=ppt/slides/_rels/slide173.xml.rels><?xml version="1.0" encoding="UTF-8" standalone="yes"?>
<Relationships xmlns="http://schemas.openxmlformats.org/package/2006/relationships"><Relationship Id="rId8" Type="http://schemas.openxmlformats.org/officeDocument/2006/relationships/image" Target="../media/image374.png"/><Relationship Id="rId3" Type="http://schemas.openxmlformats.org/officeDocument/2006/relationships/image" Target="../media/image2.png"/><Relationship Id="rId7" Type="http://schemas.openxmlformats.org/officeDocument/2006/relationships/image" Target="../media/image373.png"/><Relationship Id="rId2" Type="http://schemas.openxmlformats.org/officeDocument/2006/relationships/slideLayout" Target="../slideLayouts/slideLayout13.xml"/><Relationship Id="rId1" Type="http://schemas.openxmlformats.org/officeDocument/2006/relationships/themeOverride" Target="../theme/themeOverride172.xml"/><Relationship Id="rId6" Type="http://schemas.openxmlformats.org/officeDocument/2006/relationships/image" Target="../media/image359.png"/><Relationship Id="rId5" Type="http://schemas.openxmlformats.org/officeDocument/2006/relationships/image" Target="../media/image372.png"/><Relationship Id="rId4" Type="http://schemas.openxmlformats.org/officeDocument/2006/relationships/image" Target="../media/image371.png"/><Relationship Id="rId9" Type="http://schemas.openxmlformats.org/officeDocument/2006/relationships/image" Target="../media/image375.emf"/></Relationships>
</file>

<file path=ppt/slides/_rels/slide174.xml.rels><?xml version="1.0" encoding="UTF-8" standalone="yes"?>
<Relationships xmlns="http://schemas.openxmlformats.org/package/2006/relationships"><Relationship Id="rId8" Type="http://schemas.openxmlformats.org/officeDocument/2006/relationships/image" Target="../media/image378.emf"/><Relationship Id="rId3" Type="http://schemas.openxmlformats.org/officeDocument/2006/relationships/image" Target="../media/image2.png"/><Relationship Id="rId7" Type="http://schemas.openxmlformats.org/officeDocument/2006/relationships/image" Target="../media/image377.emf"/><Relationship Id="rId2" Type="http://schemas.openxmlformats.org/officeDocument/2006/relationships/slideLayout" Target="../slideLayouts/slideLayout13.xml"/><Relationship Id="rId1" Type="http://schemas.openxmlformats.org/officeDocument/2006/relationships/themeOverride" Target="../theme/themeOverride173.xml"/><Relationship Id="rId6" Type="http://schemas.openxmlformats.org/officeDocument/2006/relationships/image" Target="../media/image376.emf"/><Relationship Id="rId5" Type="http://schemas.openxmlformats.org/officeDocument/2006/relationships/image" Target="../media/image373.png"/><Relationship Id="rId10" Type="http://schemas.openxmlformats.org/officeDocument/2006/relationships/image" Target="../media/image380.png"/><Relationship Id="rId4" Type="http://schemas.openxmlformats.org/officeDocument/2006/relationships/image" Target="../media/image359.png"/><Relationship Id="rId9" Type="http://schemas.openxmlformats.org/officeDocument/2006/relationships/image" Target="../media/image379.emf"/></Relationships>
</file>

<file path=ppt/slides/_rels/slide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74.xml"/><Relationship Id="rId6" Type="http://schemas.openxmlformats.org/officeDocument/2006/relationships/image" Target="../media/image381.png"/><Relationship Id="rId5" Type="http://schemas.openxmlformats.org/officeDocument/2006/relationships/image" Target="../media/image359.png"/><Relationship Id="rId4" Type="http://schemas.openxmlformats.org/officeDocument/2006/relationships/image" Target="../media/image306.png"/></Relationships>
</file>

<file path=ppt/slides/_rels/slide176.xml.rels><?xml version="1.0" encoding="UTF-8" standalone="yes"?>
<Relationships xmlns="http://schemas.openxmlformats.org/package/2006/relationships"><Relationship Id="rId8" Type="http://schemas.openxmlformats.org/officeDocument/2006/relationships/image" Target="../media/image385.emf"/><Relationship Id="rId3" Type="http://schemas.openxmlformats.org/officeDocument/2006/relationships/image" Target="../media/image2.png"/><Relationship Id="rId7" Type="http://schemas.openxmlformats.org/officeDocument/2006/relationships/image" Target="../media/image384.emf"/><Relationship Id="rId2" Type="http://schemas.openxmlformats.org/officeDocument/2006/relationships/slideLayout" Target="../slideLayouts/slideLayout13.xml"/><Relationship Id="rId1" Type="http://schemas.openxmlformats.org/officeDocument/2006/relationships/themeOverride" Target="../theme/themeOverride175.xml"/><Relationship Id="rId6" Type="http://schemas.openxmlformats.org/officeDocument/2006/relationships/image" Target="../media/image383.emf"/><Relationship Id="rId11" Type="http://schemas.openxmlformats.org/officeDocument/2006/relationships/image" Target="../media/image388.png"/><Relationship Id="rId5" Type="http://schemas.openxmlformats.org/officeDocument/2006/relationships/image" Target="../media/image382.emf"/><Relationship Id="rId10" Type="http://schemas.openxmlformats.org/officeDocument/2006/relationships/image" Target="../media/image387.emf"/><Relationship Id="rId4" Type="http://schemas.openxmlformats.org/officeDocument/2006/relationships/image" Target="../media/image359.png"/><Relationship Id="rId9" Type="http://schemas.openxmlformats.org/officeDocument/2006/relationships/image" Target="../media/image386.emf"/></Relationships>
</file>

<file path=ppt/slides/_rels/slide17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png"/><Relationship Id="rId7" Type="http://schemas.openxmlformats.org/officeDocument/2006/relationships/image" Target="../media/image390.emf"/><Relationship Id="rId2" Type="http://schemas.openxmlformats.org/officeDocument/2006/relationships/slideLayout" Target="../slideLayouts/slideLayout13.xml"/><Relationship Id="rId1" Type="http://schemas.openxmlformats.org/officeDocument/2006/relationships/themeOverride" Target="../theme/themeOverride176.xml"/><Relationship Id="rId6" Type="http://schemas.openxmlformats.org/officeDocument/2006/relationships/image" Target="../media/image23.png"/><Relationship Id="rId5" Type="http://schemas.openxmlformats.org/officeDocument/2006/relationships/image" Target="../media/image389.emf"/><Relationship Id="rId4" Type="http://schemas.openxmlformats.org/officeDocument/2006/relationships/image" Target="../media/image359.png"/></Relationships>
</file>

<file path=ppt/slides/_rels/slide178.xml.rels><?xml version="1.0" encoding="UTF-8" standalone="yes"?>
<Relationships xmlns="http://schemas.openxmlformats.org/package/2006/relationships"><Relationship Id="rId8" Type="http://schemas.openxmlformats.org/officeDocument/2006/relationships/image" Target="../media/image393.png"/><Relationship Id="rId13" Type="http://schemas.openxmlformats.org/officeDocument/2006/relationships/image" Target="../media/image398.emf"/><Relationship Id="rId3" Type="http://schemas.openxmlformats.org/officeDocument/2006/relationships/image" Target="../media/image2.png"/><Relationship Id="rId7" Type="http://schemas.openxmlformats.org/officeDocument/2006/relationships/image" Target="../media/image392.png"/><Relationship Id="rId12" Type="http://schemas.openxmlformats.org/officeDocument/2006/relationships/image" Target="../media/image397.emf"/><Relationship Id="rId2" Type="http://schemas.openxmlformats.org/officeDocument/2006/relationships/slideLayout" Target="../slideLayouts/slideLayout13.xml"/><Relationship Id="rId1" Type="http://schemas.openxmlformats.org/officeDocument/2006/relationships/themeOverride" Target="../theme/themeOverride177.xml"/><Relationship Id="rId6" Type="http://schemas.openxmlformats.org/officeDocument/2006/relationships/image" Target="../media/image391.png"/><Relationship Id="rId11" Type="http://schemas.openxmlformats.org/officeDocument/2006/relationships/image" Target="../media/image396.emf"/><Relationship Id="rId5" Type="http://schemas.openxmlformats.org/officeDocument/2006/relationships/image" Target="../media/image23.png"/><Relationship Id="rId10" Type="http://schemas.openxmlformats.org/officeDocument/2006/relationships/image" Target="../media/image395.png"/><Relationship Id="rId4" Type="http://schemas.openxmlformats.org/officeDocument/2006/relationships/image" Target="../media/image359.png"/><Relationship Id="rId9" Type="http://schemas.openxmlformats.org/officeDocument/2006/relationships/image" Target="../media/image394.png"/><Relationship Id="rId14" Type="http://schemas.openxmlformats.org/officeDocument/2006/relationships/image" Target="../media/image399.emf"/></Relationships>
</file>

<file path=ppt/slides/_rels/slide179.xml.rels><?xml version="1.0" encoding="UTF-8" standalone="yes"?>
<Relationships xmlns="http://schemas.openxmlformats.org/package/2006/relationships"><Relationship Id="rId8" Type="http://schemas.openxmlformats.org/officeDocument/2006/relationships/image" Target="../media/image403.jpeg"/><Relationship Id="rId3" Type="http://schemas.openxmlformats.org/officeDocument/2006/relationships/image" Target="../media/image2.png"/><Relationship Id="rId7" Type="http://schemas.openxmlformats.org/officeDocument/2006/relationships/image" Target="../media/image402.jpeg"/><Relationship Id="rId12" Type="http://schemas.openxmlformats.org/officeDocument/2006/relationships/image" Target="../media/image407.emf"/><Relationship Id="rId2" Type="http://schemas.openxmlformats.org/officeDocument/2006/relationships/slideLayout" Target="../slideLayouts/slideLayout13.xml"/><Relationship Id="rId1" Type="http://schemas.openxmlformats.org/officeDocument/2006/relationships/themeOverride" Target="../theme/themeOverride178.xml"/><Relationship Id="rId6" Type="http://schemas.openxmlformats.org/officeDocument/2006/relationships/image" Target="../media/image359.png"/><Relationship Id="rId11" Type="http://schemas.openxmlformats.org/officeDocument/2006/relationships/image" Target="../media/image406.jpeg"/><Relationship Id="rId5" Type="http://schemas.openxmlformats.org/officeDocument/2006/relationships/image" Target="../media/image401.gif"/><Relationship Id="rId10" Type="http://schemas.openxmlformats.org/officeDocument/2006/relationships/image" Target="../media/image405.jpeg"/><Relationship Id="rId4" Type="http://schemas.openxmlformats.org/officeDocument/2006/relationships/image" Target="../media/image400.png"/><Relationship Id="rId9" Type="http://schemas.openxmlformats.org/officeDocument/2006/relationships/image" Target="../media/image404.emf"/></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slideLayout" Target="../slideLayouts/slideLayout13.xml"/><Relationship Id="rId1" Type="http://schemas.openxmlformats.org/officeDocument/2006/relationships/themeOverride" Target="../theme/themeOverride17.xml"/><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38.png"/></Relationships>
</file>

<file path=ppt/slides/_rels/slide180.xml.rels><?xml version="1.0" encoding="UTF-8" standalone="yes"?>
<Relationships xmlns="http://schemas.openxmlformats.org/package/2006/relationships"><Relationship Id="rId8" Type="http://schemas.openxmlformats.org/officeDocument/2006/relationships/image" Target="../media/image411.emf"/><Relationship Id="rId3" Type="http://schemas.openxmlformats.org/officeDocument/2006/relationships/image" Target="../media/image2.png"/><Relationship Id="rId7" Type="http://schemas.openxmlformats.org/officeDocument/2006/relationships/image" Target="../media/image410.emf"/><Relationship Id="rId2" Type="http://schemas.openxmlformats.org/officeDocument/2006/relationships/slideLayout" Target="../slideLayouts/slideLayout13.xml"/><Relationship Id="rId1" Type="http://schemas.openxmlformats.org/officeDocument/2006/relationships/themeOverride" Target="../theme/themeOverride179.xml"/><Relationship Id="rId6" Type="http://schemas.openxmlformats.org/officeDocument/2006/relationships/image" Target="../media/image409.emf"/><Relationship Id="rId5" Type="http://schemas.openxmlformats.org/officeDocument/2006/relationships/image" Target="../media/image408.emf"/><Relationship Id="rId4" Type="http://schemas.openxmlformats.org/officeDocument/2006/relationships/image" Target="../media/image359.png"/></Relationships>
</file>

<file path=ppt/slides/_rels/slide18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4.emf"/><Relationship Id="rId2" Type="http://schemas.openxmlformats.org/officeDocument/2006/relationships/slideLayout" Target="../slideLayouts/slideLayout13.xml"/><Relationship Id="rId1" Type="http://schemas.openxmlformats.org/officeDocument/2006/relationships/themeOverride" Target="../theme/themeOverride180.xml"/><Relationship Id="rId6" Type="http://schemas.openxmlformats.org/officeDocument/2006/relationships/image" Target="../media/image413.emf"/><Relationship Id="rId5" Type="http://schemas.openxmlformats.org/officeDocument/2006/relationships/image" Target="../media/image412.emf"/><Relationship Id="rId4" Type="http://schemas.openxmlformats.org/officeDocument/2006/relationships/image" Target="../media/image359.png"/></Relationships>
</file>

<file path=ppt/slides/_rels/slide18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slideLayout" Target="../slideLayouts/slideLayout13.xml"/><Relationship Id="rId1" Type="http://schemas.openxmlformats.org/officeDocument/2006/relationships/themeOverride" Target="../theme/themeOverride181.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415.png"/></Relationships>
</file>

<file path=ppt/slides/_rels/slide18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slideLayout" Target="../slideLayouts/slideLayout13.xml"/><Relationship Id="rId1" Type="http://schemas.openxmlformats.org/officeDocument/2006/relationships/themeOverride" Target="../theme/themeOverride182.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415.png"/><Relationship Id="rId9" Type="http://schemas.openxmlformats.org/officeDocument/2006/relationships/image" Target="../media/image416.emf"/></Relationships>
</file>

<file path=ppt/slides/_rels/slide184.xml.rels><?xml version="1.0" encoding="UTF-8" standalone="yes"?>
<Relationships xmlns="http://schemas.openxmlformats.org/package/2006/relationships"><Relationship Id="rId8" Type="http://schemas.openxmlformats.org/officeDocument/2006/relationships/image" Target="../media/image421.png"/><Relationship Id="rId3" Type="http://schemas.openxmlformats.org/officeDocument/2006/relationships/image" Target="../media/image2.png"/><Relationship Id="rId7" Type="http://schemas.openxmlformats.org/officeDocument/2006/relationships/image" Target="../media/image420.png"/><Relationship Id="rId2" Type="http://schemas.openxmlformats.org/officeDocument/2006/relationships/slideLayout" Target="../slideLayouts/slideLayout13.xml"/><Relationship Id="rId1" Type="http://schemas.openxmlformats.org/officeDocument/2006/relationships/themeOverride" Target="../theme/themeOverride183.xml"/><Relationship Id="rId6" Type="http://schemas.openxmlformats.org/officeDocument/2006/relationships/image" Target="../media/image419.png"/><Relationship Id="rId5" Type="http://schemas.openxmlformats.org/officeDocument/2006/relationships/image" Target="../media/image418.png"/><Relationship Id="rId4" Type="http://schemas.openxmlformats.org/officeDocument/2006/relationships/image" Target="../media/image417.png"/></Relationships>
</file>

<file path=ppt/slides/_rels/slide18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4.png"/><Relationship Id="rId2" Type="http://schemas.openxmlformats.org/officeDocument/2006/relationships/slideLayout" Target="../slideLayouts/slideLayout13.xml"/><Relationship Id="rId1" Type="http://schemas.openxmlformats.org/officeDocument/2006/relationships/themeOverride" Target="../theme/themeOverride184.xml"/><Relationship Id="rId6" Type="http://schemas.openxmlformats.org/officeDocument/2006/relationships/image" Target="../media/image423.png"/><Relationship Id="rId5" Type="http://schemas.openxmlformats.org/officeDocument/2006/relationships/image" Target="../media/image421.png"/><Relationship Id="rId4" Type="http://schemas.openxmlformats.org/officeDocument/2006/relationships/image" Target="../media/image422.png"/></Relationships>
</file>

<file path=ppt/slides/_rels/slide186.xml.rels><?xml version="1.0" encoding="UTF-8" standalone="yes"?>
<Relationships xmlns="http://schemas.openxmlformats.org/package/2006/relationships"><Relationship Id="rId8" Type="http://schemas.openxmlformats.org/officeDocument/2006/relationships/image" Target="../media/image427.emf"/><Relationship Id="rId3" Type="http://schemas.openxmlformats.org/officeDocument/2006/relationships/image" Target="../media/image2.png"/><Relationship Id="rId7" Type="http://schemas.openxmlformats.org/officeDocument/2006/relationships/image" Target="../media/image426.emf"/><Relationship Id="rId2" Type="http://schemas.openxmlformats.org/officeDocument/2006/relationships/slideLayout" Target="../slideLayouts/slideLayout13.xml"/><Relationship Id="rId1" Type="http://schemas.openxmlformats.org/officeDocument/2006/relationships/themeOverride" Target="../theme/themeOverride185.xml"/><Relationship Id="rId6" Type="http://schemas.openxmlformats.org/officeDocument/2006/relationships/image" Target="../media/image421.png"/><Relationship Id="rId5" Type="http://schemas.openxmlformats.org/officeDocument/2006/relationships/image" Target="../media/image422.png"/><Relationship Id="rId4" Type="http://schemas.openxmlformats.org/officeDocument/2006/relationships/image" Target="../media/image425.png"/></Relationships>
</file>

<file path=ppt/slides/_rels/slide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86.xml"/><Relationship Id="rId6" Type="http://schemas.openxmlformats.org/officeDocument/2006/relationships/image" Target="../media/image421.png"/><Relationship Id="rId5" Type="http://schemas.openxmlformats.org/officeDocument/2006/relationships/image" Target="../media/image88.png"/><Relationship Id="rId4" Type="http://schemas.openxmlformats.org/officeDocument/2006/relationships/image" Target="../media/image422.png"/></Relationships>
</file>

<file path=ppt/slides/_rels/slide18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4.png"/><Relationship Id="rId2" Type="http://schemas.openxmlformats.org/officeDocument/2006/relationships/slideLayout" Target="../slideLayouts/slideLayout13.xml"/><Relationship Id="rId1" Type="http://schemas.openxmlformats.org/officeDocument/2006/relationships/themeOverride" Target="../theme/themeOverride187.xml"/><Relationship Id="rId6" Type="http://schemas.openxmlformats.org/officeDocument/2006/relationships/image" Target="../media/image428.png"/><Relationship Id="rId5" Type="http://schemas.openxmlformats.org/officeDocument/2006/relationships/image" Target="../media/image421.png"/><Relationship Id="rId4" Type="http://schemas.openxmlformats.org/officeDocument/2006/relationships/image" Target="../media/image422.pn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hemeOverride" Target="../theme/themeOverride188.xml"/><Relationship Id="rId6" Type="http://schemas.openxmlformats.org/officeDocument/2006/relationships/image" Target="../media/image429.png"/><Relationship Id="rId5" Type="http://schemas.openxmlformats.org/officeDocument/2006/relationships/image" Target="../media/image35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slideLayout" Target="../slideLayouts/slideLayout13.xml"/><Relationship Id="rId1" Type="http://schemas.openxmlformats.org/officeDocument/2006/relationships/themeOverride" Target="../theme/themeOverride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3.png"/></Relationships>
</file>

<file path=ppt/slides/_rels/slide1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89.xml"/><Relationship Id="rId6" Type="http://schemas.openxmlformats.org/officeDocument/2006/relationships/image" Target="../media/image117.png"/><Relationship Id="rId5" Type="http://schemas.openxmlformats.org/officeDocument/2006/relationships/image" Target="../media/image260.emf"/><Relationship Id="rId4" Type="http://schemas.openxmlformats.org/officeDocument/2006/relationships/image" Target="../media/image167.png"/></Relationships>
</file>

<file path=ppt/slides/_rels/slide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90.xml"/><Relationship Id="rId6" Type="http://schemas.openxmlformats.org/officeDocument/2006/relationships/image" Target="../media/image430.emf"/><Relationship Id="rId5" Type="http://schemas.openxmlformats.org/officeDocument/2006/relationships/image" Target="../media/image117.png"/><Relationship Id="rId4" Type="http://schemas.openxmlformats.org/officeDocument/2006/relationships/image" Target="../media/image167.png"/></Relationships>
</file>

<file path=ppt/slides/_rels/slide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91.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117.pn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hemeOverride" Target="../theme/themeOverride192.xml"/><Relationship Id="rId6" Type="http://schemas.openxmlformats.org/officeDocument/2006/relationships/image" Target="../media/image429.png"/><Relationship Id="rId5" Type="http://schemas.openxmlformats.org/officeDocument/2006/relationships/image" Target="../media/image353.png"/><Relationship Id="rId4" Type="http://schemas.openxmlformats.org/officeDocument/2006/relationships/image" Target="../media/image2.png"/></Relationships>
</file>

<file path=ppt/slides/_rels/slide1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93.xml"/><Relationship Id="rId6" Type="http://schemas.openxmlformats.org/officeDocument/2006/relationships/image" Target="../media/image432.png"/><Relationship Id="rId5" Type="http://schemas.openxmlformats.org/officeDocument/2006/relationships/image" Target="../media/image254.png"/><Relationship Id="rId4" Type="http://schemas.openxmlformats.org/officeDocument/2006/relationships/image" Target="../media/image431.emf"/></Relationships>
</file>

<file path=ppt/slides/_rels/slide19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5.png"/><Relationship Id="rId2" Type="http://schemas.openxmlformats.org/officeDocument/2006/relationships/slideLayout" Target="../slideLayouts/slideLayout13.xml"/><Relationship Id="rId1" Type="http://schemas.openxmlformats.org/officeDocument/2006/relationships/themeOverride" Target="../theme/themeOverride194.xml"/><Relationship Id="rId6" Type="http://schemas.openxmlformats.org/officeDocument/2006/relationships/image" Target="../media/image434.png"/><Relationship Id="rId5" Type="http://schemas.openxmlformats.org/officeDocument/2006/relationships/image" Target="../media/image254.png"/><Relationship Id="rId4" Type="http://schemas.openxmlformats.org/officeDocument/2006/relationships/image" Target="../media/image433.emf"/></Relationships>
</file>

<file path=ppt/slides/_rels/slide196.xml.rels><?xml version="1.0" encoding="UTF-8" standalone="yes"?>
<Relationships xmlns="http://schemas.openxmlformats.org/package/2006/relationships"><Relationship Id="rId8" Type="http://schemas.openxmlformats.org/officeDocument/2006/relationships/image" Target="../media/image439.emf"/><Relationship Id="rId3" Type="http://schemas.openxmlformats.org/officeDocument/2006/relationships/image" Target="../media/image2.png"/><Relationship Id="rId7" Type="http://schemas.openxmlformats.org/officeDocument/2006/relationships/image" Target="../media/image438.emf"/><Relationship Id="rId2" Type="http://schemas.openxmlformats.org/officeDocument/2006/relationships/slideLayout" Target="../slideLayouts/slideLayout13.xml"/><Relationship Id="rId1" Type="http://schemas.openxmlformats.org/officeDocument/2006/relationships/themeOverride" Target="../theme/themeOverride195.xml"/><Relationship Id="rId6" Type="http://schemas.openxmlformats.org/officeDocument/2006/relationships/image" Target="../media/image437.png"/><Relationship Id="rId5" Type="http://schemas.openxmlformats.org/officeDocument/2006/relationships/image" Target="../media/image436.png"/><Relationship Id="rId4" Type="http://schemas.openxmlformats.org/officeDocument/2006/relationships/image" Target="../media/image154.png"/></Relationships>
</file>

<file path=ppt/slides/_rels/slide19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9.png"/><Relationship Id="rId2" Type="http://schemas.openxmlformats.org/officeDocument/2006/relationships/slideLayout" Target="../slideLayouts/slideLayout13.xml"/><Relationship Id="rId1" Type="http://schemas.openxmlformats.org/officeDocument/2006/relationships/themeOverride" Target="../theme/themeOverride196.xml"/><Relationship Id="rId6" Type="http://schemas.openxmlformats.org/officeDocument/2006/relationships/image" Target="../media/image157.png"/><Relationship Id="rId5" Type="http://schemas.openxmlformats.org/officeDocument/2006/relationships/image" Target="../media/image155.png"/><Relationship Id="rId4" Type="http://schemas.openxmlformats.org/officeDocument/2006/relationships/image" Target="../media/image154.png"/></Relationships>
</file>

<file path=ppt/slides/_rels/slide1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97.xml"/><Relationship Id="rId6" Type="http://schemas.openxmlformats.org/officeDocument/2006/relationships/image" Target="../media/image440.png"/><Relationship Id="rId5" Type="http://schemas.openxmlformats.org/officeDocument/2006/relationships/image" Target="../media/image254.png"/><Relationship Id="rId4" Type="http://schemas.openxmlformats.org/officeDocument/2006/relationships/image" Target="../media/image431.emf"/></Relationships>
</file>

<file path=ppt/slides/_rels/slide199.xml.rels><?xml version="1.0" encoding="UTF-8" standalone="yes"?>
<Relationships xmlns="http://schemas.openxmlformats.org/package/2006/relationships"><Relationship Id="rId8" Type="http://schemas.openxmlformats.org/officeDocument/2006/relationships/image" Target="../media/image444.png"/><Relationship Id="rId3" Type="http://schemas.openxmlformats.org/officeDocument/2006/relationships/image" Target="../media/image2.png"/><Relationship Id="rId7" Type="http://schemas.openxmlformats.org/officeDocument/2006/relationships/image" Target="../media/image443.png"/><Relationship Id="rId2" Type="http://schemas.openxmlformats.org/officeDocument/2006/relationships/slideLayout" Target="../slideLayouts/slideLayout13.xml"/><Relationship Id="rId1" Type="http://schemas.openxmlformats.org/officeDocument/2006/relationships/themeOverride" Target="../theme/themeOverride198.xml"/><Relationship Id="rId6" Type="http://schemas.microsoft.com/office/2007/relationships/hdphoto" Target="../media/hdphoto10.wdp"/><Relationship Id="rId5" Type="http://schemas.openxmlformats.org/officeDocument/2006/relationships/image" Target="../media/image442.png"/><Relationship Id="rId4" Type="http://schemas.openxmlformats.org/officeDocument/2006/relationships/image" Target="../media/image441.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slideLayout" Target="../slideLayouts/slideLayout13.xml"/><Relationship Id="rId1" Type="http://schemas.openxmlformats.org/officeDocument/2006/relationships/themeOverride" Target="../theme/themeOverride19.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23.png"/></Relationships>
</file>

<file path=ppt/slides/_rels/slide200.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11.wdp"/><Relationship Id="rId3" Type="http://schemas.openxmlformats.org/officeDocument/2006/relationships/image" Target="../media/image2.png"/><Relationship Id="rId7" Type="http://schemas.openxmlformats.org/officeDocument/2006/relationships/image" Target="../media/image442.png"/><Relationship Id="rId12" Type="http://schemas.openxmlformats.org/officeDocument/2006/relationships/image" Target="../media/image450.png"/><Relationship Id="rId17" Type="http://schemas.openxmlformats.org/officeDocument/2006/relationships/image" Target="../media/image453.png"/><Relationship Id="rId2" Type="http://schemas.openxmlformats.org/officeDocument/2006/relationships/slideLayout" Target="../slideLayouts/slideLayout13.xml"/><Relationship Id="rId16" Type="http://schemas.openxmlformats.org/officeDocument/2006/relationships/image" Target="../media/image452.png"/><Relationship Id="rId1" Type="http://schemas.openxmlformats.org/officeDocument/2006/relationships/themeOverride" Target="../theme/themeOverride199.xml"/><Relationship Id="rId6" Type="http://schemas.openxmlformats.org/officeDocument/2006/relationships/image" Target="../media/image446.png"/><Relationship Id="rId11" Type="http://schemas.openxmlformats.org/officeDocument/2006/relationships/image" Target="../media/image449.png"/><Relationship Id="rId5" Type="http://schemas.openxmlformats.org/officeDocument/2006/relationships/image" Target="../media/image40.emf"/><Relationship Id="rId15" Type="http://schemas.microsoft.com/office/2007/relationships/hdphoto" Target="../media/hdphoto12.wdp"/><Relationship Id="rId10" Type="http://schemas.openxmlformats.org/officeDocument/2006/relationships/image" Target="../media/image448.png"/><Relationship Id="rId4" Type="http://schemas.openxmlformats.org/officeDocument/2006/relationships/image" Target="../media/image445.png"/><Relationship Id="rId9" Type="http://schemas.openxmlformats.org/officeDocument/2006/relationships/image" Target="../media/image447.png"/><Relationship Id="rId14" Type="http://schemas.openxmlformats.org/officeDocument/2006/relationships/image" Target="../media/image451.png"/></Relationships>
</file>

<file path=ppt/slides/_rels/slide201.xml.rels><?xml version="1.0" encoding="UTF-8" standalone="yes"?>
<Relationships xmlns="http://schemas.openxmlformats.org/package/2006/relationships"><Relationship Id="rId8" Type="http://schemas.openxmlformats.org/officeDocument/2006/relationships/image" Target="../media/image454.emf"/><Relationship Id="rId3" Type="http://schemas.openxmlformats.org/officeDocument/2006/relationships/image" Target="../media/image2.png"/><Relationship Id="rId7" Type="http://schemas.openxmlformats.org/officeDocument/2006/relationships/image" Target="../media/image444.png"/><Relationship Id="rId2" Type="http://schemas.openxmlformats.org/officeDocument/2006/relationships/slideLayout" Target="../slideLayouts/slideLayout13.xml"/><Relationship Id="rId1" Type="http://schemas.openxmlformats.org/officeDocument/2006/relationships/themeOverride" Target="../theme/themeOverride200.xml"/><Relationship Id="rId6" Type="http://schemas.openxmlformats.org/officeDocument/2006/relationships/image" Target="../media/image114.png"/><Relationship Id="rId5" Type="http://schemas.microsoft.com/office/2007/relationships/hdphoto" Target="../media/hdphoto10.wdp"/><Relationship Id="rId4" Type="http://schemas.openxmlformats.org/officeDocument/2006/relationships/image" Target="../media/image442.png"/></Relationships>
</file>

<file path=ppt/slides/_rels/slide202.xml.rels><?xml version="1.0" encoding="UTF-8" standalone="yes"?>
<Relationships xmlns="http://schemas.openxmlformats.org/package/2006/relationships"><Relationship Id="rId8" Type="http://schemas.openxmlformats.org/officeDocument/2006/relationships/image" Target="../media/image456.emf"/><Relationship Id="rId3" Type="http://schemas.openxmlformats.org/officeDocument/2006/relationships/image" Target="../media/image2.png"/><Relationship Id="rId7" Type="http://schemas.openxmlformats.org/officeDocument/2006/relationships/image" Target="../media/image455.png"/><Relationship Id="rId2" Type="http://schemas.openxmlformats.org/officeDocument/2006/relationships/slideLayout" Target="../slideLayouts/slideLayout13.xml"/><Relationship Id="rId1" Type="http://schemas.openxmlformats.org/officeDocument/2006/relationships/themeOverride" Target="../theme/themeOverride201.xml"/><Relationship Id="rId6" Type="http://schemas.openxmlformats.org/officeDocument/2006/relationships/image" Target="../media/image114.png"/><Relationship Id="rId5" Type="http://schemas.microsoft.com/office/2007/relationships/hdphoto" Target="../media/hdphoto10.wdp"/><Relationship Id="rId4" Type="http://schemas.openxmlformats.org/officeDocument/2006/relationships/image" Target="../media/image442.png"/></Relationships>
</file>

<file path=ppt/slides/_rels/slide203.xml.rels><?xml version="1.0" encoding="UTF-8" standalone="yes"?>
<Relationships xmlns="http://schemas.openxmlformats.org/package/2006/relationships"><Relationship Id="rId8" Type="http://schemas.openxmlformats.org/officeDocument/2006/relationships/image" Target="../media/image458.emf"/><Relationship Id="rId3" Type="http://schemas.openxmlformats.org/officeDocument/2006/relationships/image" Target="../media/image2.png"/><Relationship Id="rId7" Type="http://schemas.openxmlformats.org/officeDocument/2006/relationships/image" Target="../media/image457.png"/><Relationship Id="rId2" Type="http://schemas.openxmlformats.org/officeDocument/2006/relationships/slideLayout" Target="../slideLayouts/slideLayout13.xml"/><Relationship Id="rId1" Type="http://schemas.openxmlformats.org/officeDocument/2006/relationships/themeOverride" Target="../theme/themeOverride202.xml"/><Relationship Id="rId6" Type="http://schemas.openxmlformats.org/officeDocument/2006/relationships/image" Target="../media/image114.png"/><Relationship Id="rId5" Type="http://schemas.microsoft.com/office/2007/relationships/hdphoto" Target="../media/hdphoto10.wdp"/><Relationship Id="rId4" Type="http://schemas.openxmlformats.org/officeDocument/2006/relationships/image" Target="../media/image442.png"/></Relationships>
</file>

<file path=ppt/slides/_rels/slide2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03.xml"/><Relationship Id="rId6" Type="http://schemas.openxmlformats.org/officeDocument/2006/relationships/image" Target="../media/image459.png"/><Relationship Id="rId5" Type="http://schemas.openxmlformats.org/officeDocument/2006/relationships/image" Target="../media/image254.png"/><Relationship Id="rId4" Type="http://schemas.openxmlformats.org/officeDocument/2006/relationships/image" Target="../media/image431.emf"/></Relationships>
</file>

<file path=ppt/slides/_rels/slide20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1.png"/><Relationship Id="rId2" Type="http://schemas.openxmlformats.org/officeDocument/2006/relationships/slideLayout" Target="../slideLayouts/slideLayout13.xml"/><Relationship Id="rId1" Type="http://schemas.openxmlformats.org/officeDocument/2006/relationships/themeOverride" Target="../theme/themeOverride204.xml"/><Relationship Id="rId6" Type="http://schemas.microsoft.com/office/2007/relationships/hdphoto" Target="../media/hdphoto10.wdp"/><Relationship Id="rId5" Type="http://schemas.openxmlformats.org/officeDocument/2006/relationships/image" Target="../media/image442.png"/><Relationship Id="rId4" Type="http://schemas.openxmlformats.org/officeDocument/2006/relationships/image" Target="../media/image460.png"/></Relationships>
</file>

<file path=ppt/slides/_rels/slide20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0.wdp"/><Relationship Id="rId2" Type="http://schemas.openxmlformats.org/officeDocument/2006/relationships/slideLayout" Target="../slideLayouts/slideLayout13.xml"/><Relationship Id="rId1" Type="http://schemas.openxmlformats.org/officeDocument/2006/relationships/themeOverride" Target="../theme/themeOverride205.xml"/><Relationship Id="rId6" Type="http://schemas.openxmlformats.org/officeDocument/2006/relationships/image" Target="../media/image442.png"/><Relationship Id="rId5" Type="http://schemas.openxmlformats.org/officeDocument/2006/relationships/image" Target="../media/image198.png"/><Relationship Id="rId4" Type="http://schemas.openxmlformats.org/officeDocument/2006/relationships/image" Target="../media/image197.emf"/></Relationships>
</file>

<file path=ppt/slides/_rels/slide207.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0.wdp"/><Relationship Id="rId2" Type="http://schemas.openxmlformats.org/officeDocument/2006/relationships/slideLayout" Target="../slideLayouts/slideLayout13.xml"/><Relationship Id="rId1" Type="http://schemas.openxmlformats.org/officeDocument/2006/relationships/themeOverride" Target="../theme/themeOverride206.xml"/><Relationship Id="rId6" Type="http://schemas.openxmlformats.org/officeDocument/2006/relationships/image" Target="../media/image442.png"/><Relationship Id="rId5" Type="http://schemas.openxmlformats.org/officeDocument/2006/relationships/image" Target="../media/image198.png"/><Relationship Id="rId4" Type="http://schemas.openxmlformats.org/officeDocument/2006/relationships/image" Target="../media/image197.emf"/></Relationships>
</file>

<file path=ppt/slides/_rels/slide2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07.xml"/><Relationship Id="rId6" Type="http://schemas.openxmlformats.org/officeDocument/2006/relationships/image" Target="../media/image388.png"/><Relationship Id="rId5" Type="http://schemas.microsoft.com/office/2007/relationships/hdphoto" Target="../media/hdphoto10.wdp"/><Relationship Id="rId4" Type="http://schemas.openxmlformats.org/officeDocument/2006/relationships/image" Target="../media/image442.png"/></Relationships>
</file>

<file path=ppt/slides/_rels/slide2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08.xml"/><Relationship Id="rId6" Type="http://schemas.openxmlformats.org/officeDocument/2006/relationships/image" Target="../media/image462.png"/><Relationship Id="rId5" Type="http://schemas.openxmlformats.org/officeDocument/2006/relationships/image" Target="../media/image254.png"/><Relationship Id="rId4" Type="http://schemas.openxmlformats.org/officeDocument/2006/relationships/image" Target="../media/image431.emf"/></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slideLayout" Target="../slideLayouts/slideLayout13.xml"/><Relationship Id="rId1" Type="http://schemas.openxmlformats.org/officeDocument/2006/relationships/themeOverride" Target="../theme/themeOverride20.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23.png"/><Relationship Id="rId9" Type="http://schemas.openxmlformats.org/officeDocument/2006/relationships/image" Target="../media/image45.png"/></Relationships>
</file>

<file path=ppt/slides/_rels/slide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09.xml"/><Relationship Id="rId6" Type="http://schemas.openxmlformats.org/officeDocument/2006/relationships/image" Target="../media/image463.png"/><Relationship Id="rId5" Type="http://schemas.openxmlformats.org/officeDocument/2006/relationships/image" Target="../media/image254.png"/><Relationship Id="rId4" Type="http://schemas.openxmlformats.org/officeDocument/2006/relationships/image" Target="../media/image431.emf"/></Relationships>
</file>

<file path=ppt/slides/_rels/slide2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10.xml"/><Relationship Id="rId4" Type="http://schemas.openxmlformats.org/officeDocument/2006/relationships/image" Target="../media/image20.png"/></Relationships>
</file>

<file path=ppt/slides/_rels/slide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11.xml"/><Relationship Id="rId4" Type="http://schemas.openxmlformats.org/officeDocument/2006/relationships/image" Target="../media/image464.png"/></Relationships>
</file>

<file path=ppt/slides/_rels/slide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12.xml"/><Relationship Id="rId6" Type="http://schemas.openxmlformats.org/officeDocument/2006/relationships/image" Target="../media/image119.emf"/><Relationship Id="rId5" Type="http://schemas.microsoft.com/office/2007/relationships/hdphoto" Target="../media/hdphoto13.wdp"/><Relationship Id="rId4" Type="http://schemas.openxmlformats.org/officeDocument/2006/relationships/image" Target="../media/image465.png"/></Relationships>
</file>

<file path=ppt/slides/_rels/slide214.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png"/><Relationship Id="rId7" Type="http://schemas.microsoft.com/office/2007/relationships/hdphoto" Target="../media/hdphoto14.wdp"/><Relationship Id="rId2" Type="http://schemas.openxmlformats.org/officeDocument/2006/relationships/slideLayout" Target="../slideLayouts/slideLayout13.xml"/><Relationship Id="rId1" Type="http://schemas.openxmlformats.org/officeDocument/2006/relationships/themeOverride" Target="../theme/themeOverride213.xml"/><Relationship Id="rId6" Type="http://schemas.openxmlformats.org/officeDocument/2006/relationships/image" Target="../media/image467.png"/><Relationship Id="rId5" Type="http://schemas.openxmlformats.org/officeDocument/2006/relationships/image" Target="../media/image122.emf"/><Relationship Id="rId4" Type="http://schemas.openxmlformats.org/officeDocument/2006/relationships/image" Target="../media/image466.png"/><Relationship Id="rId9" Type="http://schemas.openxmlformats.org/officeDocument/2006/relationships/image" Target="../media/image468.png"/></Relationships>
</file>

<file path=ppt/slides/_rels/slide2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1.png"/><Relationship Id="rId2" Type="http://schemas.openxmlformats.org/officeDocument/2006/relationships/slideLayout" Target="../slideLayouts/slideLayout13.xml"/><Relationship Id="rId1" Type="http://schemas.openxmlformats.org/officeDocument/2006/relationships/themeOverride" Target="../theme/themeOverride214.xml"/><Relationship Id="rId6" Type="http://schemas.microsoft.com/office/2007/relationships/hdphoto" Target="../media/hdphoto15.wdp"/><Relationship Id="rId5" Type="http://schemas.openxmlformats.org/officeDocument/2006/relationships/image" Target="../media/image470.png"/><Relationship Id="rId4" Type="http://schemas.openxmlformats.org/officeDocument/2006/relationships/image" Target="../media/image469.emf"/></Relationships>
</file>

<file path=ppt/slides/_rels/slide2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3.png"/><Relationship Id="rId2" Type="http://schemas.openxmlformats.org/officeDocument/2006/relationships/slideLayout" Target="../slideLayouts/slideLayout13.xml"/><Relationship Id="rId1" Type="http://schemas.openxmlformats.org/officeDocument/2006/relationships/themeOverride" Target="../theme/themeOverride215.xml"/><Relationship Id="rId6" Type="http://schemas.microsoft.com/office/2007/relationships/hdphoto" Target="../media/hdphoto16.wdp"/><Relationship Id="rId5" Type="http://schemas.openxmlformats.org/officeDocument/2006/relationships/image" Target="../media/image472.png"/><Relationship Id="rId4" Type="http://schemas.openxmlformats.org/officeDocument/2006/relationships/image" Target="../media/image165.png"/></Relationships>
</file>

<file path=ppt/slides/_rels/slide2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16.xml"/><Relationship Id="rId4" Type="http://schemas.openxmlformats.org/officeDocument/2006/relationships/image" Target="../media/image464.png"/></Relationships>
</file>

<file path=ppt/slides/_rels/slide218.xml.rels><?xml version="1.0" encoding="UTF-8" standalone="yes"?>
<Relationships xmlns="http://schemas.openxmlformats.org/package/2006/relationships"><Relationship Id="rId8" Type="http://schemas.openxmlformats.org/officeDocument/2006/relationships/image" Target="../media/image476.png"/><Relationship Id="rId13" Type="http://schemas.openxmlformats.org/officeDocument/2006/relationships/image" Target="../media/image478.png"/><Relationship Id="rId3" Type="http://schemas.openxmlformats.org/officeDocument/2006/relationships/image" Target="../media/image2.png"/><Relationship Id="rId7" Type="http://schemas.microsoft.com/office/2007/relationships/hdphoto" Target="../media/hdphoto17.wdp"/><Relationship Id="rId12" Type="http://schemas.openxmlformats.org/officeDocument/2006/relationships/image" Target="../media/image112.emf"/><Relationship Id="rId2" Type="http://schemas.openxmlformats.org/officeDocument/2006/relationships/slideLayout" Target="../slideLayouts/slideLayout13.xml"/><Relationship Id="rId16" Type="http://schemas.openxmlformats.org/officeDocument/2006/relationships/image" Target="../media/image413.emf"/><Relationship Id="rId1" Type="http://schemas.openxmlformats.org/officeDocument/2006/relationships/themeOverride" Target="../theme/themeOverride217.xml"/><Relationship Id="rId6" Type="http://schemas.openxmlformats.org/officeDocument/2006/relationships/image" Target="../media/image475.png"/><Relationship Id="rId11" Type="http://schemas.microsoft.com/office/2007/relationships/hdphoto" Target="../media/hdphoto19.wdp"/><Relationship Id="rId5" Type="http://schemas.openxmlformats.org/officeDocument/2006/relationships/image" Target="../media/image474.png"/><Relationship Id="rId15" Type="http://schemas.openxmlformats.org/officeDocument/2006/relationships/image" Target="../media/image479.png"/><Relationship Id="rId10" Type="http://schemas.openxmlformats.org/officeDocument/2006/relationships/image" Target="../media/image477.png"/><Relationship Id="rId4" Type="http://schemas.openxmlformats.org/officeDocument/2006/relationships/image" Target="../media/image107.png"/><Relationship Id="rId9" Type="http://schemas.microsoft.com/office/2007/relationships/hdphoto" Target="../media/hdphoto18.wdp"/><Relationship Id="rId14" Type="http://schemas.microsoft.com/office/2007/relationships/hdphoto" Target="../media/hdphoto20.wdp"/></Relationships>
</file>

<file path=ppt/slides/_rels/slide219.xml.rels><?xml version="1.0" encoding="UTF-8" standalone="yes"?>
<Relationships xmlns="http://schemas.openxmlformats.org/package/2006/relationships"><Relationship Id="rId8" Type="http://schemas.openxmlformats.org/officeDocument/2006/relationships/image" Target="../media/image476.png"/><Relationship Id="rId13" Type="http://schemas.openxmlformats.org/officeDocument/2006/relationships/image" Target="../media/image478.png"/><Relationship Id="rId3" Type="http://schemas.openxmlformats.org/officeDocument/2006/relationships/image" Target="../media/image2.png"/><Relationship Id="rId7" Type="http://schemas.microsoft.com/office/2007/relationships/hdphoto" Target="../media/hdphoto17.wdp"/><Relationship Id="rId12" Type="http://schemas.openxmlformats.org/officeDocument/2006/relationships/image" Target="../media/image112.emf"/><Relationship Id="rId2" Type="http://schemas.openxmlformats.org/officeDocument/2006/relationships/slideLayout" Target="../slideLayouts/slideLayout13.xml"/><Relationship Id="rId1" Type="http://schemas.openxmlformats.org/officeDocument/2006/relationships/themeOverride" Target="../theme/themeOverride218.xml"/><Relationship Id="rId6" Type="http://schemas.openxmlformats.org/officeDocument/2006/relationships/image" Target="../media/image475.png"/><Relationship Id="rId11" Type="http://schemas.microsoft.com/office/2007/relationships/hdphoto" Target="../media/hdphoto19.wdp"/><Relationship Id="rId5" Type="http://schemas.openxmlformats.org/officeDocument/2006/relationships/image" Target="../media/image474.png"/><Relationship Id="rId15" Type="http://schemas.openxmlformats.org/officeDocument/2006/relationships/image" Target="../media/image479.png"/><Relationship Id="rId10" Type="http://schemas.openxmlformats.org/officeDocument/2006/relationships/image" Target="../media/image477.png"/><Relationship Id="rId4" Type="http://schemas.openxmlformats.org/officeDocument/2006/relationships/image" Target="../media/image107.png"/><Relationship Id="rId9" Type="http://schemas.microsoft.com/office/2007/relationships/hdphoto" Target="../media/hdphoto18.wdp"/><Relationship Id="rId14" Type="http://schemas.microsoft.com/office/2007/relationships/hdphoto" Target="../media/hdphoto20.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1.xml"/><Relationship Id="rId4" Type="http://schemas.openxmlformats.org/officeDocument/2006/relationships/image" Target="../media/image20.png"/></Relationships>
</file>

<file path=ppt/slides/_rels/slide2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0.png"/><Relationship Id="rId2" Type="http://schemas.openxmlformats.org/officeDocument/2006/relationships/slideLayout" Target="../slideLayouts/slideLayout13.xml"/><Relationship Id="rId1" Type="http://schemas.openxmlformats.org/officeDocument/2006/relationships/themeOverride" Target="../theme/themeOverride219.xml"/><Relationship Id="rId6" Type="http://schemas.microsoft.com/office/2007/relationships/hdphoto" Target="../media/hdphoto20.wdp"/><Relationship Id="rId5" Type="http://schemas.openxmlformats.org/officeDocument/2006/relationships/image" Target="../media/image478.png"/><Relationship Id="rId4" Type="http://schemas.openxmlformats.org/officeDocument/2006/relationships/image" Target="../media/image112.emf"/></Relationships>
</file>

<file path=ppt/slides/_rels/slide2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20.xml"/><Relationship Id="rId6" Type="http://schemas.openxmlformats.org/officeDocument/2006/relationships/image" Target="../media/image165.png"/><Relationship Id="rId5" Type="http://schemas.openxmlformats.org/officeDocument/2006/relationships/image" Target="../media/image481.png"/><Relationship Id="rId4" Type="http://schemas.openxmlformats.org/officeDocument/2006/relationships/image" Target="../media/image240.png"/></Relationships>
</file>

<file path=ppt/slides/_rels/slide222.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png"/><Relationship Id="rId7" Type="http://schemas.openxmlformats.org/officeDocument/2006/relationships/image" Target="../media/image238.emf"/><Relationship Id="rId2" Type="http://schemas.openxmlformats.org/officeDocument/2006/relationships/slideLayout" Target="../slideLayouts/slideLayout13.xml"/><Relationship Id="rId1" Type="http://schemas.openxmlformats.org/officeDocument/2006/relationships/themeOverride" Target="../theme/themeOverride221.xml"/><Relationship Id="rId6" Type="http://schemas.openxmlformats.org/officeDocument/2006/relationships/image" Target="../media/image237.emf"/><Relationship Id="rId5" Type="http://schemas.microsoft.com/office/2007/relationships/hdphoto" Target="../media/hdphoto19.wdp"/><Relationship Id="rId4" Type="http://schemas.openxmlformats.org/officeDocument/2006/relationships/image" Target="../media/image477.png"/></Relationships>
</file>

<file path=ppt/slides/_rels/slide2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5.emf"/><Relationship Id="rId2" Type="http://schemas.openxmlformats.org/officeDocument/2006/relationships/slideLayout" Target="../slideLayouts/slideLayout13.xml"/><Relationship Id="rId1" Type="http://schemas.openxmlformats.org/officeDocument/2006/relationships/themeOverride" Target="../theme/themeOverride222.xml"/><Relationship Id="rId6" Type="http://schemas.openxmlformats.org/officeDocument/2006/relationships/image" Target="../media/image482.png"/><Relationship Id="rId5" Type="http://schemas.microsoft.com/office/2007/relationships/hdphoto" Target="../media/hdphoto18.wdp"/><Relationship Id="rId4" Type="http://schemas.openxmlformats.org/officeDocument/2006/relationships/image" Target="../media/image476.png"/></Relationships>
</file>

<file path=ppt/slides/_rels/slide224.xml.rels><?xml version="1.0" encoding="UTF-8" standalone="yes"?>
<Relationships xmlns="http://schemas.openxmlformats.org/package/2006/relationships"><Relationship Id="rId8" Type="http://schemas.openxmlformats.org/officeDocument/2006/relationships/image" Target="../media/image484.png"/><Relationship Id="rId3" Type="http://schemas.openxmlformats.org/officeDocument/2006/relationships/image" Target="../media/image2.png"/><Relationship Id="rId7" Type="http://schemas.openxmlformats.org/officeDocument/2006/relationships/image" Target="../media/image483.png"/><Relationship Id="rId2" Type="http://schemas.openxmlformats.org/officeDocument/2006/relationships/slideLayout" Target="../slideLayouts/slideLayout13.xml"/><Relationship Id="rId1" Type="http://schemas.openxmlformats.org/officeDocument/2006/relationships/themeOverride" Target="../theme/themeOverride223.xml"/><Relationship Id="rId6" Type="http://schemas.microsoft.com/office/2007/relationships/hdphoto" Target="../media/hdphoto17.wdp"/><Relationship Id="rId5" Type="http://schemas.openxmlformats.org/officeDocument/2006/relationships/image" Target="../media/image475.png"/><Relationship Id="rId4" Type="http://schemas.openxmlformats.org/officeDocument/2006/relationships/image" Target="../media/image474.png"/></Relationships>
</file>

<file path=ppt/slides/_rels/slide225.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2.png"/><Relationship Id="rId7" Type="http://schemas.openxmlformats.org/officeDocument/2006/relationships/image" Target="../media/image477.png"/><Relationship Id="rId2" Type="http://schemas.openxmlformats.org/officeDocument/2006/relationships/slideLayout" Target="../slideLayouts/slideLayout13.xml"/><Relationship Id="rId1" Type="http://schemas.openxmlformats.org/officeDocument/2006/relationships/themeOverride" Target="../theme/themeOverride224.xml"/><Relationship Id="rId6" Type="http://schemas.openxmlformats.org/officeDocument/2006/relationships/image" Target="../media/image68.png"/><Relationship Id="rId5" Type="http://schemas.microsoft.com/office/2007/relationships/hdphoto" Target="../media/hdphoto18.wdp"/><Relationship Id="rId4" Type="http://schemas.openxmlformats.org/officeDocument/2006/relationships/image" Target="../media/image479.png"/><Relationship Id="rId9" Type="http://schemas.openxmlformats.org/officeDocument/2006/relationships/image" Target="../media/image318.jpeg"/></Relationships>
</file>

<file path=ppt/slides/_rels/slide226.xml.rels><?xml version="1.0" encoding="UTF-8" standalone="yes"?>
<Relationships xmlns="http://schemas.openxmlformats.org/package/2006/relationships"><Relationship Id="rId8" Type="http://schemas.openxmlformats.org/officeDocument/2006/relationships/image" Target="../media/image486.png"/><Relationship Id="rId3" Type="http://schemas.openxmlformats.org/officeDocument/2006/relationships/image" Target="../media/image2.png"/><Relationship Id="rId7" Type="http://schemas.microsoft.com/office/2007/relationships/hdphoto" Target="../media/hdphoto20.wdp"/><Relationship Id="rId2" Type="http://schemas.openxmlformats.org/officeDocument/2006/relationships/slideLayout" Target="../slideLayouts/slideLayout13.xml"/><Relationship Id="rId1" Type="http://schemas.openxmlformats.org/officeDocument/2006/relationships/themeOverride" Target="../theme/themeOverride225.xml"/><Relationship Id="rId6" Type="http://schemas.openxmlformats.org/officeDocument/2006/relationships/image" Target="../media/image478.png"/><Relationship Id="rId11" Type="http://schemas.microsoft.com/office/2007/relationships/hdphoto" Target="../media/hdphoto19.wdp"/><Relationship Id="rId5" Type="http://schemas.openxmlformats.org/officeDocument/2006/relationships/image" Target="../media/image112.emf"/><Relationship Id="rId10" Type="http://schemas.openxmlformats.org/officeDocument/2006/relationships/image" Target="../media/image477.png"/><Relationship Id="rId4" Type="http://schemas.openxmlformats.org/officeDocument/2006/relationships/image" Target="../media/image485.png"/><Relationship Id="rId9" Type="http://schemas.microsoft.com/office/2007/relationships/hdphoto" Target="../media/hdphoto21.wdp"/></Relationships>
</file>

<file path=ppt/slides/_rels/slide2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26.xml"/><Relationship Id="rId6" Type="http://schemas.openxmlformats.org/officeDocument/2006/relationships/image" Target="../media/image487.png"/><Relationship Id="rId5" Type="http://schemas.microsoft.com/office/2007/relationships/hdphoto" Target="../media/hdphoto18.wdp"/><Relationship Id="rId4" Type="http://schemas.openxmlformats.org/officeDocument/2006/relationships/image" Target="../media/image476.png"/></Relationships>
</file>

<file path=ppt/slides/_rels/slide228.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7.wdp"/><Relationship Id="rId2" Type="http://schemas.openxmlformats.org/officeDocument/2006/relationships/slideLayout" Target="../slideLayouts/slideLayout13.xml"/><Relationship Id="rId1" Type="http://schemas.openxmlformats.org/officeDocument/2006/relationships/themeOverride" Target="../theme/themeOverride227.xml"/><Relationship Id="rId6" Type="http://schemas.openxmlformats.org/officeDocument/2006/relationships/image" Target="../media/image475.png"/><Relationship Id="rId5" Type="http://schemas.openxmlformats.org/officeDocument/2006/relationships/image" Target="../media/image474.png"/><Relationship Id="rId4" Type="http://schemas.openxmlformats.org/officeDocument/2006/relationships/image" Target="../media/image487.png"/></Relationships>
</file>

<file path=ppt/slides/_rels/slide229.xml.rels><?xml version="1.0" encoding="UTF-8" standalone="yes"?>
<Relationships xmlns="http://schemas.openxmlformats.org/package/2006/relationships"><Relationship Id="rId8" Type="http://schemas.openxmlformats.org/officeDocument/2006/relationships/image" Target="../media/image489.png"/><Relationship Id="rId3" Type="http://schemas.openxmlformats.org/officeDocument/2006/relationships/image" Target="../media/image2.png"/><Relationship Id="rId7" Type="http://schemas.microsoft.com/office/2007/relationships/hdphoto" Target="../media/hdphoto22.wdp"/><Relationship Id="rId2" Type="http://schemas.openxmlformats.org/officeDocument/2006/relationships/slideLayout" Target="../slideLayouts/slideLayout13.xml"/><Relationship Id="rId1" Type="http://schemas.openxmlformats.org/officeDocument/2006/relationships/themeOverride" Target="../theme/themeOverride228.xml"/><Relationship Id="rId6" Type="http://schemas.openxmlformats.org/officeDocument/2006/relationships/image" Target="../media/image488.png"/><Relationship Id="rId5" Type="http://schemas.microsoft.com/office/2007/relationships/hdphoto" Target="../media/hdphoto18.wdp"/><Relationship Id="rId4" Type="http://schemas.openxmlformats.org/officeDocument/2006/relationships/image" Target="../media/image47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2.xml"/><Relationship Id="rId6" Type="http://schemas.microsoft.com/office/2007/relationships/hdphoto" Target="../media/hdphoto2.wdp"/><Relationship Id="rId5" Type="http://schemas.openxmlformats.org/officeDocument/2006/relationships/image" Target="../media/image49.png"/><Relationship Id="rId4" Type="http://schemas.openxmlformats.org/officeDocument/2006/relationships/image" Target="../media/image48.png"/></Relationships>
</file>

<file path=ppt/slides/_rels/slide2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29.xml"/><Relationship Id="rId6" Type="http://schemas.openxmlformats.org/officeDocument/2006/relationships/image" Target="../media/image490.png"/><Relationship Id="rId5" Type="http://schemas.microsoft.com/office/2007/relationships/hdphoto" Target="../media/hdphoto19.wdp"/><Relationship Id="rId4" Type="http://schemas.openxmlformats.org/officeDocument/2006/relationships/image" Target="../media/image477.png"/></Relationships>
</file>

<file path=ppt/slides/_rels/slide2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30.xml"/><Relationship Id="rId4" Type="http://schemas.openxmlformats.org/officeDocument/2006/relationships/image" Target="../media/image464.png"/></Relationships>
</file>

<file path=ppt/slides/_rels/slide2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31.xml"/><Relationship Id="rId4" Type="http://schemas.openxmlformats.org/officeDocument/2006/relationships/image" Target="../media/image491.png"/></Relationships>
</file>

<file path=ppt/slides/_rels/slide2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32.xml"/><Relationship Id="rId4" Type="http://schemas.openxmlformats.org/officeDocument/2006/relationships/image" Target="../media/image492.jpeg"/></Relationships>
</file>

<file path=ppt/slides/_rels/slide2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33.xml"/><Relationship Id="rId5" Type="http://schemas.openxmlformats.org/officeDocument/2006/relationships/image" Target="../media/image243.emf"/><Relationship Id="rId4" Type="http://schemas.openxmlformats.org/officeDocument/2006/relationships/image" Target="../media/image492.jpeg"/></Relationships>
</file>

<file path=ppt/slides/_rels/slide2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34.xml"/><Relationship Id="rId5" Type="http://schemas.openxmlformats.org/officeDocument/2006/relationships/image" Target="../media/image246.jpeg"/><Relationship Id="rId4" Type="http://schemas.openxmlformats.org/officeDocument/2006/relationships/image" Target="../media/image492.jpeg"/></Relationships>
</file>

<file path=ppt/slides/_rels/slide2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35.xml"/><Relationship Id="rId4" Type="http://schemas.openxmlformats.org/officeDocument/2006/relationships/image" Target="../media/image464.png"/></Relationships>
</file>

<file path=ppt/slides/_rels/slide2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36.xml"/><Relationship Id="rId6" Type="http://schemas.microsoft.com/office/2007/relationships/hdphoto" Target="../media/hdphoto23.wdp"/><Relationship Id="rId5" Type="http://schemas.openxmlformats.org/officeDocument/2006/relationships/image" Target="../media/image493.png"/><Relationship Id="rId4" Type="http://schemas.openxmlformats.org/officeDocument/2006/relationships/image" Target="../media/image174.png"/></Relationships>
</file>

<file path=ppt/slides/_rels/slide238.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2.png"/><Relationship Id="rId7" Type="http://schemas.openxmlformats.org/officeDocument/2006/relationships/image" Target="../media/image495.png"/><Relationship Id="rId2" Type="http://schemas.openxmlformats.org/officeDocument/2006/relationships/slideLayout" Target="../slideLayouts/slideLayout13.xml"/><Relationship Id="rId1" Type="http://schemas.openxmlformats.org/officeDocument/2006/relationships/themeOverride" Target="../theme/themeOverride237.xml"/><Relationship Id="rId6" Type="http://schemas.microsoft.com/office/2007/relationships/hdphoto" Target="../media/hdphoto24.wdp"/><Relationship Id="rId5" Type="http://schemas.openxmlformats.org/officeDocument/2006/relationships/image" Target="../media/image494.png"/><Relationship Id="rId4" Type="http://schemas.openxmlformats.org/officeDocument/2006/relationships/image" Target="../media/image103.png"/><Relationship Id="rId9" Type="http://schemas.openxmlformats.org/officeDocument/2006/relationships/image" Target="../media/image172.png"/></Relationships>
</file>

<file path=ppt/slides/_rels/slide2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38.xml"/><Relationship Id="rId5" Type="http://schemas.openxmlformats.org/officeDocument/2006/relationships/image" Target="../media/image172.png"/><Relationship Id="rId4" Type="http://schemas.openxmlformats.org/officeDocument/2006/relationships/image" Target="../media/image49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3.xml"/><Relationship Id="rId4" Type="http://schemas.openxmlformats.org/officeDocument/2006/relationships/image" Target="../media/image50.png"/></Relationships>
</file>

<file path=ppt/slides/_rels/slide240.xml.rels><?xml version="1.0" encoding="UTF-8" standalone="yes"?>
<Relationships xmlns="http://schemas.openxmlformats.org/package/2006/relationships"><Relationship Id="rId8" Type="http://schemas.openxmlformats.org/officeDocument/2006/relationships/image" Target="../media/image298.jpeg"/><Relationship Id="rId3" Type="http://schemas.openxmlformats.org/officeDocument/2006/relationships/image" Target="../media/image2.png"/><Relationship Id="rId7" Type="http://schemas.openxmlformats.org/officeDocument/2006/relationships/image" Target="../media/image196.emf"/><Relationship Id="rId2" Type="http://schemas.openxmlformats.org/officeDocument/2006/relationships/slideLayout" Target="../slideLayouts/slideLayout13.xml"/><Relationship Id="rId1" Type="http://schemas.openxmlformats.org/officeDocument/2006/relationships/themeOverride" Target="../theme/themeOverride239.xml"/><Relationship Id="rId6" Type="http://schemas.openxmlformats.org/officeDocument/2006/relationships/image" Target="../media/image88.png"/><Relationship Id="rId5" Type="http://schemas.openxmlformats.org/officeDocument/2006/relationships/image" Target="../media/image193.emf"/><Relationship Id="rId4" Type="http://schemas.openxmlformats.org/officeDocument/2006/relationships/image" Target="../media/image138.png"/></Relationships>
</file>

<file path=ppt/slides/_rels/slide2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slideLayout" Target="../slideLayouts/slideLayout13.xml"/><Relationship Id="rId1" Type="http://schemas.openxmlformats.org/officeDocument/2006/relationships/themeOverride" Target="../theme/themeOverride240.xml"/><Relationship Id="rId6" Type="http://schemas.openxmlformats.org/officeDocument/2006/relationships/image" Target="../media/image51.emf"/><Relationship Id="rId5" Type="http://schemas.openxmlformats.org/officeDocument/2006/relationships/image" Target="../media/image196.emf"/><Relationship Id="rId4" Type="http://schemas.openxmlformats.org/officeDocument/2006/relationships/image" Target="../media/image193.emf"/></Relationships>
</file>

<file path=ppt/slides/_rels/slide24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slideLayout" Target="../slideLayouts/slideLayout13.xml"/><Relationship Id="rId1" Type="http://schemas.openxmlformats.org/officeDocument/2006/relationships/themeOverride" Target="../theme/themeOverride241.xml"/><Relationship Id="rId6" Type="http://schemas.openxmlformats.org/officeDocument/2006/relationships/image" Target="../media/image54.emf"/><Relationship Id="rId5" Type="http://schemas.openxmlformats.org/officeDocument/2006/relationships/image" Target="../media/image196.emf"/><Relationship Id="rId4" Type="http://schemas.openxmlformats.org/officeDocument/2006/relationships/image" Target="../media/image193.emf"/><Relationship Id="rId9" Type="http://schemas.openxmlformats.org/officeDocument/2006/relationships/image" Target="../media/image58.png"/></Relationships>
</file>

<file path=ppt/slides/_rels/slide2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42.xml"/><Relationship Id="rId6" Type="http://schemas.openxmlformats.org/officeDocument/2006/relationships/image" Target="../media/image497.png"/><Relationship Id="rId5" Type="http://schemas.openxmlformats.org/officeDocument/2006/relationships/image" Target="../media/image196.emf"/><Relationship Id="rId4" Type="http://schemas.openxmlformats.org/officeDocument/2006/relationships/image" Target="../media/image193.emf"/></Relationships>
</file>

<file path=ppt/slides/_rels/slide2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43.xml"/><Relationship Id="rId6" Type="http://schemas.openxmlformats.org/officeDocument/2006/relationships/image" Target="../media/image70.emf"/><Relationship Id="rId5" Type="http://schemas.openxmlformats.org/officeDocument/2006/relationships/image" Target="../media/image196.emf"/><Relationship Id="rId4" Type="http://schemas.openxmlformats.org/officeDocument/2006/relationships/image" Target="../media/image193.emf"/></Relationships>
</file>

<file path=ppt/slides/_rels/slide2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44.xml"/><Relationship Id="rId6" Type="http://schemas.openxmlformats.org/officeDocument/2006/relationships/image" Target="../media/image432.png"/><Relationship Id="rId5" Type="http://schemas.openxmlformats.org/officeDocument/2006/relationships/image" Target="../media/image196.emf"/><Relationship Id="rId4" Type="http://schemas.openxmlformats.org/officeDocument/2006/relationships/image" Target="../media/image193.emf"/></Relationships>
</file>

<file path=ppt/slides/_rels/slide2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45.xml"/><Relationship Id="rId6" Type="http://schemas.openxmlformats.org/officeDocument/2006/relationships/image" Target="../media/image498.png"/><Relationship Id="rId5" Type="http://schemas.openxmlformats.org/officeDocument/2006/relationships/image" Target="../media/image196.emf"/><Relationship Id="rId4" Type="http://schemas.openxmlformats.org/officeDocument/2006/relationships/image" Target="../media/image193.emf"/></Relationships>
</file>

<file path=ppt/slides/_rels/slide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46.xml"/><Relationship Id="rId4" Type="http://schemas.openxmlformats.org/officeDocument/2006/relationships/image" Target="../media/image499.png"/></Relationships>
</file>

<file path=ppt/slides/_rels/slide2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47.xml"/><Relationship Id="rId6" Type="http://schemas.openxmlformats.org/officeDocument/2006/relationships/image" Target="../media/image388.png"/><Relationship Id="rId5" Type="http://schemas.openxmlformats.org/officeDocument/2006/relationships/image" Target="../media/image196.emf"/><Relationship Id="rId4" Type="http://schemas.openxmlformats.org/officeDocument/2006/relationships/image" Target="../media/image193.emf"/></Relationships>
</file>

<file path=ppt/slides/_rels/slide249.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5.wdp"/><Relationship Id="rId2" Type="http://schemas.openxmlformats.org/officeDocument/2006/relationships/slideLayout" Target="../slideLayouts/slideLayout13.xml"/><Relationship Id="rId1" Type="http://schemas.openxmlformats.org/officeDocument/2006/relationships/themeOverride" Target="../theme/themeOverride248.xml"/><Relationship Id="rId6" Type="http://schemas.openxmlformats.org/officeDocument/2006/relationships/image" Target="../media/image495.png"/><Relationship Id="rId5" Type="http://schemas.openxmlformats.org/officeDocument/2006/relationships/image" Target="../media/image50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emf"/></Relationships>
</file>

<file path=ppt/slides/_rels/slide2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01.png"/><Relationship Id="rId2" Type="http://schemas.openxmlformats.org/officeDocument/2006/relationships/slideLayout" Target="../slideLayouts/slideLayout13.xml"/><Relationship Id="rId1" Type="http://schemas.openxmlformats.org/officeDocument/2006/relationships/themeOverride" Target="../theme/themeOverride249.xml"/><Relationship Id="rId6" Type="http://schemas.microsoft.com/office/2007/relationships/hdphoto" Target="../media/hdphoto24.wdp"/><Relationship Id="rId5" Type="http://schemas.openxmlformats.org/officeDocument/2006/relationships/image" Target="../media/image494.png"/><Relationship Id="rId4" Type="http://schemas.openxmlformats.org/officeDocument/2006/relationships/image" Target="../media/image496.png"/></Relationships>
</file>

<file path=ppt/slides/_rels/slide2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50.xml"/><Relationship Id="rId4" Type="http://schemas.openxmlformats.org/officeDocument/2006/relationships/image" Target="../media/image464.png"/></Relationships>
</file>

<file path=ppt/slides/_rels/slide2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51.xml"/><Relationship Id="rId6" Type="http://schemas.microsoft.com/office/2007/relationships/hdphoto" Target="../media/hdphoto26.wdp"/><Relationship Id="rId5" Type="http://schemas.openxmlformats.org/officeDocument/2006/relationships/image" Target="../media/image503.png"/><Relationship Id="rId4" Type="http://schemas.openxmlformats.org/officeDocument/2006/relationships/image" Target="../media/image502.png"/></Relationships>
</file>

<file path=ppt/slides/_rels/slide2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52.xml"/><Relationship Id="rId5" Type="http://schemas.openxmlformats.org/officeDocument/2006/relationships/image" Target="../media/image503.png"/><Relationship Id="rId4" Type="http://schemas.openxmlformats.org/officeDocument/2006/relationships/image" Target="../media/image502.png"/></Relationships>
</file>

<file path=ppt/slides/_rels/slide2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53.xml"/><Relationship Id="rId4" Type="http://schemas.openxmlformats.org/officeDocument/2006/relationships/image" Target="../media/image502.png"/></Relationships>
</file>

<file path=ppt/slides/_rels/slide2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54.xml"/><Relationship Id="rId5" Type="http://schemas.openxmlformats.org/officeDocument/2006/relationships/image" Target="../media/image504.png"/><Relationship Id="rId4" Type="http://schemas.openxmlformats.org/officeDocument/2006/relationships/image" Target="../media/image503.png"/></Relationships>
</file>

<file path=ppt/slides/_rels/slide2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55.xml"/><Relationship Id="rId6" Type="http://schemas.openxmlformats.org/officeDocument/2006/relationships/image" Target="../media/image505.emf"/><Relationship Id="rId5" Type="http://schemas.openxmlformats.org/officeDocument/2006/relationships/image" Target="../media/image503.png"/><Relationship Id="rId4" Type="http://schemas.openxmlformats.org/officeDocument/2006/relationships/image" Target="../media/image502.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image" Target="../media/image57.png"/><Relationship Id="rId2" Type="http://schemas.openxmlformats.org/officeDocument/2006/relationships/slideLayout" Target="../slideLayouts/slideLayout13.xml"/><Relationship Id="rId1" Type="http://schemas.openxmlformats.org/officeDocument/2006/relationships/themeOverride" Target="../theme/themeOverride2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emf"/><Relationship Id="rId9"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6.xml"/><Relationship Id="rId5" Type="http://schemas.openxmlformats.org/officeDocument/2006/relationships/image" Target="../media/image60.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2.png"/><Relationship Id="rId7" Type="http://schemas.openxmlformats.org/officeDocument/2006/relationships/image" Target="../media/image62.png"/><Relationship Id="rId2" Type="http://schemas.openxmlformats.org/officeDocument/2006/relationships/slideLayout" Target="../slideLayouts/slideLayout13.xml"/><Relationship Id="rId1" Type="http://schemas.openxmlformats.org/officeDocument/2006/relationships/themeOverride" Target="../theme/themeOverride27.xml"/><Relationship Id="rId6" Type="http://schemas.openxmlformats.org/officeDocument/2006/relationships/image" Target="../media/image61.png"/><Relationship Id="rId5" Type="http://schemas.openxmlformats.org/officeDocument/2006/relationships/image" Target="../media/image53.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png"/><Relationship Id="rId7" Type="http://schemas.openxmlformats.org/officeDocument/2006/relationships/image" Target="../media/image66.emf"/><Relationship Id="rId2" Type="http://schemas.openxmlformats.org/officeDocument/2006/relationships/slideLayout" Target="../slideLayouts/slideLayout13.xml"/><Relationship Id="rId1" Type="http://schemas.openxmlformats.org/officeDocument/2006/relationships/themeOverride" Target="../theme/themeOverride28.xml"/><Relationship Id="rId6" Type="http://schemas.openxmlformats.org/officeDocument/2006/relationships/image" Target="../media/image65.emf"/><Relationship Id="rId5" Type="http://schemas.openxmlformats.org/officeDocument/2006/relationships/image" Target="../media/image64.png"/><Relationship Id="rId4" Type="http://schemas.openxmlformats.org/officeDocument/2006/relationships/image" Target="../media/image23.png"/><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9.xml"/><Relationship Id="rId5" Type="http://schemas.openxmlformats.org/officeDocument/2006/relationships/image" Target="../media/image70.emf"/><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2.png"/><Relationship Id="rId7" Type="http://schemas.openxmlformats.org/officeDocument/2006/relationships/image" Target="../media/image72.png"/><Relationship Id="rId2" Type="http://schemas.openxmlformats.org/officeDocument/2006/relationships/slideLayout" Target="../slideLayouts/slideLayout13.xml"/><Relationship Id="rId1" Type="http://schemas.openxmlformats.org/officeDocument/2006/relationships/themeOverride" Target="../theme/themeOverride30.xml"/><Relationship Id="rId6" Type="http://schemas.openxmlformats.org/officeDocument/2006/relationships/image" Target="../media/image71.png"/><Relationship Id="rId5" Type="http://schemas.openxmlformats.org/officeDocument/2006/relationships/image" Target="../media/image6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6.emf"/><Relationship Id="rId2" Type="http://schemas.openxmlformats.org/officeDocument/2006/relationships/slideLayout" Target="../slideLayouts/slideLayout13.xml"/><Relationship Id="rId1" Type="http://schemas.openxmlformats.org/officeDocument/2006/relationships/themeOverride" Target="../theme/themeOverride3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2.png"/><Relationship Id="rId7" Type="http://schemas.openxmlformats.org/officeDocument/2006/relationships/image" Target="../media/image79.png"/><Relationship Id="rId2" Type="http://schemas.openxmlformats.org/officeDocument/2006/relationships/slideLayout" Target="../slideLayouts/slideLayout13.xml"/><Relationship Id="rId1" Type="http://schemas.openxmlformats.org/officeDocument/2006/relationships/themeOverride" Target="../theme/themeOverride3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image" Target="../media/image2.png"/><Relationship Id="rId7" Type="http://schemas.openxmlformats.org/officeDocument/2006/relationships/image" Target="../media/image82.emf"/><Relationship Id="rId2" Type="http://schemas.openxmlformats.org/officeDocument/2006/relationships/slideLayout" Target="../slideLayouts/slideLayout13.xml"/><Relationship Id="rId1" Type="http://schemas.openxmlformats.org/officeDocument/2006/relationships/themeOverride" Target="../theme/themeOverride33.xml"/><Relationship Id="rId6" Type="http://schemas.openxmlformats.org/officeDocument/2006/relationships/image" Target="../media/image81.png"/><Relationship Id="rId5" Type="http://schemas.openxmlformats.org/officeDocument/2006/relationships/image" Target="../media/image6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34.xml"/><Relationship Id="rId5" Type="http://schemas.openxmlformats.org/officeDocument/2006/relationships/image" Target="../media/image60.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slideLayout" Target="../slideLayouts/slideLayout13.xml"/><Relationship Id="rId1" Type="http://schemas.openxmlformats.org/officeDocument/2006/relationships/themeOverride" Target="../theme/themeOverride35.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emf"/></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36.xml"/><Relationship Id="rId6" Type="http://schemas.openxmlformats.org/officeDocument/2006/relationships/image" Target="../media/image88.png"/><Relationship Id="rId5" Type="http://schemas.openxmlformats.org/officeDocument/2006/relationships/image" Target="../media/image87.emf"/><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png"/><Relationship Id="rId7" Type="http://schemas.openxmlformats.org/officeDocument/2006/relationships/image" Target="../media/image92.png"/><Relationship Id="rId2" Type="http://schemas.openxmlformats.org/officeDocument/2006/relationships/slideLayout" Target="../slideLayouts/slideLayout13.xml"/><Relationship Id="rId1" Type="http://schemas.openxmlformats.org/officeDocument/2006/relationships/themeOverride" Target="../theme/themeOverride37.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38.xml"/><Relationship Id="rId6" Type="http://schemas.openxmlformats.org/officeDocument/2006/relationships/image" Target="../media/image88.png"/><Relationship Id="rId5" Type="http://schemas.openxmlformats.org/officeDocument/2006/relationships/image" Target="../media/image87.emf"/><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3.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2.png"/><Relationship Id="rId7" Type="http://schemas.openxmlformats.org/officeDocument/2006/relationships/image" Target="../media/image92.png"/><Relationship Id="rId12" Type="http://schemas.openxmlformats.org/officeDocument/2006/relationships/image" Target="../media/image101.png"/><Relationship Id="rId2" Type="http://schemas.openxmlformats.org/officeDocument/2006/relationships/slideLayout" Target="../slideLayouts/slideLayout13.xml"/><Relationship Id="rId1" Type="http://schemas.openxmlformats.org/officeDocument/2006/relationships/themeOverride" Target="../theme/themeOverride39.xml"/><Relationship Id="rId6" Type="http://schemas.openxmlformats.org/officeDocument/2006/relationships/image" Target="../media/image91.png"/><Relationship Id="rId11" Type="http://schemas.openxmlformats.org/officeDocument/2006/relationships/image" Target="../media/image100.png"/><Relationship Id="rId5" Type="http://schemas.openxmlformats.org/officeDocument/2006/relationships/image" Target="../media/image90.png"/><Relationship Id="rId10" Type="http://schemas.openxmlformats.org/officeDocument/2006/relationships/image" Target="../media/image99.png"/><Relationship Id="rId4" Type="http://schemas.openxmlformats.org/officeDocument/2006/relationships/image" Target="../media/image89.png"/><Relationship Id="rId9"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5.png"/><Relationship Id="rId2" Type="http://schemas.openxmlformats.org/officeDocument/2006/relationships/slideLayout" Target="../slideLayouts/slideLayout13.xml"/><Relationship Id="rId1" Type="http://schemas.openxmlformats.org/officeDocument/2006/relationships/themeOverride" Target="../theme/themeOverride40.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41.xml"/><Relationship Id="rId5" Type="http://schemas.openxmlformats.org/officeDocument/2006/relationships/image" Target="../media/image60.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2.png"/><Relationship Id="rId7" Type="http://schemas.openxmlformats.org/officeDocument/2006/relationships/image" Target="../media/image109.png"/><Relationship Id="rId2" Type="http://schemas.openxmlformats.org/officeDocument/2006/relationships/slideLayout" Target="../slideLayouts/slideLayout13.xml"/><Relationship Id="rId1" Type="http://schemas.openxmlformats.org/officeDocument/2006/relationships/themeOverride" Target="../theme/themeOverride42.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emf"/><Relationship Id="rId4" Type="http://schemas.openxmlformats.org/officeDocument/2006/relationships/image" Target="../media/image106.png"/><Relationship Id="rId9" Type="http://schemas.openxmlformats.org/officeDocument/2006/relationships/image" Target="../media/image111.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43.xml"/><Relationship Id="rId5" Type="http://schemas.openxmlformats.org/officeDocument/2006/relationships/image" Target="../media/image114.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44.xml"/><Relationship Id="rId5" Type="http://schemas.openxmlformats.org/officeDocument/2006/relationships/image" Target="../media/image116.png"/><Relationship Id="rId4" Type="http://schemas.openxmlformats.org/officeDocument/2006/relationships/image" Target="../media/image115.emf"/></Relationships>
</file>

<file path=ppt/slides/_rels/slide4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2.png"/><Relationship Id="rId7" Type="http://schemas.openxmlformats.org/officeDocument/2006/relationships/image" Target="../media/image119.emf"/><Relationship Id="rId2" Type="http://schemas.openxmlformats.org/officeDocument/2006/relationships/slideLayout" Target="../slideLayouts/slideLayout13.xml"/><Relationship Id="rId1" Type="http://schemas.openxmlformats.org/officeDocument/2006/relationships/themeOverride" Target="../theme/themeOverride45.xml"/><Relationship Id="rId6" Type="http://schemas.openxmlformats.org/officeDocument/2006/relationships/image" Target="../media/image23.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1.png"/></Relationships>
</file>

<file path=ppt/slides/_rels/slide47.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2.png"/><Relationship Id="rId7" Type="http://schemas.openxmlformats.org/officeDocument/2006/relationships/image" Target="../media/image124.png"/><Relationship Id="rId2" Type="http://schemas.openxmlformats.org/officeDocument/2006/relationships/slideLayout" Target="../slideLayouts/slideLayout13.xml"/><Relationship Id="rId1" Type="http://schemas.openxmlformats.org/officeDocument/2006/relationships/themeOverride" Target="../theme/themeOverride46.xml"/><Relationship Id="rId6" Type="http://schemas.openxmlformats.org/officeDocument/2006/relationships/image" Target="../media/image123.emf"/><Relationship Id="rId5" Type="http://schemas.openxmlformats.org/officeDocument/2006/relationships/image" Target="../media/image122.emf"/><Relationship Id="rId4" Type="http://schemas.openxmlformats.org/officeDocument/2006/relationships/image" Target="../media/image23.png"/><Relationship Id="rId9" Type="http://schemas.openxmlformats.org/officeDocument/2006/relationships/image" Target="../media/image126.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9.emf"/><Relationship Id="rId2" Type="http://schemas.openxmlformats.org/officeDocument/2006/relationships/slideLayout" Target="../slideLayouts/slideLayout13.xml"/><Relationship Id="rId1" Type="http://schemas.openxmlformats.org/officeDocument/2006/relationships/themeOverride" Target="../theme/themeOverride4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slideLayout" Target="../slideLayouts/slideLayout13.xml"/><Relationship Id="rId1" Type="http://schemas.openxmlformats.org/officeDocument/2006/relationships/themeOverride" Target="../theme/themeOverride48.xml"/><Relationship Id="rId6" Type="http://schemas.openxmlformats.org/officeDocument/2006/relationships/image" Target="../media/image132.emf"/><Relationship Id="rId5" Type="http://schemas.openxmlformats.org/officeDocument/2006/relationships/image" Target="../media/image131.emf"/><Relationship Id="rId10" Type="http://schemas.openxmlformats.org/officeDocument/2006/relationships/image" Target="../media/image135.png"/><Relationship Id="rId4" Type="http://schemas.openxmlformats.org/officeDocument/2006/relationships/image" Target="../media/image130.png"/><Relationship Id="rId9" Type="http://schemas.openxmlformats.org/officeDocument/2006/relationships/image" Target="../media/image134.emf"/></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2.png"/><Relationship Id="rId7" Type="http://schemas.openxmlformats.org/officeDocument/2006/relationships/image" Target="../media/image15.emf"/><Relationship Id="rId2" Type="http://schemas.openxmlformats.org/officeDocument/2006/relationships/slideLayout" Target="../slideLayouts/slideLayout13.xml"/><Relationship Id="rId1" Type="http://schemas.openxmlformats.org/officeDocument/2006/relationships/themeOverride" Target="../theme/themeOverride4.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0.emf"/><Relationship Id="rId9" Type="http://schemas.openxmlformats.org/officeDocument/2006/relationships/image" Target="../media/image17.emf"/></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49.xml"/><Relationship Id="rId6" Type="http://schemas.openxmlformats.org/officeDocument/2006/relationships/image" Target="../media/image136.png"/><Relationship Id="rId5" Type="http://schemas.openxmlformats.org/officeDocument/2006/relationships/image" Target="../media/image127.png"/><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8.png"/><Relationship Id="rId2" Type="http://schemas.openxmlformats.org/officeDocument/2006/relationships/slideLayout" Target="../slideLayouts/slideLayout13.xml"/><Relationship Id="rId1" Type="http://schemas.openxmlformats.org/officeDocument/2006/relationships/themeOverride" Target="../theme/themeOverride50.xml"/><Relationship Id="rId6" Type="http://schemas.openxmlformats.org/officeDocument/2006/relationships/image" Target="../media/image124.png"/><Relationship Id="rId5" Type="http://schemas.openxmlformats.org/officeDocument/2006/relationships/image" Target="../media/image137.emf"/><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8.png"/><Relationship Id="rId2" Type="http://schemas.openxmlformats.org/officeDocument/2006/relationships/slideLayout" Target="../slideLayouts/slideLayout13.xml"/><Relationship Id="rId1" Type="http://schemas.openxmlformats.org/officeDocument/2006/relationships/themeOverride" Target="../theme/themeOverride51.xml"/><Relationship Id="rId6" Type="http://schemas.openxmlformats.org/officeDocument/2006/relationships/image" Target="../media/image127.png"/><Relationship Id="rId5" Type="http://schemas.openxmlformats.org/officeDocument/2006/relationships/image" Target="../media/image23.png"/><Relationship Id="rId4" Type="http://schemas.openxmlformats.org/officeDocument/2006/relationships/image" Target="../media/image139.emf"/></Relationships>
</file>

<file path=ppt/slides/_rels/slide53.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2.png"/><Relationship Id="rId7" Type="http://schemas.openxmlformats.org/officeDocument/2006/relationships/image" Target="../media/image142.emf"/><Relationship Id="rId2" Type="http://schemas.openxmlformats.org/officeDocument/2006/relationships/slideLayout" Target="../slideLayouts/slideLayout13.xml"/><Relationship Id="rId1" Type="http://schemas.openxmlformats.org/officeDocument/2006/relationships/themeOverride" Target="../theme/themeOverride52.xml"/><Relationship Id="rId6" Type="http://schemas.openxmlformats.org/officeDocument/2006/relationships/image" Target="../media/image141.emf"/><Relationship Id="rId5" Type="http://schemas.openxmlformats.org/officeDocument/2006/relationships/image" Target="../media/image23.png"/><Relationship Id="rId4" Type="http://schemas.openxmlformats.org/officeDocument/2006/relationships/image" Target="../media/image140.emf"/></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53.xml"/><Relationship Id="rId5" Type="http://schemas.openxmlformats.org/officeDocument/2006/relationships/image" Target="../media/image144.emf"/><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9.emf"/><Relationship Id="rId2" Type="http://schemas.openxmlformats.org/officeDocument/2006/relationships/slideLayout" Target="../slideLayouts/slideLayout13.xml"/><Relationship Id="rId1" Type="http://schemas.openxmlformats.org/officeDocument/2006/relationships/themeOverride" Target="../theme/themeOverride54.xml"/><Relationship Id="rId6" Type="http://schemas.openxmlformats.org/officeDocument/2006/relationships/image" Target="../media/image88.png"/><Relationship Id="rId5" Type="http://schemas.openxmlformats.org/officeDocument/2006/relationships/image" Target="../media/image127.png"/><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6.png"/><Relationship Id="rId2" Type="http://schemas.openxmlformats.org/officeDocument/2006/relationships/slideLayout" Target="../slideLayouts/slideLayout13.xml"/><Relationship Id="rId1" Type="http://schemas.openxmlformats.org/officeDocument/2006/relationships/themeOverride" Target="../theme/themeOverride55.xml"/><Relationship Id="rId6" Type="http://schemas.openxmlformats.org/officeDocument/2006/relationships/image" Target="../media/image127.png"/><Relationship Id="rId5" Type="http://schemas.openxmlformats.org/officeDocument/2006/relationships/image" Target="../media/image145.emf"/><Relationship Id="rId4" Type="http://schemas.openxmlformats.org/officeDocument/2006/relationships/image" Target="../media/image23.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56.xml"/><Relationship Id="rId4" Type="http://schemas.openxmlformats.org/officeDocument/2006/relationships/image" Target="../media/image20.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57.xml"/><Relationship Id="rId4" Type="http://schemas.openxmlformats.org/officeDocument/2006/relationships/image" Target="../media/image147.emf"/></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0.png"/><Relationship Id="rId2" Type="http://schemas.openxmlformats.org/officeDocument/2006/relationships/slideLayout" Target="../slideLayouts/slideLayout13.xml"/><Relationship Id="rId1" Type="http://schemas.openxmlformats.org/officeDocument/2006/relationships/themeOverride" Target="../theme/themeOverride58.xml"/><Relationship Id="rId6" Type="http://schemas.microsoft.com/office/2007/relationships/hdphoto" Target="../media/hdphoto3.wdp"/><Relationship Id="rId5" Type="http://schemas.openxmlformats.org/officeDocument/2006/relationships/image" Target="../media/image149.png"/><Relationship Id="rId4" Type="http://schemas.openxmlformats.org/officeDocument/2006/relationships/image" Target="../media/image14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5.xml"/><Relationship Id="rId5" Type="http://schemas.openxmlformats.org/officeDocument/2006/relationships/image" Target="../media/image19.jpeg"/><Relationship Id="rId4" Type="http://schemas.openxmlformats.org/officeDocument/2006/relationships/image" Target="../media/image18.emf"/></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59.xml"/><Relationship Id="rId6" Type="http://schemas.openxmlformats.org/officeDocument/2006/relationships/image" Target="../media/image153.jpeg"/><Relationship Id="rId5" Type="http://schemas.openxmlformats.org/officeDocument/2006/relationships/image" Target="../media/image152.png"/><Relationship Id="rId4" Type="http://schemas.openxmlformats.org/officeDocument/2006/relationships/image" Target="../media/image151.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60.xml"/><Relationship Id="rId6" Type="http://schemas.openxmlformats.org/officeDocument/2006/relationships/image" Target="../media/image156.jpg"/><Relationship Id="rId5" Type="http://schemas.openxmlformats.org/officeDocument/2006/relationships/image" Target="../media/image155.png"/><Relationship Id="rId4" Type="http://schemas.openxmlformats.org/officeDocument/2006/relationships/image" Target="../media/image154.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61.xml"/><Relationship Id="rId6" Type="http://schemas.openxmlformats.org/officeDocument/2006/relationships/image" Target="../media/image158.jpeg"/><Relationship Id="rId5" Type="http://schemas.openxmlformats.org/officeDocument/2006/relationships/image" Target="../media/image157.png"/><Relationship Id="rId4" Type="http://schemas.openxmlformats.org/officeDocument/2006/relationships/image" Target="../media/image154.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62.xml"/><Relationship Id="rId6" Type="http://schemas.openxmlformats.org/officeDocument/2006/relationships/image" Target="../media/image160.jpeg"/><Relationship Id="rId5" Type="http://schemas.openxmlformats.org/officeDocument/2006/relationships/image" Target="../media/image154.png"/><Relationship Id="rId4" Type="http://schemas.openxmlformats.org/officeDocument/2006/relationships/image" Target="../media/image159.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63.xml"/><Relationship Id="rId6" Type="http://schemas.openxmlformats.org/officeDocument/2006/relationships/image" Target="../media/image162.jpeg"/><Relationship Id="rId5" Type="http://schemas.openxmlformats.org/officeDocument/2006/relationships/image" Target="../media/image161.png"/><Relationship Id="rId4" Type="http://schemas.openxmlformats.org/officeDocument/2006/relationships/image" Target="../media/image154.png"/></Relationships>
</file>

<file path=ppt/slides/_rels/slide65.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2.png"/><Relationship Id="rId7" Type="http://schemas.openxmlformats.org/officeDocument/2006/relationships/image" Target="../media/image166.png"/><Relationship Id="rId2" Type="http://schemas.openxmlformats.org/officeDocument/2006/relationships/slideLayout" Target="../slideLayouts/slideLayout13.xml"/><Relationship Id="rId1" Type="http://schemas.openxmlformats.org/officeDocument/2006/relationships/themeOverride" Target="../theme/themeOverride64.xml"/><Relationship Id="rId6" Type="http://schemas.openxmlformats.org/officeDocument/2006/relationships/image" Target="../media/image165.png"/><Relationship Id="rId5" Type="http://schemas.openxmlformats.org/officeDocument/2006/relationships/image" Target="../media/image164.emf"/><Relationship Id="rId4" Type="http://schemas.openxmlformats.org/officeDocument/2006/relationships/image" Target="../media/image163.png"/></Relationships>
</file>

<file path=ppt/slides/_rels/slide66.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2.png"/><Relationship Id="rId7" Type="http://schemas.openxmlformats.org/officeDocument/2006/relationships/image" Target="../media/image171.png"/><Relationship Id="rId2" Type="http://schemas.openxmlformats.org/officeDocument/2006/relationships/slideLayout" Target="../slideLayouts/slideLayout13.xml"/><Relationship Id="rId1" Type="http://schemas.openxmlformats.org/officeDocument/2006/relationships/themeOverride" Target="../theme/themeOverride65.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5.jpeg"/><Relationship Id="rId2" Type="http://schemas.openxmlformats.org/officeDocument/2006/relationships/slideLayout" Target="../slideLayouts/slideLayout13.xml"/><Relationship Id="rId1" Type="http://schemas.openxmlformats.org/officeDocument/2006/relationships/themeOverride" Target="../theme/themeOverride66.xml"/><Relationship Id="rId6" Type="http://schemas.openxmlformats.org/officeDocument/2006/relationships/image" Target="../media/image81.png"/><Relationship Id="rId5" Type="http://schemas.openxmlformats.org/officeDocument/2006/relationships/image" Target="../media/image174.png"/><Relationship Id="rId4" Type="http://schemas.openxmlformats.org/officeDocument/2006/relationships/image" Target="../media/image173.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67.xml"/><Relationship Id="rId4" Type="http://schemas.openxmlformats.org/officeDocument/2006/relationships/image" Target="../media/image147.emf"/></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68.xml"/><Relationship Id="rId5" Type="http://schemas.openxmlformats.org/officeDocument/2006/relationships/image" Target="../media/image61.png"/><Relationship Id="rId4" Type="http://schemas.openxmlformats.org/officeDocument/2006/relationships/image" Target="../media/image13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6.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2.png"/><Relationship Id="rId7" Type="http://schemas.openxmlformats.org/officeDocument/2006/relationships/image" Target="../media/image178.png"/><Relationship Id="rId2" Type="http://schemas.openxmlformats.org/officeDocument/2006/relationships/slideLayout" Target="../slideLayouts/slideLayout13.xml"/><Relationship Id="rId1" Type="http://schemas.openxmlformats.org/officeDocument/2006/relationships/themeOverride" Target="../theme/themeOverride69.xml"/><Relationship Id="rId6" Type="http://schemas.openxmlformats.org/officeDocument/2006/relationships/image" Target="../media/image177.emf"/><Relationship Id="rId5" Type="http://schemas.openxmlformats.org/officeDocument/2006/relationships/image" Target="../media/image176.emf"/><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70.xml"/><Relationship Id="rId6" Type="http://schemas.openxmlformats.org/officeDocument/2006/relationships/image" Target="../media/image181.emf"/><Relationship Id="rId5" Type="http://schemas.openxmlformats.org/officeDocument/2006/relationships/image" Target="../media/image61.png"/><Relationship Id="rId4" Type="http://schemas.openxmlformats.org/officeDocument/2006/relationships/image" Target="../media/image180.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71.xml"/><Relationship Id="rId5" Type="http://schemas.openxmlformats.org/officeDocument/2006/relationships/image" Target="../media/image182.png"/><Relationship Id="rId4" Type="http://schemas.openxmlformats.org/officeDocument/2006/relationships/image" Target="../media/image61.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5.png"/><Relationship Id="rId2" Type="http://schemas.openxmlformats.org/officeDocument/2006/relationships/slideLayout" Target="../slideLayouts/slideLayout13.xml"/><Relationship Id="rId1" Type="http://schemas.openxmlformats.org/officeDocument/2006/relationships/themeOverride" Target="../theme/themeOverride72.xml"/><Relationship Id="rId6" Type="http://schemas.openxmlformats.org/officeDocument/2006/relationships/image" Target="../media/image184.png"/><Relationship Id="rId5" Type="http://schemas.openxmlformats.org/officeDocument/2006/relationships/image" Target="../media/image183.emf"/><Relationship Id="rId4" Type="http://schemas.openxmlformats.org/officeDocument/2006/relationships/image" Target="../media/image61.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73.xml"/><Relationship Id="rId5" Type="http://schemas.openxmlformats.org/officeDocument/2006/relationships/image" Target="../media/image61.png"/><Relationship Id="rId4" Type="http://schemas.openxmlformats.org/officeDocument/2006/relationships/image" Target="../media/image186.png"/></Relationships>
</file>

<file path=ppt/slides/_rels/slide75.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2.png"/><Relationship Id="rId7" Type="http://schemas.openxmlformats.org/officeDocument/2006/relationships/image" Target="../media/image189.png"/><Relationship Id="rId2" Type="http://schemas.openxmlformats.org/officeDocument/2006/relationships/slideLayout" Target="../slideLayouts/slideLayout13.xml"/><Relationship Id="rId1" Type="http://schemas.openxmlformats.org/officeDocument/2006/relationships/themeOverride" Target="../theme/themeOverride74.xml"/><Relationship Id="rId6" Type="http://schemas.openxmlformats.org/officeDocument/2006/relationships/image" Target="../media/image61.png"/><Relationship Id="rId5" Type="http://schemas.openxmlformats.org/officeDocument/2006/relationships/image" Target="../media/image188.png"/><Relationship Id="rId10" Type="http://schemas.openxmlformats.org/officeDocument/2006/relationships/image" Target="../media/image192.emf"/><Relationship Id="rId4" Type="http://schemas.openxmlformats.org/officeDocument/2006/relationships/image" Target="../media/image187.png"/><Relationship Id="rId9" Type="http://schemas.openxmlformats.org/officeDocument/2006/relationships/image" Target="../media/image191.png"/></Relationships>
</file>

<file path=ppt/slides/_rels/slide76.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2.png"/><Relationship Id="rId7" Type="http://schemas.openxmlformats.org/officeDocument/2006/relationships/image" Target="../media/image194.png"/><Relationship Id="rId2" Type="http://schemas.openxmlformats.org/officeDocument/2006/relationships/slideLayout" Target="../slideLayouts/slideLayout13.xml"/><Relationship Id="rId1" Type="http://schemas.openxmlformats.org/officeDocument/2006/relationships/themeOverride" Target="../theme/themeOverride75.xml"/><Relationship Id="rId6" Type="http://schemas.openxmlformats.org/officeDocument/2006/relationships/image" Target="../media/image88.png"/><Relationship Id="rId5" Type="http://schemas.openxmlformats.org/officeDocument/2006/relationships/image" Target="../media/image61.png"/><Relationship Id="rId4" Type="http://schemas.openxmlformats.org/officeDocument/2006/relationships/image" Target="../media/image193.emf"/><Relationship Id="rId9" Type="http://schemas.openxmlformats.org/officeDocument/2006/relationships/image" Target="../media/image196.emf"/></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9.png"/><Relationship Id="rId2" Type="http://schemas.openxmlformats.org/officeDocument/2006/relationships/slideLayout" Target="../slideLayouts/slideLayout13.xml"/><Relationship Id="rId1" Type="http://schemas.openxmlformats.org/officeDocument/2006/relationships/themeOverride" Target="../theme/themeOverride76.xml"/><Relationship Id="rId6" Type="http://schemas.openxmlformats.org/officeDocument/2006/relationships/image" Target="../media/image61.png"/><Relationship Id="rId5" Type="http://schemas.openxmlformats.org/officeDocument/2006/relationships/image" Target="../media/image198.png"/><Relationship Id="rId4" Type="http://schemas.openxmlformats.org/officeDocument/2006/relationships/image" Target="../media/image197.emf"/></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0.emf"/><Relationship Id="rId2" Type="http://schemas.openxmlformats.org/officeDocument/2006/relationships/slideLayout" Target="../slideLayouts/slideLayout13.xml"/><Relationship Id="rId1" Type="http://schemas.openxmlformats.org/officeDocument/2006/relationships/themeOverride" Target="../theme/themeOverride77.xml"/><Relationship Id="rId6" Type="http://schemas.openxmlformats.org/officeDocument/2006/relationships/image" Target="../media/image79.png"/><Relationship Id="rId5" Type="http://schemas.openxmlformats.org/officeDocument/2006/relationships/image" Target="../media/image61.png"/><Relationship Id="rId4" Type="http://schemas.openxmlformats.org/officeDocument/2006/relationships/image" Target="../media/image199.emf"/></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2.emf"/><Relationship Id="rId2" Type="http://schemas.openxmlformats.org/officeDocument/2006/relationships/slideLayout" Target="../slideLayouts/slideLayout13.xml"/><Relationship Id="rId1" Type="http://schemas.openxmlformats.org/officeDocument/2006/relationships/themeOverride" Target="../theme/themeOverride78.xml"/><Relationship Id="rId6" Type="http://schemas.openxmlformats.org/officeDocument/2006/relationships/image" Target="../media/image79.png"/><Relationship Id="rId5" Type="http://schemas.openxmlformats.org/officeDocument/2006/relationships/image" Target="../media/image61.png"/><Relationship Id="rId4" Type="http://schemas.openxmlformats.org/officeDocument/2006/relationships/image" Target="../media/image201.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7.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79.xml"/><Relationship Id="rId4" Type="http://schemas.openxmlformats.org/officeDocument/2006/relationships/image" Target="../media/image147.emf"/></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80.xml"/><Relationship Id="rId6" Type="http://schemas.openxmlformats.org/officeDocument/2006/relationships/image" Target="../media/image58.png"/><Relationship Id="rId5" Type="http://schemas.openxmlformats.org/officeDocument/2006/relationships/image" Target="../media/image204.emf"/><Relationship Id="rId4" Type="http://schemas.openxmlformats.org/officeDocument/2006/relationships/image" Target="../media/image203.png"/></Relationships>
</file>

<file path=ppt/slides/_rels/slide8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image" Target="../media/image86.emf"/><Relationship Id="rId2" Type="http://schemas.openxmlformats.org/officeDocument/2006/relationships/slideLayout" Target="../slideLayouts/slideLayout13.xml"/><Relationship Id="rId1" Type="http://schemas.openxmlformats.org/officeDocument/2006/relationships/themeOverride" Target="../theme/themeOverride81.xml"/><Relationship Id="rId6" Type="http://schemas.openxmlformats.org/officeDocument/2006/relationships/image" Target="../media/image85.emf"/><Relationship Id="rId5" Type="http://schemas.openxmlformats.org/officeDocument/2006/relationships/image" Target="../media/image205.emf"/><Relationship Id="rId4" Type="http://schemas.openxmlformats.org/officeDocument/2006/relationships/image" Target="../media/image84.emf"/></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1.png"/><Relationship Id="rId2" Type="http://schemas.openxmlformats.org/officeDocument/2006/relationships/slideLayout" Target="../slideLayouts/slideLayout13.xml"/><Relationship Id="rId1" Type="http://schemas.openxmlformats.org/officeDocument/2006/relationships/themeOverride" Target="../theme/themeOverride82.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58.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hemeOverride" Target="../theme/themeOverride83.xml"/><Relationship Id="rId6" Type="http://schemas.openxmlformats.org/officeDocument/2006/relationships/image" Target="../media/image61.png"/><Relationship Id="rId5" Type="http://schemas.openxmlformats.org/officeDocument/2006/relationships/image" Target="../media/image207.png"/><Relationship Id="rId4" Type="http://schemas.openxmlformats.org/officeDocument/2006/relationships/image" Target="../media/image206.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84.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180.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85.xml"/><Relationship Id="rId6" Type="http://schemas.openxmlformats.org/officeDocument/2006/relationships/image" Target="../media/image184.png"/><Relationship Id="rId5" Type="http://schemas.openxmlformats.org/officeDocument/2006/relationships/image" Target="../media/image70.emf"/><Relationship Id="rId4" Type="http://schemas.openxmlformats.org/officeDocument/2006/relationships/image" Target="../media/image58.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86.xml"/><Relationship Id="rId6" Type="http://schemas.openxmlformats.org/officeDocument/2006/relationships/image" Target="../media/image210.emf"/><Relationship Id="rId5" Type="http://schemas.openxmlformats.org/officeDocument/2006/relationships/image" Target="../media/image209.png"/><Relationship Id="rId4" Type="http://schemas.openxmlformats.org/officeDocument/2006/relationships/image" Target="../media/image208.png"/></Relationships>
</file>

<file path=ppt/slides/_rels/slide88.xml.rels><?xml version="1.0" encoding="UTF-8" standalone="yes"?>
<Relationships xmlns="http://schemas.openxmlformats.org/package/2006/relationships"><Relationship Id="rId8" Type="http://schemas.openxmlformats.org/officeDocument/2006/relationships/image" Target="../media/image214.emf"/><Relationship Id="rId13" Type="http://schemas.openxmlformats.org/officeDocument/2006/relationships/image" Target="../media/image219.emf"/><Relationship Id="rId3" Type="http://schemas.openxmlformats.org/officeDocument/2006/relationships/image" Target="../media/image2.png"/><Relationship Id="rId7" Type="http://schemas.openxmlformats.org/officeDocument/2006/relationships/image" Target="../media/image213.emf"/><Relationship Id="rId12" Type="http://schemas.openxmlformats.org/officeDocument/2006/relationships/image" Target="../media/image218.emf"/><Relationship Id="rId2" Type="http://schemas.openxmlformats.org/officeDocument/2006/relationships/slideLayout" Target="../slideLayouts/slideLayout13.xml"/><Relationship Id="rId1" Type="http://schemas.openxmlformats.org/officeDocument/2006/relationships/themeOverride" Target="../theme/themeOverride87.xml"/><Relationship Id="rId6" Type="http://schemas.openxmlformats.org/officeDocument/2006/relationships/image" Target="../media/image212.emf"/><Relationship Id="rId11" Type="http://schemas.openxmlformats.org/officeDocument/2006/relationships/image" Target="../media/image217.emf"/><Relationship Id="rId5" Type="http://schemas.openxmlformats.org/officeDocument/2006/relationships/image" Target="../media/image211.png"/><Relationship Id="rId10" Type="http://schemas.openxmlformats.org/officeDocument/2006/relationships/image" Target="../media/image216.emf"/><Relationship Id="rId4" Type="http://schemas.openxmlformats.org/officeDocument/2006/relationships/image" Target="../media/image208.png"/><Relationship Id="rId9" Type="http://schemas.openxmlformats.org/officeDocument/2006/relationships/image" Target="../media/image215.emf"/></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88.xml"/><Relationship Id="rId5" Type="http://schemas.openxmlformats.org/officeDocument/2006/relationships/image" Target="../media/image208.png"/><Relationship Id="rId4" Type="http://schemas.openxmlformats.org/officeDocument/2006/relationships/image" Target="../media/image220.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8.xml"/><Relationship Id="rId5" Type="http://schemas.openxmlformats.org/officeDocument/2006/relationships/image" Target="../media/image23.png"/><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2.png"/><Relationship Id="rId7" Type="http://schemas.openxmlformats.org/officeDocument/2006/relationships/image" Target="../media/image222.emf"/><Relationship Id="rId12" Type="http://schemas.openxmlformats.org/officeDocument/2006/relationships/image" Target="../media/image208.png"/><Relationship Id="rId2" Type="http://schemas.openxmlformats.org/officeDocument/2006/relationships/slideLayout" Target="../slideLayouts/slideLayout13.xml"/><Relationship Id="rId1" Type="http://schemas.openxmlformats.org/officeDocument/2006/relationships/themeOverride" Target="../theme/themeOverride89.xml"/><Relationship Id="rId6" Type="http://schemas.openxmlformats.org/officeDocument/2006/relationships/image" Target="../media/image180.png"/><Relationship Id="rId11" Type="http://schemas.openxmlformats.org/officeDocument/2006/relationships/image" Target="../media/image224.emf"/><Relationship Id="rId5" Type="http://schemas.openxmlformats.org/officeDocument/2006/relationships/image" Target="../media/image64.png"/><Relationship Id="rId10" Type="http://schemas.openxmlformats.org/officeDocument/2006/relationships/image" Target="../media/image53.png"/><Relationship Id="rId4" Type="http://schemas.openxmlformats.org/officeDocument/2006/relationships/image" Target="../media/image221.emf"/><Relationship Id="rId9" Type="http://schemas.openxmlformats.org/officeDocument/2006/relationships/image" Target="../media/image223.emf"/></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90.xml"/><Relationship Id="rId4" Type="http://schemas.openxmlformats.org/officeDocument/2006/relationships/image" Target="../media/image147.emf"/></Relationships>
</file>

<file path=ppt/slides/_rels/slide92.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2.png"/><Relationship Id="rId7" Type="http://schemas.openxmlformats.org/officeDocument/2006/relationships/image" Target="../media/image228.png"/><Relationship Id="rId2" Type="http://schemas.openxmlformats.org/officeDocument/2006/relationships/slideLayout" Target="../slideLayouts/slideLayout13.xml"/><Relationship Id="rId1" Type="http://schemas.openxmlformats.org/officeDocument/2006/relationships/themeOverride" Target="../theme/themeOverride91.xml"/><Relationship Id="rId6" Type="http://schemas.openxmlformats.org/officeDocument/2006/relationships/image" Target="../media/image227.emf"/><Relationship Id="rId5" Type="http://schemas.openxmlformats.org/officeDocument/2006/relationships/image" Target="../media/image226.png"/><Relationship Id="rId10" Type="http://schemas.openxmlformats.org/officeDocument/2006/relationships/image" Target="../media/image231.png"/><Relationship Id="rId4" Type="http://schemas.openxmlformats.org/officeDocument/2006/relationships/image" Target="../media/image225.png"/><Relationship Id="rId9" Type="http://schemas.openxmlformats.org/officeDocument/2006/relationships/image" Target="../media/image230.png"/></Relationships>
</file>

<file path=ppt/slides/_rels/slide93.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2.png"/><Relationship Id="rId7" Type="http://schemas.openxmlformats.org/officeDocument/2006/relationships/image" Target="../media/image232.emf"/><Relationship Id="rId2" Type="http://schemas.openxmlformats.org/officeDocument/2006/relationships/slideLayout" Target="../slideLayouts/slideLayout13.xml"/><Relationship Id="rId1" Type="http://schemas.openxmlformats.org/officeDocument/2006/relationships/themeOverride" Target="../theme/themeOverride92.xml"/><Relationship Id="rId6" Type="http://schemas.openxmlformats.org/officeDocument/2006/relationships/image" Target="../media/image226.png"/><Relationship Id="rId11" Type="http://schemas.openxmlformats.org/officeDocument/2006/relationships/image" Target="../media/image234.png"/><Relationship Id="rId5" Type="http://schemas.openxmlformats.org/officeDocument/2006/relationships/image" Target="../media/image225.png"/><Relationship Id="rId10" Type="http://schemas.microsoft.com/office/2007/relationships/hdphoto" Target="../media/hdphoto4.wdp"/><Relationship Id="rId4" Type="http://schemas.openxmlformats.org/officeDocument/2006/relationships/image" Target="../media/image88.png"/><Relationship Id="rId9" Type="http://schemas.openxmlformats.org/officeDocument/2006/relationships/image" Target="../media/image233.png"/></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6.png"/><Relationship Id="rId2" Type="http://schemas.openxmlformats.org/officeDocument/2006/relationships/slideLayout" Target="../slideLayouts/slideLayout13.xml"/><Relationship Id="rId1" Type="http://schemas.openxmlformats.org/officeDocument/2006/relationships/themeOverride" Target="../theme/themeOverride93.xml"/><Relationship Id="rId6" Type="http://schemas.openxmlformats.org/officeDocument/2006/relationships/image" Target="../media/image235.emf"/><Relationship Id="rId5" Type="http://schemas.openxmlformats.org/officeDocument/2006/relationships/image" Target="../media/image226.png"/><Relationship Id="rId4" Type="http://schemas.openxmlformats.org/officeDocument/2006/relationships/image" Target="../media/image225.png"/></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94.xml"/><Relationship Id="rId5" Type="http://schemas.openxmlformats.org/officeDocument/2006/relationships/image" Target="../media/image174.png"/><Relationship Id="rId4" Type="http://schemas.openxmlformats.org/officeDocument/2006/relationships/image" Target="../media/image148.png"/></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4.png"/><Relationship Id="rId2" Type="http://schemas.openxmlformats.org/officeDocument/2006/relationships/slideLayout" Target="../slideLayouts/slideLayout13.xml"/><Relationship Id="rId1" Type="http://schemas.openxmlformats.org/officeDocument/2006/relationships/themeOverride" Target="../theme/themeOverride95.xml"/><Relationship Id="rId6" Type="http://schemas.openxmlformats.org/officeDocument/2006/relationships/image" Target="../media/image239.png"/><Relationship Id="rId5" Type="http://schemas.openxmlformats.org/officeDocument/2006/relationships/image" Target="../media/image238.emf"/><Relationship Id="rId4" Type="http://schemas.openxmlformats.org/officeDocument/2006/relationships/image" Target="../media/image237.emf"/></Relationships>
</file>

<file path=ppt/slides/_rels/slide97.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png"/><Relationship Id="rId7" Type="http://schemas.openxmlformats.org/officeDocument/2006/relationships/image" Target="../media/image226.png"/><Relationship Id="rId12" Type="http://schemas.openxmlformats.org/officeDocument/2006/relationships/image" Target="../media/image245.png"/><Relationship Id="rId2" Type="http://schemas.openxmlformats.org/officeDocument/2006/relationships/slideLayout" Target="../slideLayouts/slideLayout13.xml"/><Relationship Id="rId1" Type="http://schemas.openxmlformats.org/officeDocument/2006/relationships/themeOverride" Target="../theme/themeOverride96.xml"/><Relationship Id="rId6" Type="http://schemas.openxmlformats.org/officeDocument/2006/relationships/image" Target="../media/image225.png"/><Relationship Id="rId11" Type="http://schemas.openxmlformats.org/officeDocument/2006/relationships/image" Target="../media/image244.png"/><Relationship Id="rId5" Type="http://schemas.openxmlformats.org/officeDocument/2006/relationships/image" Target="../media/image240.png"/><Relationship Id="rId10" Type="http://schemas.openxmlformats.org/officeDocument/2006/relationships/image" Target="../media/image243.emf"/><Relationship Id="rId4" Type="http://schemas.openxmlformats.org/officeDocument/2006/relationships/image" Target="../media/image37.png"/><Relationship Id="rId9" Type="http://schemas.openxmlformats.org/officeDocument/2006/relationships/image" Target="../media/image242.pn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6.jpeg"/><Relationship Id="rId2" Type="http://schemas.openxmlformats.org/officeDocument/2006/relationships/slideLayout" Target="../slideLayouts/slideLayout13.xml"/><Relationship Id="rId1" Type="http://schemas.openxmlformats.org/officeDocument/2006/relationships/themeOverride" Target="../theme/themeOverride97.xml"/><Relationship Id="rId6" Type="http://schemas.openxmlformats.org/officeDocument/2006/relationships/image" Target="../media/image138.png"/><Relationship Id="rId5" Type="http://schemas.openxmlformats.org/officeDocument/2006/relationships/image" Target="../media/image226.png"/><Relationship Id="rId4" Type="http://schemas.openxmlformats.org/officeDocument/2006/relationships/image" Target="../media/image225.pn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98.xml"/><Relationship Id="rId6" Type="http://schemas.openxmlformats.org/officeDocument/2006/relationships/image" Target="../media/image248.jpeg"/><Relationship Id="rId5" Type="http://schemas.openxmlformats.org/officeDocument/2006/relationships/image" Target="../media/image247.png"/><Relationship Id="rId4" Type="http://schemas.openxmlformats.org/officeDocument/2006/relationships/image" Target="../media/image17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8805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0" y="0"/>
            <a:ext cx="9144000" cy="6858000"/>
            <a:chOff x="0" y="0"/>
            <a:chExt cx="9144000" cy="685800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679575" y="2378018"/>
              <a:ext cx="3348319" cy="1779235"/>
            </a:xfrm>
            <a:prstGeom prst="rect">
              <a:avLst/>
            </a:prstGeom>
            <a:noFill/>
          </p:spPr>
          <p:txBody>
            <a:bodyPr wrap="square" rtlCol="1">
              <a:prstTxWarp prst="textPlain">
                <a:avLst/>
              </a:prstTxWarp>
              <a:spAutoFit/>
            </a:bodyPr>
            <a:lstStyle/>
            <a:p>
              <a:pPr algn="ctr"/>
              <a:r>
                <a:rPr lang="ar-SA" sz="2800" b="1" dirty="0" smtClean="0">
                  <a:ln w="12700">
                    <a:solidFill>
                      <a:srgbClr val="00B050"/>
                    </a:solidFill>
                    <a:prstDash val="solid"/>
                  </a:ln>
                  <a:solidFill>
                    <a:srgbClr val="00B050"/>
                  </a:solidFill>
                  <a:effectLst>
                    <a:outerShdw dist="38100" dir="2640000" algn="bl" rotWithShape="0">
                      <a:schemeClr val="tx2">
                        <a:lumMod val="75000"/>
                      </a:schemeClr>
                    </a:outerShdw>
                  </a:effectLst>
                  <a:cs typeface="+mj-cs"/>
                </a:rPr>
                <a:t>أنواع</a:t>
              </a:r>
              <a:br>
                <a:rPr lang="ar-SA" sz="2800" b="1" dirty="0" smtClean="0">
                  <a:ln w="12700">
                    <a:solidFill>
                      <a:srgbClr val="00B050"/>
                    </a:solidFill>
                    <a:prstDash val="solid"/>
                  </a:ln>
                  <a:solidFill>
                    <a:srgbClr val="00B050"/>
                  </a:solidFill>
                  <a:effectLst>
                    <a:outerShdw dist="38100" dir="2640000" algn="bl" rotWithShape="0">
                      <a:schemeClr val="tx2">
                        <a:lumMod val="75000"/>
                      </a:schemeClr>
                    </a:outerShdw>
                  </a:effectLst>
                  <a:cs typeface="+mj-cs"/>
                </a:rPr>
              </a:br>
              <a:r>
                <a:rPr lang="ar-SA" sz="2800" b="1" dirty="0" smtClean="0">
                  <a:ln w="12700">
                    <a:solidFill>
                      <a:srgbClr val="00B050"/>
                    </a:solidFill>
                    <a:prstDash val="solid"/>
                  </a:ln>
                  <a:solidFill>
                    <a:srgbClr val="00B050"/>
                  </a:solidFill>
                  <a:effectLst>
                    <a:outerShdw dist="38100" dir="2640000" algn="bl" rotWithShape="0">
                      <a:schemeClr val="tx2">
                        <a:lumMod val="75000"/>
                      </a:schemeClr>
                    </a:outerShdw>
                  </a:effectLst>
                  <a:cs typeface="+mj-cs"/>
                </a:rPr>
                <a:t> </a:t>
              </a:r>
              <a:r>
                <a:rPr lang="ar-SA" sz="2800" b="1" dirty="0">
                  <a:ln w="12700">
                    <a:solidFill>
                      <a:srgbClr val="00B050"/>
                    </a:solidFill>
                    <a:prstDash val="solid"/>
                  </a:ln>
                  <a:solidFill>
                    <a:srgbClr val="00B050"/>
                  </a:solidFill>
                  <a:effectLst>
                    <a:outerShdw dist="38100" dir="2640000" algn="bl" rotWithShape="0">
                      <a:schemeClr val="tx2">
                        <a:lumMod val="75000"/>
                      </a:schemeClr>
                    </a:outerShdw>
                  </a:effectLst>
                  <a:cs typeface="+mj-cs"/>
                </a:rPr>
                <a:t>رجال البيع </a:t>
              </a:r>
              <a:endParaRPr lang="en-US" sz="2800" b="1" dirty="0">
                <a:ln w="12700">
                  <a:solidFill>
                    <a:srgbClr val="00B050"/>
                  </a:solidFill>
                  <a:prstDash val="solid"/>
                </a:ln>
                <a:solidFill>
                  <a:srgbClr val="00B050"/>
                </a:solidFill>
                <a:effectLst>
                  <a:outerShdw dist="38100" dir="2640000" algn="bl" rotWithShape="0">
                    <a:schemeClr val="tx2">
                      <a:lumMod val="75000"/>
                    </a:schemeClr>
                  </a:outerShdw>
                </a:effectLst>
                <a:cs typeface="+mj-cs"/>
              </a:endParaRPr>
            </a:p>
          </p:txBody>
        </p:sp>
      </p:grpSp>
    </p:spTree>
    <p:extLst>
      <p:ext uri="{BB962C8B-B14F-4D97-AF65-F5344CB8AC3E}">
        <p14:creationId xmlns:p14="http://schemas.microsoft.com/office/powerpoint/2010/main" val="40259541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100</a:t>
            </a:fld>
            <a:endParaRPr lang="ar-EG">
              <a:solidFill>
                <a:prstClr val="black">
                  <a:tint val="75000"/>
                </a:prstClr>
              </a:solidFill>
            </a:endParaRPr>
          </a:p>
        </p:txBody>
      </p:sp>
      <p:grpSp>
        <p:nvGrpSpPr>
          <p:cNvPr id="3" name="Group 2"/>
          <p:cNvGrpSpPr/>
          <p:nvPr/>
        </p:nvGrpSpPr>
        <p:grpSpPr>
          <a:xfrm>
            <a:off x="3211818" y="417598"/>
            <a:ext cx="3246132" cy="1173646"/>
            <a:chOff x="1830149" y="621558"/>
            <a:chExt cx="3246132" cy="1173646"/>
          </a:xfrm>
        </p:grpSpPr>
        <p:pic>
          <p:nvPicPr>
            <p:cNvPr id="5" name="Picture 4"/>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830149" y="621558"/>
              <a:ext cx="3246132" cy="1173646"/>
            </a:xfrm>
            <a:prstGeom prst="rect">
              <a:avLst/>
            </a:prstGeom>
          </p:spPr>
        </p:pic>
        <p:sp>
          <p:nvSpPr>
            <p:cNvPr id="6" name="Rectangle 5"/>
            <p:cNvSpPr/>
            <p:nvPr/>
          </p:nvSpPr>
          <p:spPr>
            <a:xfrm>
              <a:off x="2111280" y="772498"/>
              <a:ext cx="2717533" cy="893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يحتاج العميل المتردد</a:t>
              </a:r>
              <a:endParaRPr lang="ar-EG" sz="2800" b="1" dirty="0"/>
            </a:p>
          </p:txBody>
        </p:sp>
      </p:grpSp>
      <p:grpSp>
        <p:nvGrpSpPr>
          <p:cNvPr id="7" name="Group 6"/>
          <p:cNvGrpSpPr/>
          <p:nvPr/>
        </p:nvGrpSpPr>
        <p:grpSpPr>
          <a:xfrm>
            <a:off x="-1330103" y="568538"/>
            <a:ext cx="11219692" cy="5970375"/>
            <a:chOff x="-711200" y="120034"/>
            <a:chExt cx="10598031" cy="6955064"/>
          </a:xfrm>
        </p:grpSpPr>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711200" y="120034"/>
              <a:ext cx="10598031" cy="6955064"/>
            </a:xfrm>
            <a:prstGeom prst="rect">
              <a:avLst/>
            </a:prstGeom>
            <a:noFill/>
            <a:ln>
              <a:noFill/>
            </a:ln>
          </p:spPr>
        </p:pic>
        <p:sp>
          <p:nvSpPr>
            <p:cNvPr id="9" name="Rectangle 8"/>
            <p:cNvSpPr/>
            <p:nvPr/>
          </p:nvSpPr>
          <p:spPr>
            <a:xfrm rot="21437385">
              <a:off x="1767721" y="2051794"/>
              <a:ext cx="3893452" cy="3091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lumMod val="95000"/>
                      <a:lumOff val="5000"/>
                    </a:schemeClr>
                  </a:solidFill>
                </a:rPr>
                <a:t>يحتاج هذا العميل إلى الشرح المنطقي المرتبط بقدرته على التعلم ولا تنسى أنه بقدر قناعتك في الرد على اعتراضاته ، وتناول موضوعه بالتأكيدات، فإنه سوف يتخذ قرار الشراء الآن</a:t>
              </a:r>
              <a:endParaRPr lang="en-US" sz="2400" dirty="0">
                <a:solidFill>
                  <a:schemeClr val="tx1">
                    <a:lumMod val="95000"/>
                    <a:lumOff val="5000"/>
                  </a:schemeClr>
                </a:solidFill>
              </a:endParaRPr>
            </a:p>
          </p:txBody>
        </p:sp>
      </p:grpSp>
    </p:spTree>
    <p:extLst>
      <p:ext uri="{BB962C8B-B14F-4D97-AF65-F5344CB8AC3E}">
        <p14:creationId xmlns:p14="http://schemas.microsoft.com/office/powerpoint/2010/main" val="2406764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plus(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101</a:t>
            </a:fld>
            <a:endParaRPr lang="ar-EG">
              <a:solidFill>
                <a:prstClr val="black">
                  <a:tint val="75000"/>
                </a:prstClr>
              </a:solidFill>
            </a:endParaRPr>
          </a:p>
        </p:txBody>
      </p:sp>
      <p:grpSp>
        <p:nvGrpSpPr>
          <p:cNvPr id="9" name="Group 8"/>
          <p:cNvGrpSpPr/>
          <p:nvPr/>
        </p:nvGrpSpPr>
        <p:grpSpPr>
          <a:xfrm>
            <a:off x="2620722" y="145921"/>
            <a:ext cx="4332668" cy="1364343"/>
            <a:chOff x="942717" y="101600"/>
            <a:chExt cx="3710045" cy="1364343"/>
          </a:xfrm>
        </p:grpSpPr>
        <p:grpSp>
          <p:nvGrpSpPr>
            <p:cNvPr id="5" name="Group 4"/>
            <p:cNvGrpSpPr/>
            <p:nvPr/>
          </p:nvGrpSpPr>
          <p:grpSpPr>
            <a:xfrm>
              <a:off x="942717" y="101600"/>
              <a:ext cx="3527683" cy="1364343"/>
              <a:chOff x="1087860" y="0"/>
              <a:chExt cx="3527683" cy="147131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60" y="0"/>
                <a:ext cx="3527683" cy="1471318"/>
              </a:xfrm>
              <a:prstGeom prst="rect">
                <a:avLst/>
              </a:prstGeom>
            </p:spPr>
          </p:pic>
          <p:sp>
            <p:nvSpPr>
              <p:cNvPr id="3" name="Rectangle 2"/>
              <p:cNvSpPr/>
              <p:nvPr/>
            </p:nvSpPr>
            <p:spPr>
              <a:xfrm>
                <a:off x="1603474" y="256687"/>
                <a:ext cx="2558272" cy="537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العميل </a:t>
                </a:r>
                <a:r>
                  <a:rPr lang="ar-EG" sz="2800" b="1" dirty="0"/>
                  <a:t>المماطل المسوف</a:t>
                </a:r>
              </a:p>
            </p:txBody>
          </p:sp>
        </p:grpSp>
        <p:grpSp>
          <p:nvGrpSpPr>
            <p:cNvPr id="8" name="Group 7"/>
            <p:cNvGrpSpPr/>
            <p:nvPr/>
          </p:nvGrpSpPr>
          <p:grpSpPr>
            <a:xfrm>
              <a:off x="4016603" y="101600"/>
              <a:ext cx="636159" cy="670636"/>
              <a:chOff x="4016603" y="101600"/>
              <a:chExt cx="636159" cy="670636"/>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016603" y="101600"/>
                <a:ext cx="636159" cy="670636"/>
              </a:xfrm>
              <a:prstGeom prst="rect">
                <a:avLst/>
              </a:prstGeom>
            </p:spPr>
          </p:pic>
          <p:sp>
            <p:nvSpPr>
              <p:cNvPr id="7" name="Rectangle 6"/>
              <p:cNvSpPr/>
              <p:nvPr/>
            </p:nvSpPr>
            <p:spPr>
              <a:xfrm>
                <a:off x="4171492" y="152238"/>
                <a:ext cx="354935" cy="416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6</a:t>
                </a:r>
                <a:endParaRPr lang="ar-EG" sz="2800" b="1" dirty="0"/>
              </a:p>
            </p:txBody>
          </p:sp>
        </p:grpSp>
      </p:grpSp>
      <p:grpSp>
        <p:nvGrpSpPr>
          <p:cNvPr id="25" name="Group 24"/>
          <p:cNvGrpSpPr/>
          <p:nvPr/>
        </p:nvGrpSpPr>
        <p:grpSpPr>
          <a:xfrm>
            <a:off x="594546" y="1480113"/>
            <a:ext cx="8385020" cy="3416008"/>
            <a:chOff x="534573" y="1746170"/>
            <a:chExt cx="8385020" cy="3416008"/>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573" y="1746170"/>
              <a:ext cx="8385020" cy="3416008"/>
            </a:xfrm>
            <a:prstGeom prst="rect">
              <a:avLst/>
            </a:prstGeom>
          </p:spPr>
        </p:pic>
        <p:sp>
          <p:nvSpPr>
            <p:cNvPr id="24" name="Rectangle 23"/>
            <p:cNvSpPr/>
            <p:nvPr/>
          </p:nvSpPr>
          <p:spPr>
            <a:xfrm>
              <a:off x="674556" y="1952485"/>
              <a:ext cx="6626576" cy="16913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FF0000"/>
                  </a:solidFill>
                </a:rPr>
                <a:t>يقابلك هذا النوع من العملاء خاصة عند قيامك بتحصيل أموال المنشأة المستحقة لديه ، ولكن المماطلة في إنهاء العملية البيعية لها وجه آخر ، فقد يكون بالفعل لا يستطيع ان يتخذ القرار الشرائي .. إما لنقص المعلومات أو لتكوينه الشخصي</a:t>
              </a:r>
            </a:p>
          </p:txBody>
        </p:sp>
      </p:grpSp>
      <p:pic>
        <p:nvPicPr>
          <p:cNvPr id="11" name="Picture 10"/>
          <p:cNvPicPr>
            <a:picLocks noChangeAspect="1"/>
          </p:cNvPicPr>
          <p:nvPr/>
        </p:nvPicPr>
        <p:blipFill>
          <a:blip r:embed="rId7"/>
          <a:stretch>
            <a:fillRect/>
          </a:stretch>
        </p:blipFill>
        <p:spPr>
          <a:xfrm>
            <a:off x="0" y="2966594"/>
            <a:ext cx="2969679" cy="3754882"/>
          </a:xfrm>
          <a:prstGeom prst="rect">
            <a:avLst/>
          </a:prstGeom>
        </p:spPr>
      </p:pic>
      <p:grpSp>
        <p:nvGrpSpPr>
          <p:cNvPr id="27" name="Group 26"/>
          <p:cNvGrpSpPr/>
          <p:nvPr/>
        </p:nvGrpSpPr>
        <p:grpSpPr>
          <a:xfrm>
            <a:off x="2841674" y="3305468"/>
            <a:ext cx="6137891" cy="3416008"/>
            <a:chOff x="2841674" y="3305468"/>
            <a:chExt cx="6137891" cy="3416008"/>
          </a:xfrm>
        </p:grpSpPr>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41674" y="3305468"/>
              <a:ext cx="6137891" cy="3416008"/>
            </a:xfrm>
            <a:prstGeom prst="rect">
              <a:avLst/>
            </a:prstGeom>
          </p:spPr>
        </p:pic>
        <p:sp>
          <p:nvSpPr>
            <p:cNvPr id="28" name="Rectangle 27"/>
            <p:cNvSpPr/>
            <p:nvPr/>
          </p:nvSpPr>
          <p:spPr>
            <a:xfrm>
              <a:off x="3984556" y="3730070"/>
              <a:ext cx="4946788" cy="1385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FF0000"/>
                  </a:solidFill>
                </a:rPr>
                <a:t>قد يكون ممن لا يرغبون في إتخاذ قرارات فورية ويحتاج وقت أكثر للتفكير والدراسة .. ويحتاج هذا العميل إلى إبراز حوافز للتعامل الفوري </a:t>
              </a:r>
            </a:p>
          </p:txBody>
        </p:sp>
      </p:grpSp>
    </p:spTree>
    <p:extLst>
      <p:ext uri="{BB962C8B-B14F-4D97-AF65-F5344CB8AC3E}">
        <p14:creationId xmlns:p14="http://schemas.microsoft.com/office/powerpoint/2010/main" val="19582057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102</a:t>
            </a:fld>
            <a:endParaRPr lang="ar-EG">
              <a:solidFill>
                <a:prstClr val="black">
                  <a:tint val="75000"/>
                </a:prstClr>
              </a:solidFill>
            </a:endParaRPr>
          </a:p>
        </p:txBody>
      </p:sp>
      <p:grpSp>
        <p:nvGrpSpPr>
          <p:cNvPr id="9" name="Group 8"/>
          <p:cNvGrpSpPr/>
          <p:nvPr/>
        </p:nvGrpSpPr>
        <p:grpSpPr>
          <a:xfrm>
            <a:off x="1483463" y="638795"/>
            <a:ext cx="3883998" cy="1364343"/>
            <a:chOff x="942717" y="101600"/>
            <a:chExt cx="3710045" cy="1364343"/>
          </a:xfrm>
        </p:grpSpPr>
        <p:grpSp>
          <p:nvGrpSpPr>
            <p:cNvPr id="5" name="Group 4"/>
            <p:cNvGrpSpPr/>
            <p:nvPr/>
          </p:nvGrpSpPr>
          <p:grpSpPr>
            <a:xfrm>
              <a:off x="942717" y="101600"/>
              <a:ext cx="3527684" cy="1364343"/>
              <a:chOff x="1087860" y="0"/>
              <a:chExt cx="3527684" cy="147131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60" y="0"/>
                <a:ext cx="3527684" cy="1471318"/>
              </a:xfrm>
              <a:prstGeom prst="rect">
                <a:avLst/>
              </a:prstGeom>
            </p:spPr>
          </p:pic>
          <p:sp>
            <p:nvSpPr>
              <p:cNvPr id="3" name="Rectangle 2"/>
              <p:cNvSpPr/>
              <p:nvPr/>
            </p:nvSpPr>
            <p:spPr>
              <a:xfrm>
                <a:off x="1603474" y="256687"/>
                <a:ext cx="2558272" cy="537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العميل </a:t>
                </a:r>
                <a:r>
                  <a:rPr lang="ar-EG" sz="2800" b="1" dirty="0"/>
                  <a:t>العصبي</a:t>
                </a:r>
              </a:p>
            </p:txBody>
          </p:sp>
        </p:grpSp>
        <p:grpSp>
          <p:nvGrpSpPr>
            <p:cNvPr id="8" name="Group 7"/>
            <p:cNvGrpSpPr/>
            <p:nvPr/>
          </p:nvGrpSpPr>
          <p:grpSpPr>
            <a:xfrm>
              <a:off x="4016603" y="101600"/>
              <a:ext cx="636159" cy="670636"/>
              <a:chOff x="4016603" y="101600"/>
              <a:chExt cx="636159" cy="670636"/>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016603" y="101600"/>
                <a:ext cx="636159" cy="670636"/>
              </a:xfrm>
              <a:prstGeom prst="rect">
                <a:avLst/>
              </a:prstGeom>
            </p:spPr>
          </p:pic>
          <p:sp>
            <p:nvSpPr>
              <p:cNvPr id="7" name="Rectangle 6"/>
              <p:cNvSpPr/>
              <p:nvPr/>
            </p:nvSpPr>
            <p:spPr>
              <a:xfrm>
                <a:off x="4171492" y="152238"/>
                <a:ext cx="354935" cy="416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7</a:t>
                </a:r>
                <a:endParaRPr lang="ar-EG" sz="2800" b="1" dirty="0"/>
              </a:p>
            </p:txBody>
          </p:sp>
        </p:grpSp>
      </p:grpSp>
      <p:pic>
        <p:nvPicPr>
          <p:cNvPr id="3076" name="Picture 4" descr="http://media.cairodar.com/images/2013/09/23282_1.jpg"/>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031622" y="4340637"/>
            <a:ext cx="3705356" cy="201571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4402609" y="3156909"/>
            <a:ext cx="4530672" cy="1583418"/>
            <a:chOff x="0" y="0"/>
            <a:chExt cx="4530672" cy="1992630"/>
          </a:xfrm>
        </p:grpSpPr>
        <p:pic>
          <p:nvPicPr>
            <p:cNvPr id="20" name="Picture 19" descr="C:\Users\maraimm\Desktop\صور انفوجرافيك\Untitle147.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530672" cy="1992630"/>
            </a:xfrm>
            <a:prstGeom prst="rect">
              <a:avLst/>
            </a:prstGeom>
            <a:noFill/>
            <a:ln>
              <a:noFill/>
            </a:ln>
          </p:spPr>
        </p:pic>
        <p:sp>
          <p:nvSpPr>
            <p:cNvPr id="21" name="Rectangle 20"/>
            <p:cNvSpPr/>
            <p:nvPr/>
          </p:nvSpPr>
          <p:spPr>
            <a:xfrm>
              <a:off x="510234" y="354871"/>
              <a:ext cx="3583746" cy="9540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ea typeface="Calibri" panose="020F0502020204030204" pitchFamily="34" charset="0"/>
                </a:rPr>
                <a:t>سرعة رد الفعل وإتخاذه قرارات متسرعة .. وحركة العين السريعة </a:t>
              </a:r>
              <a:endParaRPr lang="en-US" sz="2400" dirty="0">
                <a:effectLst/>
                <a:ea typeface="Calibri" panose="020F0502020204030204" pitchFamily="34" charset="0"/>
                <a:cs typeface="Arial" panose="020B0604020202020204" pitchFamily="34" charset="0"/>
              </a:endParaRPr>
            </a:p>
          </p:txBody>
        </p:sp>
      </p:grpSp>
      <p:grpSp>
        <p:nvGrpSpPr>
          <p:cNvPr id="22" name="Group 21"/>
          <p:cNvGrpSpPr/>
          <p:nvPr/>
        </p:nvGrpSpPr>
        <p:grpSpPr>
          <a:xfrm>
            <a:off x="889108" y="2970548"/>
            <a:ext cx="4399934" cy="1792521"/>
            <a:chOff x="-102482" y="0"/>
            <a:chExt cx="3812787" cy="1741170"/>
          </a:xfrm>
        </p:grpSpPr>
        <p:pic>
          <p:nvPicPr>
            <p:cNvPr id="23" name="Picture 22" descr="C:\Users\maraimm\Desktop\صور انفوجرافيك\Untitled756.png"/>
            <p:cNvPicPr>
              <a:picLocks noChangeAspect="1"/>
            </p:cNvPicPr>
            <p:nvPr/>
          </p:nvPicPr>
          <p:blipFill>
            <a:blip r:embed="rId8">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2482" y="0"/>
              <a:ext cx="3812787" cy="1741170"/>
            </a:xfrm>
            <a:prstGeom prst="rect">
              <a:avLst/>
            </a:prstGeom>
            <a:noFill/>
            <a:ln>
              <a:noFill/>
            </a:ln>
          </p:spPr>
        </p:pic>
        <p:sp>
          <p:nvSpPr>
            <p:cNvPr id="29" name="Rectangle 28"/>
            <p:cNvSpPr/>
            <p:nvPr/>
          </p:nvSpPr>
          <p:spPr>
            <a:xfrm>
              <a:off x="46776" y="96460"/>
              <a:ext cx="3337871" cy="112988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chemeClr val="bg1"/>
                  </a:solidFill>
                  <a:latin typeface="Calibri" panose="020F0502020204030204" pitchFamily="34" charset="0"/>
                  <a:ea typeface="Calibri" panose="020F0502020204030204" pitchFamily="34" charset="0"/>
                </a:rPr>
                <a:t>من أصعب انواع العملاء لعجز البائع عن ملاحقة افكاره والانتقال السريع من موضوع لآخر </a:t>
              </a:r>
              <a:endParaRPr lang="en-US"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30" name="Group 29"/>
          <p:cNvGrpSpPr/>
          <p:nvPr/>
        </p:nvGrpSpPr>
        <p:grpSpPr>
          <a:xfrm>
            <a:off x="4350629" y="1900465"/>
            <a:ext cx="4820266" cy="1940560"/>
            <a:chOff x="-1" y="0"/>
            <a:chExt cx="4576694" cy="1992630"/>
          </a:xfrm>
        </p:grpSpPr>
        <p:pic>
          <p:nvPicPr>
            <p:cNvPr id="31" name="Picture 30" descr="C:\Users\maraimm\Desktop\صور انفوجرافيك\Untitle147.png"/>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4576694" cy="1992630"/>
            </a:xfrm>
            <a:prstGeom prst="rect">
              <a:avLst/>
            </a:prstGeom>
            <a:noFill/>
            <a:ln>
              <a:noFill/>
            </a:ln>
          </p:spPr>
        </p:pic>
        <p:sp>
          <p:nvSpPr>
            <p:cNvPr id="32" name="Rectangle 31"/>
            <p:cNvSpPr/>
            <p:nvPr/>
          </p:nvSpPr>
          <p:spPr>
            <a:xfrm>
              <a:off x="488763" y="258336"/>
              <a:ext cx="3759073" cy="12007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chemeClr val="bg1"/>
                  </a:solidFill>
                  <a:ea typeface="Calibri" panose="020F0502020204030204" pitchFamily="34" charset="0"/>
                </a:rPr>
                <a:t>هذا </a:t>
              </a:r>
              <a:r>
                <a:rPr lang="ar-SA" sz="2400" dirty="0">
                  <a:solidFill>
                    <a:schemeClr val="bg1"/>
                  </a:solidFill>
                  <a:ea typeface="Calibri" panose="020F0502020204030204" pitchFamily="34" charset="0"/>
                </a:rPr>
                <a:t>العميل يجب إبعاده عن التفصيلات بقدر </a:t>
              </a:r>
              <a:r>
                <a:rPr lang="ar-SA" sz="2400" dirty="0" smtClean="0">
                  <a:solidFill>
                    <a:schemeClr val="bg1"/>
                  </a:solidFill>
                  <a:ea typeface="Calibri" panose="020F0502020204030204" pitchFamily="34" charset="0"/>
                </a:rPr>
                <a:t>الإمكان فرغم </a:t>
              </a:r>
              <a:r>
                <a:rPr lang="ar-SA" sz="2400" dirty="0">
                  <a:solidFill>
                    <a:schemeClr val="bg1"/>
                  </a:solidFill>
                  <a:ea typeface="Calibri" panose="020F0502020204030204" pitchFamily="34" charset="0"/>
                </a:rPr>
                <a:t>عصبيته </a:t>
              </a:r>
              <a:r>
                <a:rPr lang="ar-SA" sz="2400" dirty="0" smtClean="0">
                  <a:solidFill>
                    <a:schemeClr val="bg1"/>
                  </a:solidFill>
                  <a:ea typeface="Calibri" panose="020F0502020204030204" pitchFamily="34" charset="0"/>
                </a:rPr>
                <a:t>فهو </a:t>
              </a:r>
              <a:r>
                <a:rPr lang="ar-SA" sz="2400" dirty="0">
                  <a:solidFill>
                    <a:schemeClr val="bg1"/>
                  </a:solidFill>
                  <a:ea typeface="Calibri" panose="020F0502020204030204" pitchFamily="34" charset="0"/>
                </a:rPr>
                <a:t>لا يشتري سلعة غير مناسبة لظروفه </a:t>
              </a:r>
              <a:endParaRPr lang="en-US" dirty="0">
                <a:solidFill>
                  <a:schemeClr val="bg1"/>
                </a:solidFill>
                <a:effectLst/>
                <a:ea typeface="Calibri" panose="020F0502020204030204" pitchFamily="34" charset="0"/>
                <a:cs typeface="Arial" panose="020B0604020202020204" pitchFamily="34" charset="0"/>
              </a:endParaRPr>
            </a:p>
          </p:txBody>
        </p:sp>
      </p:grpSp>
      <p:grpSp>
        <p:nvGrpSpPr>
          <p:cNvPr id="33" name="Group 32"/>
          <p:cNvGrpSpPr/>
          <p:nvPr/>
        </p:nvGrpSpPr>
        <p:grpSpPr>
          <a:xfrm>
            <a:off x="1237129" y="1953970"/>
            <a:ext cx="4011835" cy="1516380"/>
            <a:chOff x="-141344" y="0"/>
            <a:chExt cx="3851649" cy="1741170"/>
          </a:xfrm>
        </p:grpSpPr>
        <p:pic>
          <p:nvPicPr>
            <p:cNvPr id="34" name="Picture 33" descr="C:\Users\maraimm\Desktop\صور انفوجرافيك\Untitled756.png"/>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41344" y="0"/>
              <a:ext cx="3851649" cy="1741170"/>
            </a:xfrm>
            <a:prstGeom prst="rect">
              <a:avLst/>
            </a:prstGeom>
            <a:noFill/>
            <a:ln>
              <a:noFill/>
            </a:ln>
          </p:spPr>
        </p:pic>
        <p:sp>
          <p:nvSpPr>
            <p:cNvPr id="35" name="Rectangle 34"/>
            <p:cNvSpPr/>
            <p:nvPr/>
          </p:nvSpPr>
          <p:spPr>
            <a:xfrm>
              <a:off x="4189" y="192998"/>
              <a:ext cx="3337871" cy="1026543"/>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chemeClr val="bg1"/>
                  </a:solidFill>
                  <a:latin typeface="Calibri" panose="020F0502020204030204" pitchFamily="34" charset="0"/>
                  <a:ea typeface="Calibri" panose="020F0502020204030204" pitchFamily="34" charset="0"/>
                </a:rPr>
                <a:t>عليك </a:t>
              </a:r>
              <a:r>
                <a:rPr lang="ar-SA" sz="2400" dirty="0">
                  <a:solidFill>
                    <a:schemeClr val="bg1"/>
                  </a:solidFill>
                  <a:latin typeface="Calibri" panose="020F0502020204030204" pitchFamily="34" charset="0"/>
                  <a:ea typeface="Calibri" panose="020F0502020204030204" pitchFamily="34" charset="0"/>
                </a:rPr>
                <a:t>مساعدته في العودة لهدوئه وذلك بانبساطك في الحديث</a:t>
              </a:r>
              <a:endParaRPr lang="en-US"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36" name="Group 35"/>
          <p:cNvGrpSpPr/>
          <p:nvPr/>
        </p:nvGrpSpPr>
        <p:grpSpPr>
          <a:xfrm>
            <a:off x="4469126" y="904247"/>
            <a:ext cx="3741752" cy="1710387"/>
            <a:chOff x="0" y="-23596"/>
            <a:chExt cx="3846830" cy="2016226"/>
          </a:xfrm>
        </p:grpSpPr>
        <p:pic>
          <p:nvPicPr>
            <p:cNvPr id="37" name="Picture 36" descr="C:\Users\maraimm\Desktop\صور انفوجرافيك\Untitle147.png"/>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23596"/>
              <a:ext cx="3846830" cy="2016226"/>
            </a:xfrm>
            <a:prstGeom prst="rect">
              <a:avLst/>
            </a:prstGeom>
            <a:noFill/>
            <a:ln>
              <a:noFill/>
            </a:ln>
          </p:spPr>
        </p:pic>
        <p:sp>
          <p:nvSpPr>
            <p:cNvPr id="38" name="Rectangle 37"/>
            <p:cNvSpPr/>
            <p:nvPr/>
          </p:nvSpPr>
          <p:spPr>
            <a:xfrm>
              <a:off x="529232" y="268134"/>
              <a:ext cx="2997963" cy="1174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FFFFFF"/>
                  </a:solidFill>
                  <a:ea typeface="Calibri" panose="020F0502020204030204" pitchFamily="34" charset="0"/>
                </a:rPr>
                <a:t>اعرض </a:t>
              </a:r>
              <a:r>
                <a:rPr lang="ar-SA" sz="2400" dirty="0">
                  <a:solidFill>
                    <a:srgbClr val="FFFFFF"/>
                  </a:solidFill>
                  <a:ea typeface="Calibri" panose="020F0502020204030204" pitchFamily="34" charset="0"/>
                </a:rPr>
                <a:t>مجموعة المغريات البيعية المؤثرة في شرائه لنوع معين </a:t>
              </a:r>
              <a:endParaRPr lang="en-US" dirty="0">
                <a:effectLst/>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7497590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103</a:t>
            </a:fld>
            <a:endParaRPr lang="ar-EG">
              <a:solidFill>
                <a:prstClr val="black">
                  <a:tint val="75000"/>
                </a:prstClr>
              </a:solidFill>
            </a:endParaRPr>
          </a:p>
        </p:txBody>
      </p:sp>
      <p:grpSp>
        <p:nvGrpSpPr>
          <p:cNvPr id="9" name="Group 8"/>
          <p:cNvGrpSpPr/>
          <p:nvPr/>
        </p:nvGrpSpPr>
        <p:grpSpPr>
          <a:xfrm>
            <a:off x="4917955" y="223619"/>
            <a:ext cx="3883998" cy="1364343"/>
            <a:chOff x="942717" y="101600"/>
            <a:chExt cx="3710045" cy="1364343"/>
          </a:xfrm>
        </p:grpSpPr>
        <p:grpSp>
          <p:nvGrpSpPr>
            <p:cNvPr id="5" name="Group 4"/>
            <p:cNvGrpSpPr/>
            <p:nvPr/>
          </p:nvGrpSpPr>
          <p:grpSpPr>
            <a:xfrm>
              <a:off x="942717" y="101600"/>
              <a:ext cx="3527684" cy="1364343"/>
              <a:chOff x="1087860" y="0"/>
              <a:chExt cx="3527684" cy="147131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60" y="0"/>
                <a:ext cx="3527684" cy="1471318"/>
              </a:xfrm>
              <a:prstGeom prst="rect">
                <a:avLst/>
              </a:prstGeom>
            </p:spPr>
          </p:pic>
          <p:sp>
            <p:nvSpPr>
              <p:cNvPr id="3" name="Rectangle 2"/>
              <p:cNvSpPr/>
              <p:nvPr/>
            </p:nvSpPr>
            <p:spPr>
              <a:xfrm>
                <a:off x="1603474" y="256687"/>
                <a:ext cx="2558272" cy="537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العميل </a:t>
                </a:r>
                <a:r>
                  <a:rPr lang="ar-EG" sz="2800" b="1" dirty="0"/>
                  <a:t>المندفع</a:t>
                </a:r>
              </a:p>
            </p:txBody>
          </p:sp>
        </p:grpSp>
        <p:grpSp>
          <p:nvGrpSpPr>
            <p:cNvPr id="8" name="Group 7"/>
            <p:cNvGrpSpPr/>
            <p:nvPr/>
          </p:nvGrpSpPr>
          <p:grpSpPr>
            <a:xfrm>
              <a:off x="4016603" y="101600"/>
              <a:ext cx="636159" cy="670636"/>
              <a:chOff x="4016603" y="101600"/>
              <a:chExt cx="636159" cy="670636"/>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016603" y="101600"/>
                <a:ext cx="636159" cy="670636"/>
              </a:xfrm>
              <a:prstGeom prst="rect">
                <a:avLst/>
              </a:prstGeom>
            </p:spPr>
          </p:pic>
          <p:sp>
            <p:nvSpPr>
              <p:cNvPr id="7" name="Rectangle 6"/>
              <p:cNvSpPr/>
              <p:nvPr/>
            </p:nvSpPr>
            <p:spPr>
              <a:xfrm>
                <a:off x="4171492" y="152238"/>
                <a:ext cx="354935" cy="416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8</a:t>
                </a:r>
                <a:endParaRPr lang="ar-EG" sz="2800" b="1" dirty="0"/>
              </a:p>
            </p:txBody>
          </p:sp>
        </p:grpSp>
      </p:grpSp>
      <p:grpSp>
        <p:nvGrpSpPr>
          <p:cNvPr id="26" name="Group 25"/>
          <p:cNvGrpSpPr/>
          <p:nvPr/>
        </p:nvGrpSpPr>
        <p:grpSpPr>
          <a:xfrm>
            <a:off x="1045238" y="1454358"/>
            <a:ext cx="7470112" cy="4353426"/>
            <a:chOff x="0" y="2"/>
            <a:chExt cx="6442441" cy="7974663"/>
          </a:xfrm>
        </p:grpSpPr>
        <p:pic>
          <p:nvPicPr>
            <p:cNvPr id="27" name="Picture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
              <a:ext cx="6442441" cy="7974663"/>
            </a:xfrm>
            <a:prstGeom prst="rect">
              <a:avLst/>
            </a:prstGeom>
            <a:noFill/>
            <a:ln>
              <a:noFill/>
            </a:ln>
          </p:spPr>
        </p:pic>
        <p:sp>
          <p:nvSpPr>
            <p:cNvPr id="28" name="Rounded Rectangle 27"/>
            <p:cNvSpPr/>
            <p:nvPr/>
          </p:nvSpPr>
          <p:spPr>
            <a:xfrm>
              <a:off x="418511" y="1178188"/>
              <a:ext cx="3124647" cy="5618292"/>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b="1" dirty="0">
                  <a:solidFill>
                    <a:schemeClr val="tx1">
                      <a:lumMod val="95000"/>
                      <a:lumOff val="5000"/>
                    </a:schemeClr>
                  </a:solidFill>
                  <a:ea typeface="Calibri" panose="020F0502020204030204" pitchFamily="34" charset="0"/>
                </a:rPr>
                <a:t>عند مقابلتك لأحد المسئولين القادرين على إتخاذ القرار الشرائي لا تنسى أنه قد يكون متسرعاً للغاية في الرفض أو القبول .. أو يستخدم كل امكانياته وقدراته وسلطاته في إتخاذ قرارات شرائه اندفاعية متسرعة </a:t>
              </a:r>
              <a:r>
                <a:rPr lang="en-US" sz="1400" b="1" dirty="0">
                  <a:solidFill>
                    <a:srgbClr val="7030A0"/>
                  </a:solidFill>
                  <a:effectLst/>
                  <a:ea typeface="Calibri" panose="020F0502020204030204" pitchFamily="34" charset="0"/>
                  <a:cs typeface="Arial" panose="020B0604020202020204" pitchFamily="34" charset="0"/>
                </a:rPr>
                <a:t> </a:t>
              </a:r>
              <a:endParaRPr lang="en-US" sz="1100" b="1" dirty="0">
                <a:effectLst/>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1023961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104</a:t>
            </a:fld>
            <a:endParaRPr lang="ar-EG">
              <a:solidFill>
                <a:prstClr val="black">
                  <a:tint val="75000"/>
                </a:prstClr>
              </a:solidFill>
            </a:endParaRPr>
          </a:p>
        </p:txBody>
      </p:sp>
      <p:grpSp>
        <p:nvGrpSpPr>
          <p:cNvPr id="3" name="Group 2"/>
          <p:cNvGrpSpPr/>
          <p:nvPr/>
        </p:nvGrpSpPr>
        <p:grpSpPr>
          <a:xfrm>
            <a:off x="1798526" y="408272"/>
            <a:ext cx="4535021" cy="1272980"/>
            <a:chOff x="1741102" y="612232"/>
            <a:chExt cx="3246132" cy="1272980"/>
          </a:xfrm>
        </p:grpSpPr>
        <p:pic>
          <p:nvPicPr>
            <p:cNvPr id="5" name="Picture 4"/>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V="1">
              <a:off x="1741102" y="612232"/>
              <a:ext cx="3246132" cy="1272980"/>
            </a:xfrm>
            <a:prstGeom prst="rect">
              <a:avLst/>
            </a:prstGeom>
          </p:spPr>
        </p:pic>
        <p:sp>
          <p:nvSpPr>
            <p:cNvPr id="6" name="Rectangle 5"/>
            <p:cNvSpPr/>
            <p:nvPr/>
          </p:nvSpPr>
          <p:spPr>
            <a:xfrm>
              <a:off x="1995777" y="761742"/>
              <a:ext cx="2717533" cy="893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هذا العميل تلقائي يتعامل بأسلوب رد الفعل ويحتاج منك </a:t>
              </a:r>
            </a:p>
          </p:txBody>
        </p:sp>
      </p:grpSp>
      <p:grpSp>
        <p:nvGrpSpPr>
          <p:cNvPr id="7" name="Group 6"/>
          <p:cNvGrpSpPr/>
          <p:nvPr/>
        </p:nvGrpSpPr>
        <p:grpSpPr>
          <a:xfrm>
            <a:off x="543920" y="1757134"/>
            <a:ext cx="8441734" cy="1504374"/>
            <a:chOff x="0" y="0"/>
            <a:chExt cx="6645910" cy="1035050"/>
          </a:xfrm>
        </p:grpSpPr>
        <p:pic>
          <p:nvPicPr>
            <p:cNvPr id="8" name="Picture 7" descr="C:\Users\maraimm\Desktop\صور انفوجرافيك\Untitled01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645910" cy="1035050"/>
            </a:xfrm>
            <a:prstGeom prst="rect">
              <a:avLst/>
            </a:prstGeom>
            <a:noFill/>
            <a:ln>
              <a:noFill/>
            </a:ln>
          </p:spPr>
        </p:pic>
        <p:sp>
          <p:nvSpPr>
            <p:cNvPr id="9" name="Rectangle 8"/>
            <p:cNvSpPr/>
            <p:nvPr/>
          </p:nvSpPr>
          <p:spPr>
            <a:xfrm>
              <a:off x="983411" y="110121"/>
              <a:ext cx="4425063" cy="698741"/>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FFFFFF"/>
                  </a:solidFill>
                  <a:latin typeface="Calibri" panose="020F0502020204030204" pitchFamily="34" charset="0"/>
                  <a:ea typeface="Calibri" panose="020F0502020204030204" pitchFamily="34" charset="0"/>
                </a:rPr>
                <a:t>لا تكن مثيراً للضجر .. مهيجاً للعصاب بما تعرض من شروط وأسعار بل كن منطقياً حتى تكون مقبولاً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10" name="Group 9"/>
          <p:cNvGrpSpPr/>
          <p:nvPr/>
        </p:nvGrpSpPr>
        <p:grpSpPr>
          <a:xfrm>
            <a:off x="543920" y="3045348"/>
            <a:ext cx="8214637" cy="1989902"/>
            <a:chOff x="0" y="0"/>
            <a:chExt cx="6798945" cy="1163320"/>
          </a:xfrm>
        </p:grpSpPr>
        <p:pic>
          <p:nvPicPr>
            <p:cNvPr id="11" name="Picture 10" descr="C:\Users\maraimm\Desktop\صور انفوجرافيك\Untitled1745.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798945" cy="1163320"/>
            </a:xfrm>
            <a:prstGeom prst="rect">
              <a:avLst/>
            </a:prstGeom>
            <a:noFill/>
            <a:ln>
              <a:noFill/>
            </a:ln>
          </p:spPr>
        </p:pic>
        <p:sp>
          <p:nvSpPr>
            <p:cNvPr id="12" name="Rectangle 11"/>
            <p:cNvSpPr/>
            <p:nvPr/>
          </p:nvSpPr>
          <p:spPr>
            <a:xfrm>
              <a:off x="888334" y="226788"/>
              <a:ext cx="4977610" cy="593715"/>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FFFFFF"/>
                  </a:solidFill>
                  <a:latin typeface="Calibri" panose="020F0502020204030204" pitchFamily="34" charset="0"/>
                  <a:ea typeface="Calibri" panose="020F0502020204030204" pitchFamily="34" charset="0"/>
                </a:rPr>
                <a:t>اجعل رد الفعل السريع في صالحك دائماً .. مؤكداً على حرصك على اختصار المعلومات ، وعدم إضاعة وقته الثمين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13" name="Group 12"/>
          <p:cNvGrpSpPr/>
          <p:nvPr/>
        </p:nvGrpSpPr>
        <p:grpSpPr>
          <a:xfrm>
            <a:off x="516937" y="4593682"/>
            <a:ext cx="8214637" cy="1887800"/>
            <a:chOff x="0" y="0"/>
            <a:chExt cx="6798945" cy="1103630"/>
          </a:xfrm>
        </p:grpSpPr>
        <p:pic>
          <p:nvPicPr>
            <p:cNvPr id="14" name="Picture 13" descr="C:\Users\maraimm\Desktop\صور انفوجرافيك\Untitled348.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798945" cy="1103630"/>
            </a:xfrm>
            <a:prstGeom prst="rect">
              <a:avLst/>
            </a:prstGeom>
            <a:noFill/>
            <a:ln>
              <a:noFill/>
            </a:ln>
          </p:spPr>
        </p:pic>
        <p:sp>
          <p:nvSpPr>
            <p:cNvPr id="15" name="Rectangle 14"/>
            <p:cNvSpPr/>
            <p:nvPr/>
          </p:nvSpPr>
          <p:spPr>
            <a:xfrm>
              <a:off x="1080921" y="226788"/>
              <a:ext cx="4681767" cy="593715"/>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FFFFFF"/>
                  </a:solidFill>
                  <a:latin typeface="Calibri" panose="020F0502020204030204" pitchFamily="34" charset="0"/>
                  <a:ea typeface="Calibri" panose="020F0502020204030204" pitchFamily="34" charset="0"/>
                </a:rPr>
                <a:t>كن سريعاً في التوقع لترى ما يكونه فكر عميلك . واضعاً مستنداتك وأوراقك وأدواتك كبرهان معبراً عن ما تقول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2036058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105</a:t>
            </a:fld>
            <a:endParaRPr lang="ar-EG">
              <a:solidFill>
                <a:prstClr val="black">
                  <a:tint val="75000"/>
                </a:prstClr>
              </a:solidFill>
            </a:endParaRPr>
          </a:p>
        </p:txBody>
      </p:sp>
      <p:grpSp>
        <p:nvGrpSpPr>
          <p:cNvPr id="9" name="Group 8"/>
          <p:cNvGrpSpPr/>
          <p:nvPr/>
        </p:nvGrpSpPr>
        <p:grpSpPr>
          <a:xfrm>
            <a:off x="2836792" y="178887"/>
            <a:ext cx="3883998" cy="1364343"/>
            <a:chOff x="942717" y="101600"/>
            <a:chExt cx="3710045" cy="1364343"/>
          </a:xfrm>
        </p:grpSpPr>
        <p:grpSp>
          <p:nvGrpSpPr>
            <p:cNvPr id="5" name="Group 4"/>
            <p:cNvGrpSpPr/>
            <p:nvPr/>
          </p:nvGrpSpPr>
          <p:grpSpPr>
            <a:xfrm>
              <a:off x="942717" y="101600"/>
              <a:ext cx="3527684" cy="1364343"/>
              <a:chOff x="1087860" y="0"/>
              <a:chExt cx="3527684" cy="147131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60" y="0"/>
                <a:ext cx="3527684" cy="1471318"/>
              </a:xfrm>
              <a:prstGeom prst="rect">
                <a:avLst/>
              </a:prstGeom>
            </p:spPr>
          </p:pic>
          <p:sp>
            <p:nvSpPr>
              <p:cNvPr id="3" name="Rectangle 2"/>
              <p:cNvSpPr/>
              <p:nvPr/>
            </p:nvSpPr>
            <p:spPr>
              <a:xfrm>
                <a:off x="1603474" y="256687"/>
                <a:ext cx="2558272" cy="537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العميل </a:t>
                </a:r>
                <a:r>
                  <a:rPr lang="ar-EG" sz="2800" b="1" dirty="0"/>
                  <a:t>المعوق</a:t>
                </a:r>
              </a:p>
            </p:txBody>
          </p:sp>
        </p:grpSp>
        <p:grpSp>
          <p:nvGrpSpPr>
            <p:cNvPr id="8" name="Group 7"/>
            <p:cNvGrpSpPr/>
            <p:nvPr/>
          </p:nvGrpSpPr>
          <p:grpSpPr>
            <a:xfrm>
              <a:off x="4016603" y="101600"/>
              <a:ext cx="636159" cy="670636"/>
              <a:chOff x="4016603" y="101600"/>
              <a:chExt cx="636159" cy="670636"/>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016603" y="101600"/>
                <a:ext cx="636159" cy="670636"/>
              </a:xfrm>
              <a:prstGeom prst="rect">
                <a:avLst/>
              </a:prstGeom>
            </p:spPr>
          </p:pic>
          <p:sp>
            <p:nvSpPr>
              <p:cNvPr id="7" name="Rectangle 6"/>
              <p:cNvSpPr/>
              <p:nvPr/>
            </p:nvSpPr>
            <p:spPr>
              <a:xfrm>
                <a:off x="4171492" y="152238"/>
                <a:ext cx="354935" cy="416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9</a:t>
                </a:r>
                <a:endParaRPr lang="ar-EG" sz="2800" b="1" dirty="0"/>
              </a:p>
            </p:txBody>
          </p:sp>
        </p:grpSp>
      </p:gr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543" y="1343631"/>
            <a:ext cx="7548496" cy="5012719"/>
          </a:xfrm>
          <a:prstGeom prst="rect">
            <a:avLst/>
          </a:prstGeom>
        </p:spPr>
      </p:pic>
      <p:sp>
        <p:nvSpPr>
          <p:cNvPr id="10" name="Rectangle 9"/>
          <p:cNvSpPr/>
          <p:nvPr/>
        </p:nvSpPr>
        <p:spPr>
          <a:xfrm>
            <a:off x="1004543" y="1625487"/>
            <a:ext cx="4368093" cy="2164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قد ترى في عميلك علة او عاهة تجعل حركته او طريقة حديثه معيبة لأمر خلقي .. كأن يتلعثم في الكلام أو أصم أو فاقد احد الأطراف او الحواس . ويضيف هذا العميل أعباء كثيرة على رجل البيع في نقل أفكاره من تمثيل واستخدام أكثر من لغة للتعبير </a:t>
            </a:r>
          </a:p>
        </p:txBody>
      </p:sp>
      <p:sp>
        <p:nvSpPr>
          <p:cNvPr id="15" name="Rectangle 14"/>
          <p:cNvSpPr/>
          <p:nvPr/>
        </p:nvSpPr>
        <p:spPr>
          <a:xfrm>
            <a:off x="1004542" y="3954977"/>
            <a:ext cx="4368093" cy="2164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إن هذا العميل لا يحتاج إلى أسئلة تفصيلية يتحدث فيها كثيراً .. لذا أعرض ما تقول بإختصار وسرعة .. وأحذر أن تعامله على أساس الشفقة الإنسانية لأن ذلك يصعب مهمتك معه ويجعله يشعر بضعف </a:t>
            </a:r>
          </a:p>
        </p:txBody>
      </p:sp>
    </p:spTree>
    <p:extLst>
      <p:ext uri="{BB962C8B-B14F-4D97-AF65-F5344CB8AC3E}">
        <p14:creationId xmlns:p14="http://schemas.microsoft.com/office/powerpoint/2010/main" val="19174387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24" name="Group 23"/>
          <p:cNvGrpSpPr/>
          <p:nvPr/>
        </p:nvGrpSpPr>
        <p:grpSpPr>
          <a:xfrm>
            <a:off x="698038" y="2318255"/>
            <a:ext cx="3887018" cy="4038096"/>
            <a:chOff x="815889" y="1406316"/>
            <a:chExt cx="3887018" cy="4947172"/>
          </a:xfrm>
        </p:grpSpPr>
        <p:pic>
          <p:nvPicPr>
            <p:cNvPr id="25" name="Picture 24"/>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285812" y="1936393"/>
              <a:ext cx="4947172" cy="3887018"/>
            </a:xfrm>
            <a:prstGeom prst="rect">
              <a:avLst/>
            </a:prstGeom>
          </p:spPr>
        </p:pic>
        <p:sp>
          <p:nvSpPr>
            <p:cNvPr id="26" name="Rectangle 25"/>
            <p:cNvSpPr/>
            <p:nvPr/>
          </p:nvSpPr>
          <p:spPr>
            <a:xfrm>
              <a:off x="1733212" y="1589570"/>
              <a:ext cx="1872273" cy="456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رجل البيع الماهر </a:t>
              </a: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106</a:t>
            </a:fld>
            <a:endParaRPr lang="ar-EG">
              <a:solidFill>
                <a:prstClr val="black">
                  <a:tint val="75000"/>
                </a:prstClr>
              </a:solidFill>
            </a:endParaRPr>
          </a:p>
        </p:txBody>
      </p:sp>
      <p:grpSp>
        <p:nvGrpSpPr>
          <p:cNvPr id="9" name="Group 8"/>
          <p:cNvGrpSpPr/>
          <p:nvPr/>
        </p:nvGrpSpPr>
        <p:grpSpPr>
          <a:xfrm>
            <a:off x="2227596" y="176017"/>
            <a:ext cx="3695739" cy="2411138"/>
            <a:chOff x="942717" y="101600"/>
            <a:chExt cx="3710044" cy="1364343"/>
          </a:xfrm>
        </p:grpSpPr>
        <p:grpSp>
          <p:nvGrpSpPr>
            <p:cNvPr id="5" name="Group 4"/>
            <p:cNvGrpSpPr/>
            <p:nvPr/>
          </p:nvGrpSpPr>
          <p:grpSpPr>
            <a:xfrm>
              <a:off x="942717" y="101600"/>
              <a:ext cx="3527684" cy="1364343"/>
              <a:chOff x="1087860" y="0"/>
              <a:chExt cx="3527684" cy="1471318"/>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860" y="0"/>
                <a:ext cx="3527684" cy="1471318"/>
              </a:xfrm>
              <a:prstGeom prst="rect">
                <a:avLst/>
              </a:prstGeom>
            </p:spPr>
          </p:pic>
          <p:sp>
            <p:nvSpPr>
              <p:cNvPr id="3" name="Rectangle 2"/>
              <p:cNvSpPr/>
              <p:nvPr/>
            </p:nvSpPr>
            <p:spPr>
              <a:xfrm>
                <a:off x="1603474" y="256687"/>
                <a:ext cx="2558272" cy="537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العميل </a:t>
                </a:r>
                <a:r>
                  <a:rPr lang="ar-EG" sz="2800" b="1" dirty="0"/>
                  <a:t>الذي يرغب في معاملة خاصة</a:t>
                </a:r>
              </a:p>
            </p:txBody>
          </p:sp>
        </p:grpSp>
        <p:grpSp>
          <p:nvGrpSpPr>
            <p:cNvPr id="8" name="Group 7"/>
            <p:cNvGrpSpPr/>
            <p:nvPr/>
          </p:nvGrpSpPr>
          <p:grpSpPr>
            <a:xfrm>
              <a:off x="3869228" y="101600"/>
              <a:ext cx="783533" cy="670636"/>
              <a:chOff x="3869228" y="101600"/>
              <a:chExt cx="783533" cy="670636"/>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869228" y="101600"/>
                <a:ext cx="783533" cy="670636"/>
              </a:xfrm>
              <a:prstGeom prst="rect">
                <a:avLst/>
              </a:prstGeom>
            </p:spPr>
          </p:pic>
          <p:sp>
            <p:nvSpPr>
              <p:cNvPr id="7" name="Rectangle 6"/>
              <p:cNvSpPr/>
              <p:nvPr/>
            </p:nvSpPr>
            <p:spPr>
              <a:xfrm>
                <a:off x="3894917" y="152238"/>
                <a:ext cx="657199" cy="416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10</a:t>
                </a:r>
                <a:endParaRPr lang="ar-EG" sz="2800" b="1" dirty="0"/>
              </a:p>
            </p:txBody>
          </p:sp>
        </p:grpSp>
      </p:grpSp>
      <p:pic>
        <p:nvPicPr>
          <p:cNvPr id="11" name="Picture 10"/>
          <p:cNvPicPr>
            <a:picLocks noChangeAspect="1"/>
          </p:cNvPicPr>
          <p:nvPr/>
        </p:nvPicPr>
        <p:blipFill>
          <a:blip r:embed="rId7"/>
          <a:stretch>
            <a:fillRect/>
          </a:stretch>
        </p:blipFill>
        <p:spPr>
          <a:xfrm>
            <a:off x="6915812" y="1763920"/>
            <a:ext cx="1949161" cy="3999390"/>
          </a:xfrm>
          <a:prstGeom prst="rect">
            <a:avLst/>
          </a:prstGeom>
        </p:spPr>
      </p:pic>
      <p:grpSp>
        <p:nvGrpSpPr>
          <p:cNvPr id="14" name="Group 13"/>
          <p:cNvGrpSpPr/>
          <p:nvPr/>
        </p:nvGrpSpPr>
        <p:grpSpPr>
          <a:xfrm>
            <a:off x="5339394" y="793403"/>
            <a:ext cx="2380430" cy="2336144"/>
            <a:chOff x="5801826" y="2147050"/>
            <a:chExt cx="2586828" cy="2381057"/>
          </a:xfrm>
        </p:grpSpPr>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1826" y="2147050"/>
              <a:ext cx="2586828" cy="2381057"/>
            </a:xfrm>
            <a:prstGeom prst="rect">
              <a:avLst/>
            </a:prstGeom>
          </p:spPr>
        </p:pic>
        <p:sp>
          <p:nvSpPr>
            <p:cNvPr id="17" name="Rectangle 16"/>
            <p:cNvSpPr/>
            <p:nvPr/>
          </p:nvSpPr>
          <p:spPr>
            <a:xfrm>
              <a:off x="5961224" y="2409778"/>
              <a:ext cx="2268031" cy="1624785"/>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dirty="0" smtClean="0">
                  <a:solidFill>
                    <a:srgbClr val="002060"/>
                  </a:solidFill>
                  <a:latin typeface="Calibri" panose="020F0502020204030204" pitchFamily="34" charset="0"/>
                  <a:ea typeface="Calibri" panose="020F0502020204030204" pitchFamily="34" charset="0"/>
                </a:rPr>
                <a:t>يريد </a:t>
              </a:r>
              <a:r>
                <a:rPr lang="ar-SA" sz="2400" dirty="0">
                  <a:solidFill>
                    <a:srgbClr val="002060"/>
                  </a:solidFill>
                  <a:latin typeface="Calibri" panose="020F0502020204030204" pitchFamily="34" charset="0"/>
                  <a:ea typeface="Calibri" panose="020F0502020204030204" pitchFamily="34" charset="0"/>
                </a:rPr>
                <a:t>ان تنهي معاملته أولاً قبل سائر أنواع العملاء</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18" name="Group 17"/>
          <p:cNvGrpSpPr/>
          <p:nvPr/>
        </p:nvGrpSpPr>
        <p:grpSpPr>
          <a:xfrm>
            <a:off x="5214016" y="4461266"/>
            <a:ext cx="2420424" cy="2260210"/>
            <a:chOff x="5801826" y="2147050"/>
            <a:chExt cx="2586828" cy="2381057"/>
          </a:xfrm>
        </p:grpSpPr>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1826" y="2147050"/>
              <a:ext cx="2586828" cy="2381057"/>
            </a:xfrm>
            <a:prstGeom prst="rect">
              <a:avLst/>
            </a:prstGeom>
          </p:spPr>
        </p:pic>
        <p:sp>
          <p:nvSpPr>
            <p:cNvPr id="20" name="Rectangle 19"/>
            <p:cNvSpPr/>
            <p:nvPr/>
          </p:nvSpPr>
          <p:spPr>
            <a:xfrm>
              <a:off x="6008223" y="2525185"/>
              <a:ext cx="2174033" cy="1624785"/>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dirty="0">
                  <a:solidFill>
                    <a:srgbClr val="002060"/>
                  </a:solidFill>
                  <a:latin typeface="Calibri" panose="020F0502020204030204" pitchFamily="34" charset="0"/>
                  <a:ea typeface="Calibri" panose="020F0502020204030204" pitchFamily="34" charset="0"/>
                </a:rPr>
                <a:t>يعتبر أنه جدير بالحصول على مزايا خاصة دائماً كعميل مهم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21" name="Group 20"/>
          <p:cNvGrpSpPr/>
          <p:nvPr/>
        </p:nvGrpSpPr>
        <p:grpSpPr>
          <a:xfrm>
            <a:off x="3579327" y="2498204"/>
            <a:ext cx="2756866" cy="2530821"/>
            <a:chOff x="5801826" y="2147049"/>
            <a:chExt cx="2881501" cy="2652290"/>
          </a:xfrm>
        </p:grpSpPr>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1826" y="2147049"/>
              <a:ext cx="2881501" cy="2652290"/>
            </a:xfrm>
            <a:prstGeom prst="rect">
              <a:avLst/>
            </a:prstGeom>
          </p:spPr>
        </p:pic>
        <p:sp>
          <p:nvSpPr>
            <p:cNvPr id="23" name="Rectangle 22"/>
            <p:cNvSpPr/>
            <p:nvPr/>
          </p:nvSpPr>
          <p:spPr>
            <a:xfrm>
              <a:off x="5975859" y="2490053"/>
              <a:ext cx="2533435" cy="1966279"/>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dirty="0">
                  <a:solidFill>
                    <a:srgbClr val="002060"/>
                  </a:solidFill>
                  <a:latin typeface="Calibri" panose="020F0502020204030204" pitchFamily="34" charset="0"/>
                  <a:ea typeface="Calibri" panose="020F0502020204030204" pitchFamily="34" charset="0"/>
                </a:rPr>
                <a:t>وقد يكون هذا العميل مبالغاً في توقعاته من مؤسسات إلى الحد الذي لا يمكن لك قبوله</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sp>
        <p:nvSpPr>
          <p:cNvPr id="27" name="Rectangle 26"/>
          <p:cNvSpPr/>
          <p:nvPr/>
        </p:nvSpPr>
        <p:spPr>
          <a:xfrm rot="21234429">
            <a:off x="966834" y="3081073"/>
            <a:ext cx="1872273" cy="2971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tx1">
                    <a:lumMod val="95000"/>
                    <a:lumOff val="5000"/>
                  </a:schemeClr>
                </a:solidFill>
              </a:rPr>
              <a:t>هو الذي يربط بين الاستثناءات التي تمنح للعميل وبين تصرفاته الاستثنائية حتى يكون جديراً بهذه الشروط </a:t>
            </a:r>
          </a:p>
        </p:txBody>
      </p:sp>
    </p:spTree>
    <p:extLst>
      <p:ext uri="{BB962C8B-B14F-4D97-AF65-F5344CB8AC3E}">
        <p14:creationId xmlns:p14="http://schemas.microsoft.com/office/powerpoint/2010/main" val="40039727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80">
                                          <p:stCondLst>
                                            <p:cond delay="0"/>
                                          </p:stCondLst>
                                        </p:cTn>
                                        <p:tgtEl>
                                          <p:spTgt spid="18"/>
                                        </p:tgtEl>
                                      </p:cBhvr>
                                    </p:animEffect>
                                    <p:anim calcmode="lin" valueType="num">
                                      <p:cBhvr>
                                        <p:cTn id="2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1" dur="26">
                                          <p:stCondLst>
                                            <p:cond delay="650"/>
                                          </p:stCondLst>
                                        </p:cTn>
                                        <p:tgtEl>
                                          <p:spTgt spid="18"/>
                                        </p:tgtEl>
                                      </p:cBhvr>
                                      <p:to x="100000" y="60000"/>
                                    </p:animScale>
                                    <p:animScale>
                                      <p:cBhvr>
                                        <p:cTn id="32" dur="166" decel="50000">
                                          <p:stCondLst>
                                            <p:cond delay="676"/>
                                          </p:stCondLst>
                                        </p:cTn>
                                        <p:tgtEl>
                                          <p:spTgt spid="18"/>
                                        </p:tgtEl>
                                      </p:cBhvr>
                                      <p:to x="100000" y="100000"/>
                                    </p:animScale>
                                    <p:animScale>
                                      <p:cBhvr>
                                        <p:cTn id="33" dur="26">
                                          <p:stCondLst>
                                            <p:cond delay="1312"/>
                                          </p:stCondLst>
                                        </p:cTn>
                                        <p:tgtEl>
                                          <p:spTgt spid="18"/>
                                        </p:tgtEl>
                                      </p:cBhvr>
                                      <p:to x="100000" y="80000"/>
                                    </p:animScale>
                                    <p:animScale>
                                      <p:cBhvr>
                                        <p:cTn id="34" dur="166" decel="50000">
                                          <p:stCondLst>
                                            <p:cond delay="1338"/>
                                          </p:stCondLst>
                                        </p:cTn>
                                        <p:tgtEl>
                                          <p:spTgt spid="18"/>
                                        </p:tgtEl>
                                      </p:cBhvr>
                                      <p:to x="100000" y="100000"/>
                                    </p:animScale>
                                    <p:animScale>
                                      <p:cBhvr>
                                        <p:cTn id="35" dur="26">
                                          <p:stCondLst>
                                            <p:cond delay="1642"/>
                                          </p:stCondLst>
                                        </p:cTn>
                                        <p:tgtEl>
                                          <p:spTgt spid="18"/>
                                        </p:tgtEl>
                                      </p:cBhvr>
                                      <p:to x="100000" y="90000"/>
                                    </p:animScale>
                                    <p:animScale>
                                      <p:cBhvr>
                                        <p:cTn id="36" dur="166" decel="50000">
                                          <p:stCondLst>
                                            <p:cond delay="1668"/>
                                          </p:stCondLst>
                                        </p:cTn>
                                        <p:tgtEl>
                                          <p:spTgt spid="18"/>
                                        </p:tgtEl>
                                      </p:cBhvr>
                                      <p:to x="100000" y="100000"/>
                                    </p:animScale>
                                    <p:animScale>
                                      <p:cBhvr>
                                        <p:cTn id="37" dur="26">
                                          <p:stCondLst>
                                            <p:cond delay="1808"/>
                                          </p:stCondLst>
                                        </p:cTn>
                                        <p:tgtEl>
                                          <p:spTgt spid="18"/>
                                        </p:tgtEl>
                                      </p:cBhvr>
                                      <p:to x="100000" y="95000"/>
                                    </p:animScale>
                                    <p:animScale>
                                      <p:cBhvr>
                                        <p:cTn id="38" dur="166" decel="50000">
                                          <p:stCondLst>
                                            <p:cond delay="1834"/>
                                          </p:stCondLst>
                                        </p:cTn>
                                        <p:tgtEl>
                                          <p:spTgt spid="1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up)">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107</a:t>
            </a:fld>
            <a:endParaRPr lang="ar-EG">
              <a:solidFill>
                <a:prstClr val="black">
                  <a:tint val="75000"/>
                </a:prstClr>
              </a:solidFill>
            </a:endParaRPr>
          </a:p>
        </p:txBody>
      </p:sp>
      <p:grpSp>
        <p:nvGrpSpPr>
          <p:cNvPr id="9" name="Group 8"/>
          <p:cNvGrpSpPr/>
          <p:nvPr/>
        </p:nvGrpSpPr>
        <p:grpSpPr>
          <a:xfrm>
            <a:off x="2239252" y="15284"/>
            <a:ext cx="3695739" cy="1671550"/>
            <a:chOff x="942717" y="101600"/>
            <a:chExt cx="3710044" cy="1364343"/>
          </a:xfrm>
        </p:grpSpPr>
        <p:grpSp>
          <p:nvGrpSpPr>
            <p:cNvPr id="5" name="Group 4"/>
            <p:cNvGrpSpPr/>
            <p:nvPr/>
          </p:nvGrpSpPr>
          <p:grpSpPr>
            <a:xfrm>
              <a:off x="942717" y="101600"/>
              <a:ext cx="3527684" cy="1364343"/>
              <a:chOff x="1087860" y="0"/>
              <a:chExt cx="3527684" cy="147131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60" y="0"/>
                <a:ext cx="3527684" cy="1471318"/>
              </a:xfrm>
              <a:prstGeom prst="rect">
                <a:avLst/>
              </a:prstGeom>
            </p:spPr>
          </p:pic>
          <p:sp>
            <p:nvSpPr>
              <p:cNvPr id="3" name="Rectangle 2"/>
              <p:cNvSpPr/>
              <p:nvPr/>
            </p:nvSpPr>
            <p:spPr>
              <a:xfrm>
                <a:off x="1603474" y="256687"/>
                <a:ext cx="2558272" cy="537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العميل </a:t>
                </a:r>
                <a:r>
                  <a:rPr lang="ar-EG" sz="2800" b="1" dirty="0"/>
                  <a:t>المغرور</a:t>
                </a:r>
              </a:p>
            </p:txBody>
          </p:sp>
        </p:grpSp>
        <p:grpSp>
          <p:nvGrpSpPr>
            <p:cNvPr id="8" name="Group 7"/>
            <p:cNvGrpSpPr/>
            <p:nvPr/>
          </p:nvGrpSpPr>
          <p:grpSpPr>
            <a:xfrm>
              <a:off x="3869228" y="101600"/>
              <a:ext cx="783533" cy="670636"/>
              <a:chOff x="3869228" y="101600"/>
              <a:chExt cx="783533" cy="670636"/>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69228" y="101600"/>
                <a:ext cx="783533" cy="670636"/>
              </a:xfrm>
              <a:prstGeom prst="rect">
                <a:avLst/>
              </a:prstGeom>
            </p:spPr>
          </p:pic>
          <p:sp>
            <p:nvSpPr>
              <p:cNvPr id="7" name="Rectangle 6"/>
              <p:cNvSpPr/>
              <p:nvPr/>
            </p:nvSpPr>
            <p:spPr>
              <a:xfrm>
                <a:off x="3894917" y="152238"/>
                <a:ext cx="657199" cy="416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11</a:t>
                </a:r>
                <a:endParaRPr lang="ar-EG" sz="2800" b="1" dirty="0"/>
              </a:p>
            </p:txBody>
          </p:sp>
        </p:grpSp>
      </p:grpSp>
      <p:pic>
        <p:nvPicPr>
          <p:cNvPr id="10" name="Picture 9"/>
          <p:cNvPicPr>
            <a:picLocks noChangeAspect="1"/>
          </p:cNvPicPr>
          <p:nvPr/>
        </p:nvPicPr>
        <p:blipFill>
          <a:blip r:embed="rId6"/>
          <a:stretch>
            <a:fillRect/>
          </a:stretch>
        </p:blipFill>
        <p:spPr>
          <a:xfrm flipH="1">
            <a:off x="983901" y="3217601"/>
            <a:ext cx="1674061" cy="3138750"/>
          </a:xfrm>
          <a:prstGeom prst="rect">
            <a:avLst/>
          </a:prstGeom>
        </p:spPr>
      </p:pic>
      <p:grpSp>
        <p:nvGrpSpPr>
          <p:cNvPr id="15" name="Group 14"/>
          <p:cNvGrpSpPr/>
          <p:nvPr/>
        </p:nvGrpSpPr>
        <p:grpSpPr>
          <a:xfrm>
            <a:off x="835919" y="1552248"/>
            <a:ext cx="6320118" cy="1123506"/>
            <a:chOff x="1043368" y="1929062"/>
            <a:chExt cx="6320118" cy="1123506"/>
          </a:xfrm>
        </p:grpSpPr>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18745">
              <a:off x="1043368" y="1929062"/>
              <a:ext cx="6320118" cy="1123506"/>
            </a:xfrm>
            <a:prstGeom prst="rect">
              <a:avLst/>
            </a:prstGeom>
          </p:spPr>
        </p:pic>
        <p:sp>
          <p:nvSpPr>
            <p:cNvPr id="13" name="Rectangle 12"/>
            <p:cNvSpPr/>
            <p:nvPr/>
          </p:nvSpPr>
          <p:spPr>
            <a:xfrm rot="19810351">
              <a:off x="1699560" y="2158742"/>
              <a:ext cx="5088417" cy="482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قد يصادفك هذا العميل يعتقد بتميزه عن الآخرين </a:t>
              </a:r>
            </a:p>
          </p:txBody>
        </p:sp>
      </p:grpSp>
      <p:grpSp>
        <p:nvGrpSpPr>
          <p:cNvPr id="28" name="Group 27"/>
          <p:cNvGrpSpPr/>
          <p:nvPr/>
        </p:nvGrpSpPr>
        <p:grpSpPr>
          <a:xfrm>
            <a:off x="1271342" y="2264454"/>
            <a:ext cx="6320118" cy="1123506"/>
            <a:chOff x="1043368" y="1929062"/>
            <a:chExt cx="6320118" cy="1123506"/>
          </a:xfrm>
        </p:grpSpPr>
        <p:pic>
          <p:nvPicPr>
            <p:cNvPr id="29" name="Picture 28"/>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9818745">
              <a:off x="1043368" y="1929062"/>
              <a:ext cx="6320118" cy="1123506"/>
            </a:xfrm>
            <a:prstGeom prst="rect">
              <a:avLst/>
            </a:prstGeom>
          </p:spPr>
        </p:pic>
        <p:sp>
          <p:nvSpPr>
            <p:cNvPr id="30" name="Rectangle 29"/>
            <p:cNvSpPr/>
            <p:nvPr/>
          </p:nvSpPr>
          <p:spPr>
            <a:xfrm rot="19810351">
              <a:off x="1699560" y="2158742"/>
              <a:ext cx="5088417" cy="482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قد </a:t>
              </a:r>
              <a:r>
                <a:rPr lang="ar-EG" sz="2400" dirty="0"/>
                <a:t>يكون العميل ذا هيئة تشير بأنه </a:t>
              </a:r>
              <a:r>
                <a:rPr lang="ar-EG" sz="2400" dirty="0" smtClean="0"/>
                <a:t>متعجرف</a:t>
              </a:r>
              <a:endParaRPr lang="ar-EG" sz="2400" dirty="0"/>
            </a:p>
          </p:txBody>
        </p:sp>
      </p:grpSp>
      <p:grpSp>
        <p:nvGrpSpPr>
          <p:cNvPr id="31" name="Group 30"/>
          <p:cNvGrpSpPr/>
          <p:nvPr/>
        </p:nvGrpSpPr>
        <p:grpSpPr>
          <a:xfrm>
            <a:off x="1059551" y="2997200"/>
            <a:ext cx="7455799" cy="1123506"/>
            <a:chOff x="1043368" y="1929062"/>
            <a:chExt cx="6320118" cy="1123506"/>
          </a:xfrm>
        </p:grpSpPr>
        <p:pic>
          <p:nvPicPr>
            <p:cNvPr id="32" name="Picture 31"/>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9818745">
              <a:off x="1043368" y="1929062"/>
              <a:ext cx="6320118" cy="1123506"/>
            </a:xfrm>
            <a:prstGeom prst="rect">
              <a:avLst/>
            </a:prstGeom>
          </p:spPr>
        </p:pic>
        <p:sp>
          <p:nvSpPr>
            <p:cNvPr id="33" name="Rectangle 32"/>
            <p:cNvSpPr/>
            <p:nvPr/>
          </p:nvSpPr>
          <p:spPr>
            <a:xfrm rot="19810351">
              <a:off x="1699560" y="2158742"/>
              <a:ext cx="5088417" cy="482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هناك العميل الذي يعتبرك منفذاً لأوامره التي يعتز بها كثيراً</a:t>
              </a:r>
            </a:p>
          </p:txBody>
        </p:sp>
      </p:grpSp>
      <p:grpSp>
        <p:nvGrpSpPr>
          <p:cNvPr id="34" name="Group 33"/>
          <p:cNvGrpSpPr/>
          <p:nvPr/>
        </p:nvGrpSpPr>
        <p:grpSpPr>
          <a:xfrm>
            <a:off x="1139367" y="3648506"/>
            <a:ext cx="8330541" cy="1123506"/>
            <a:chOff x="1043368" y="1929062"/>
            <a:chExt cx="6320118" cy="1123506"/>
          </a:xfrm>
        </p:grpSpPr>
        <p:pic>
          <p:nvPicPr>
            <p:cNvPr id="35" name="Picture 34"/>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9818745">
              <a:off x="1043368" y="1929062"/>
              <a:ext cx="6320118" cy="1123506"/>
            </a:xfrm>
            <a:prstGeom prst="rect">
              <a:avLst/>
            </a:prstGeom>
          </p:spPr>
        </p:pic>
        <p:sp>
          <p:nvSpPr>
            <p:cNvPr id="36" name="Rectangle 35"/>
            <p:cNvSpPr/>
            <p:nvPr/>
          </p:nvSpPr>
          <p:spPr>
            <a:xfrm rot="19810351">
              <a:off x="1699560" y="2158742"/>
              <a:ext cx="5088417" cy="482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هذا </a:t>
              </a:r>
              <a:r>
                <a:rPr lang="ar-EG" sz="2400" dirty="0"/>
                <a:t>العميل يصل إعجابة بنفسه إلى حد الثرثرة والتصلب في الرأي</a:t>
              </a:r>
            </a:p>
          </p:txBody>
        </p:sp>
      </p:grpSp>
      <p:grpSp>
        <p:nvGrpSpPr>
          <p:cNvPr id="37" name="Group 36"/>
          <p:cNvGrpSpPr/>
          <p:nvPr/>
        </p:nvGrpSpPr>
        <p:grpSpPr>
          <a:xfrm>
            <a:off x="5357811" y="4167102"/>
            <a:ext cx="3603195" cy="2385064"/>
            <a:chOff x="0" y="0"/>
            <a:chExt cx="2714625" cy="1048385"/>
          </a:xfrm>
        </p:grpSpPr>
        <p:pic>
          <p:nvPicPr>
            <p:cNvPr id="38" name="Picture 3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714625" cy="1048385"/>
            </a:xfrm>
            <a:prstGeom prst="rect">
              <a:avLst/>
            </a:prstGeom>
            <a:noFill/>
            <a:ln>
              <a:noFill/>
            </a:ln>
          </p:spPr>
        </p:pic>
        <p:sp>
          <p:nvSpPr>
            <p:cNvPr id="39" name="Rounded Rectangle 38"/>
            <p:cNvSpPr/>
            <p:nvPr/>
          </p:nvSpPr>
          <p:spPr>
            <a:xfrm>
              <a:off x="331666" y="192706"/>
              <a:ext cx="2193517" cy="484094"/>
            </a:xfrm>
            <a:prstGeom prst="round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000" b="1" dirty="0">
                  <a:solidFill>
                    <a:srgbClr val="FFFFFF"/>
                  </a:solidFill>
                  <a:latin typeface="Calibri" panose="020F0502020204030204" pitchFamily="34" charset="0"/>
                  <a:ea typeface="Calibri" panose="020F0502020204030204" pitchFamily="34" charset="0"/>
                </a:rPr>
                <a:t>يميل إلى الإطراء والاعتداد برأيه ويناسبه مدخل المجاملة ، ويحتاج إلى صبر ولباقة كبيرة من جانب البائع </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6169636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0-#ppt_w/2"/>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12"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0-#ppt_w/2"/>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2"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0-#ppt_w/2"/>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2"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500" fill="hold"/>
                                        <p:tgtEl>
                                          <p:spTgt spid="34"/>
                                        </p:tgtEl>
                                        <p:attrNameLst>
                                          <p:attrName>ppt_x</p:attrName>
                                        </p:attrNameLst>
                                      </p:cBhvr>
                                      <p:tavLst>
                                        <p:tav tm="0">
                                          <p:val>
                                            <p:strVal val="0-#ppt_w/2"/>
                                          </p:val>
                                        </p:tav>
                                        <p:tav tm="100000">
                                          <p:val>
                                            <p:strVal val="#ppt_x"/>
                                          </p:val>
                                        </p:tav>
                                      </p:tavLst>
                                    </p:anim>
                                    <p:anim calcmode="lin" valueType="num">
                                      <p:cBhvr additive="base">
                                        <p:cTn id="2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barn(inVertical)">
                                      <p:cBhvr>
                                        <p:cTn id="3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108</a:t>
            </a:fld>
            <a:endParaRPr lang="ar-EG">
              <a:solidFill>
                <a:prstClr val="black">
                  <a:tint val="75000"/>
                </a:prstClr>
              </a:solidFill>
            </a:endParaRPr>
          </a:p>
        </p:txBody>
      </p:sp>
      <p:grpSp>
        <p:nvGrpSpPr>
          <p:cNvPr id="9" name="Group 8"/>
          <p:cNvGrpSpPr/>
          <p:nvPr/>
        </p:nvGrpSpPr>
        <p:grpSpPr>
          <a:xfrm>
            <a:off x="3025327" y="119534"/>
            <a:ext cx="3695739" cy="1671550"/>
            <a:chOff x="942717" y="101600"/>
            <a:chExt cx="3710044" cy="1364343"/>
          </a:xfrm>
        </p:grpSpPr>
        <p:grpSp>
          <p:nvGrpSpPr>
            <p:cNvPr id="5" name="Group 4"/>
            <p:cNvGrpSpPr/>
            <p:nvPr/>
          </p:nvGrpSpPr>
          <p:grpSpPr>
            <a:xfrm>
              <a:off x="942717" y="101600"/>
              <a:ext cx="3527684" cy="1364343"/>
              <a:chOff x="1087860" y="0"/>
              <a:chExt cx="3527684" cy="147131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60" y="0"/>
                <a:ext cx="3527684" cy="1471318"/>
              </a:xfrm>
              <a:prstGeom prst="rect">
                <a:avLst/>
              </a:prstGeom>
            </p:spPr>
          </p:pic>
          <p:sp>
            <p:nvSpPr>
              <p:cNvPr id="3" name="Rectangle 2"/>
              <p:cNvSpPr/>
              <p:nvPr/>
            </p:nvSpPr>
            <p:spPr>
              <a:xfrm>
                <a:off x="1603474" y="256687"/>
                <a:ext cx="2558272" cy="537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العميل </a:t>
                </a:r>
                <a:r>
                  <a:rPr lang="ar-EG" sz="2800" b="1" dirty="0"/>
                  <a:t>الطامع</a:t>
                </a:r>
              </a:p>
            </p:txBody>
          </p:sp>
        </p:grpSp>
        <p:grpSp>
          <p:nvGrpSpPr>
            <p:cNvPr id="8" name="Group 7"/>
            <p:cNvGrpSpPr/>
            <p:nvPr/>
          </p:nvGrpSpPr>
          <p:grpSpPr>
            <a:xfrm>
              <a:off x="3869228" y="101600"/>
              <a:ext cx="783533" cy="670636"/>
              <a:chOff x="3869228" y="101600"/>
              <a:chExt cx="783533" cy="670636"/>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69228" y="101600"/>
                <a:ext cx="783533" cy="670636"/>
              </a:xfrm>
              <a:prstGeom prst="rect">
                <a:avLst/>
              </a:prstGeom>
            </p:spPr>
          </p:pic>
          <p:sp>
            <p:nvSpPr>
              <p:cNvPr id="7" name="Rectangle 6"/>
              <p:cNvSpPr/>
              <p:nvPr/>
            </p:nvSpPr>
            <p:spPr>
              <a:xfrm>
                <a:off x="3894917" y="152238"/>
                <a:ext cx="657199" cy="416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12</a:t>
                </a:r>
                <a:endParaRPr lang="ar-EG" sz="2800" b="1" dirty="0"/>
              </a:p>
            </p:txBody>
          </p:sp>
        </p:grpSp>
      </p:grpSp>
      <p:grpSp>
        <p:nvGrpSpPr>
          <p:cNvPr id="26" name="Group 25"/>
          <p:cNvGrpSpPr/>
          <p:nvPr/>
        </p:nvGrpSpPr>
        <p:grpSpPr>
          <a:xfrm>
            <a:off x="1642746" y="572686"/>
            <a:ext cx="7245759" cy="5528124"/>
            <a:chOff x="709778" y="-2"/>
            <a:chExt cx="7998794" cy="6573907"/>
          </a:xfrm>
        </p:grpSpPr>
        <p:pic>
          <p:nvPicPr>
            <p:cNvPr id="27" name="Picture 26"/>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09778" y="-2"/>
              <a:ext cx="7998794" cy="6573907"/>
            </a:xfrm>
            <a:prstGeom prst="rect">
              <a:avLst/>
            </a:prstGeom>
          </p:spPr>
        </p:pic>
        <p:sp>
          <p:nvSpPr>
            <p:cNvPr id="40" name="Rectangle 39"/>
            <p:cNvSpPr/>
            <p:nvPr/>
          </p:nvSpPr>
          <p:spPr>
            <a:xfrm>
              <a:off x="5566503" y="2047332"/>
              <a:ext cx="2889712" cy="282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هناك العديد من </a:t>
              </a:r>
              <a:r>
                <a:rPr lang="ar-EG" sz="2400" dirty="0" smtClean="0">
                  <a:solidFill>
                    <a:srgbClr val="002060"/>
                  </a:solidFill>
                </a:rPr>
                <a:t/>
              </a:r>
              <a:br>
                <a:rPr lang="ar-EG" sz="2400" dirty="0" smtClean="0">
                  <a:solidFill>
                    <a:srgbClr val="002060"/>
                  </a:solidFill>
                </a:rPr>
              </a:br>
              <a:r>
                <a:rPr lang="ar-EG" sz="2400" dirty="0" smtClean="0">
                  <a:solidFill>
                    <a:srgbClr val="002060"/>
                  </a:solidFill>
                </a:rPr>
                <a:t>العملاء </a:t>
              </a:r>
              <a:r>
                <a:rPr lang="ar-EG" sz="2400" dirty="0">
                  <a:solidFill>
                    <a:srgbClr val="002060"/>
                  </a:solidFill>
                </a:rPr>
                <a:t>الذين يقابلونك ويريدون كل شيء في مقابل لا شيء .. ينتهزون فرص المنافسة بالضغط على </a:t>
              </a:r>
              <a:r>
                <a:rPr lang="ar-EG" sz="2400" dirty="0" smtClean="0">
                  <a:solidFill>
                    <a:srgbClr val="002060"/>
                  </a:solidFill>
                </a:rPr>
                <a:t>مؤسستك</a:t>
              </a:r>
              <a:endParaRPr lang="ar-EG" sz="2400" dirty="0">
                <a:solidFill>
                  <a:srgbClr val="002060"/>
                </a:solidFill>
              </a:endParaRPr>
            </a:p>
          </p:txBody>
        </p:sp>
      </p:grpSp>
      <p:pic>
        <p:nvPicPr>
          <p:cNvPr id="42" name="Picture 41"/>
          <p:cNvPicPr>
            <a:picLocks noChangeAspect="1"/>
          </p:cNvPicPr>
          <p:nvPr/>
        </p:nvPicPr>
        <p:blipFill>
          <a:blip r:embed="rId7"/>
          <a:stretch>
            <a:fillRect/>
          </a:stretch>
        </p:blipFill>
        <p:spPr>
          <a:xfrm>
            <a:off x="583140" y="3875924"/>
            <a:ext cx="2630202" cy="2480427"/>
          </a:xfrm>
          <a:prstGeom prst="rect">
            <a:avLst/>
          </a:prstGeom>
        </p:spPr>
      </p:pic>
      <p:sp>
        <p:nvSpPr>
          <p:cNvPr id="43" name="Rectangle 42"/>
          <p:cNvSpPr/>
          <p:nvPr/>
        </p:nvSpPr>
        <p:spPr>
          <a:xfrm>
            <a:off x="2509172" y="2141152"/>
            <a:ext cx="3613222" cy="1734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tx1">
                    <a:lumMod val="95000"/>
                    <a:lumOff val="5000"/>
                  </a:schemeClr>
                </a:solidFill>
              </a:rPr>
              <a:t>ولكن عليك ان تعلم ان </a:t>
            </a:r>
            <a:r>
              <a:rPr lang="ar-EG" sz="2400" dirty="0" smtClean="0">
                <a:solidFill>
                  <a:schemeClr val="tx1">
                    <a:lumMod val="95000"/>
                    <a:lumOff val="5000"/>
                  </a:schemeClr>
                </a:solidFill>
              </a:rPr>
              <a:t/>
            </a:r>
            <a:br>
              <a:rPr lang="ar-EG" sz="2400" dirty="0" smtClean="0">
                <a:solidFill>
                  <a:schemeClr val="tx1">
                    <a:lumMod val="95000"/>
                    <a:lumOff val="5000"/>
                  </a:schemeClr>
                </a:solidFill>
              </a:rPr>
            </a:br>
            <a:r>
              <a:rPr lang="ar-EG" sz="2400" dirty="0" smtClean="0">
                <a:solidFill>
                  <a:schemeClr val="tx1">
                    <a:lumMod val="95000"/>
                    <a:lumOff val="5000"/>
                  </a:schemeClr>
                </a:solidFill>
              </a:rPr>
              <a:t>المساومة </a:t>
            </a:r>
            <a:r>
              <a:rPr lang="ar-EG" sz="2400" dirty="0">
                <a:solidFill>
                  <a:schemeClr val="tx1">
                    <a:lumMod val="95000"/>
                    <a:lumOff val="5000"/>
                  </a:schemeClr>
                </a:solidFill>
              </a:rPr>
              <a:t>هي حق طبيعي للعميل لو كانت سياسة مؤسستك تسمح بذلك ، وأن من حق العميل ان يحصل على أقصى درجة إشباع ممكنة </a:t>
            </a:r>
          </a:p>
        </p:txBody>
      </p:sp>
      <p:sp>
        <p:nvSpPr>
          <p:cNvPr id="44" name="Rectangle 43"/>
          <p:cNvSpPr/>
          <p:nvPr/>
        </p:nvSpPr>
        <p:spPr>
          <a:xfrm>
            <a:off x="2737770" y="3862794"/>
            <a:ext cx="3505115" cy="1734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7030A0"/>
                </a:solidFill>
              </a:rPr>
              <a:t>وهذا العميل يحتاج إلى إشباع وإحساس بالانتصار عليك من خلال البيع بأسلوب المجموعة أو الكمية التي تشعره بالكسب </a:t>
            </a:r>
          </a:p>
        </p:txBody>
      </p:sp>
    </p:spTree>
    <p:extLst>
      <p:ext uri="{BB962C8B-B14F-4D97-AF65-F5344CB8AC3E}">
        <p14:creationId xmlns:p14="http://schemas.microsoft.com/office/powerpoint/2010/main" val="7469660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109</a:t>
            </a:fld>
            <a:endParaRPr lang="ar-EG">
              <a:solidFill>
                <a:prstClr val="black">
                  <a:tint val="75000"/>
                </a:prstClr>
              </a:solidFill>
            </a:endParaRPr>
          </a:p>
        </p:txBody>
      </p:sp>
      <p:grpSp>
        <p:nvGrpSpPr>
          <p:cNvPr id="9" name="Group 8"/>
          <p:cNvGrpSpPr/>
          <p:nvPr/>
        </p:nvGrpSpPr>
        <p:grpSpPr>
          <a:xfrm>
            <a:off x="1192095" y="1104974"/>
            <a:ext cx="3695739" cy="1671550"/>
            <a:chOff x="942717" y="101600"/>
            <a:chExt cx="3710044" cy="1364343"/>
          </a:xfrm>
        </p:grpSpPr>
        <p:grpSp>
          <p:nvGrpSpPr>
            <p:cNvPr id="5" name="Group 4"/>
            <p:cNvGrpSpPr/>
            <p:nvPr/>
          </p:nvGrpSpPr>
          <p:grpSpPr>
            <a:xfrm>
              <a:off x="942717" y="101600"/>
              <a:ext cx="3527684" cy="1364343"/>
              <a:chOff x="1087860" y="0"/>
              <a:chExt cx="3527684" cy="147131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60" y="0"/>
                <a:ext cx="3527684" cy="1471318"/>
              </a:xfrm>
              <a:prstGeom prst="rect">
                <a:avLst/>
              </a:prstGeom>
            </p:spPr>
          </p:pic>
          <p:sp>
            <p:nvSpPr>
              <p:cNvPr id="3" name="Rectangle 2"/>
              <p:cNvSpPr/>
              <p:nvPr/>
            </p:nvSpPr>
            <p:spPr>
              <a:xfrm>
                <a:off x="1603474" y="256687"/>
                <a:ext cx="2558272" cy="537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العميل </a:t>
                </a:r>
                <a:r>
                  <a:rPr lang="ar-EG" sz="2800" b="1" dirty="0"/>
                  <a:t>الكاذب</a:t>
                </a:r>
              </a:p>
            </p:txBody>
          </p:sp>
        </p:grpSp>
        <p:grpSp>
          <p:nvGrpSpPr>
            <p:cNvPr id="8" name="Group 7"/>
            <p:cNvGrpSpPr/>
            <p:nvPr/>
          </p:nvGrpSpPr>
          <p:grpSpPr>
            <a:xfrm>
              <a:off x="3869228" y="101600"/>
              <a:ext cx="783533" cy="670636"/>
              <a:chOff x="3869228" y="101600"/>
              <a:chExt cx="783533" cy="670636"/>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69228" y="101600"/>
                <a:ext cx="783533" cy="670636"/>
              </a:xfrm>
              <a:prstGeom prst="rect">
                <a:avLst/>
              </a:prstGeom>
            </p:spPr>
          </p:pic>
          <p:sp>
            <p:nvSpPr>
              <p:cNvPr id="7" name="Rectangle 6"/>
              <p:cNvSpPr/>
              <p:nvPr/>
            </p:nvSpPr>
            <p:spPr>
              <a:xfrm>
                <a:off x="3894917" y="152238"/>
                <a:ext cx="657199" cy="416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13</a:t>
                </a:r>
                <a:endParaRPr lang="ar-EG" sz="2800" b="1" dirty="0"/>
              </a:p>
            </p:txBody>
          </p:sp>
        </p:grpSp>
      </p:grpSp>
      <p:pic>
        <p:nvPicPr>
          <p:cNvPr id="10" name="Picture 9"/>
          <p:cNvPicPr>
            <a:picLocks noChangeAspect="1"/>
          </p:cNvPicPr>
          <p:nvPr/>
        </p:nvPicPr>
        <p:blipFill>
          <a:blip r:embed="rId6"/>
          <a:stretch>
            <a:fillRect/>
          </a:stretch>
        </p:blipFill>
        <p:spPr>
          <a:xfrm>
            <a:off x="630124" y="3136677"/>
            <a:ext cx="2238340" cy="3093750"/>
          </a:xfrm>
          <a:prstGeom prst="rect">
            <a:avLst/>
          </a:prstGeom>
        </p:spPr>
      </p:pic>
      <p:grpSp>
        <p:nvGrpSpPr>
          <p:cNvPr id="13" name="Group 12"/>
          <p:cNvGrpSpPr/>
          <p:nvPr/>
        </p:nvGrpSpPr>
        <p:grpSpPr>
          <a:xfrm>
            <a:off x="2720675" y="3148666"/>
            <a:ext cx="3421452" cy="3572810"/>
            <a:chOff x="5654563" y="3095319"/>
            <a:chExt cx="3421452" cy="3572810"/>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61449">
              <a:off x="5765711" y="3095319"/>
              <a:ext cx="3199156" cy="3572810"/>
            </a:xfrm>
            <a:prstGeom prst="rect">
              <a:avLst/>
            </a:prstGeom>
          </p:spPr>
        </p:pic>
        <p:sp>
          <p:nvSpPr>
            <p:cNvPr id="12" name="Rectangle 11"/>
            <p:cNvSpPr/>
            <p:nvPr/>
          </p:nvSpPr>
          <p:spPr>
            <a:xfrm rot="20763329">
              <a:off x="5654563" y="3657784"/>
              <a:ext cx="3421452" cy="2051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يعتقد بعض العملاء ان خداع البائع عن طريق البيانات المضللة عن اسعار المنافسين و شروطهم </a:t>
              </a:r>
              <a:r>
                <a:rPr lang="ar-EG" sz="2400" dirty="0" smtClean="0"/>
                <a:t>بما </a:t>
              </a:r>
              <a:r>
                <a:rPr lang="ar-EG" sz="2400" dirty="0"/>
                <a:t>يغري البائع بالبيع بسعر أقل </a:t>
              </a:r>
            </a:p>
          </p:txBody>
        </p:sp>
      </p:grpSp>
      <p:grpSp>
        <p:nvGrpSpPr>
          <p:cNvPr id="16" name="Group 15"/>
          <p:cNvGrpSpPr/>
          <p:nvPr/>
        </p:nvGrpSpPr>
        <p:grpSpPr>
          <a:xfrm>
            <a:off x="4543495" y="215627"/>
            <a:ext cx="4346083" cy="4416360"/>
            <a:chOff x="4543495" y="215627"/>
            <a:chExt cx="4346083" cy="4416360"/>
          </a:xfrm>
        </p:grpSpPr>
        <p:pic>
          <p:nvPicPr>
            <p:cNvPr id="14" name="Picture 13"/>
            <p:cNvPicPr>
              <a:picLocks noChangeAspect="1"/>
            </p:cNvPicPr>
            <p:nvPr/>
          </p:nvPicPr>
          <p:blipFill>
            <a:blip r:embed="rId8" cstate="print">
              <a:duotone>
                <a:prstClr val="black"/>
                <a:schemeClr val="accent6">
                  <a:tint val="45000"/>
                  <a:satMod val="400000"/>
                </a:schemeClr>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9553678">
              <a:off x="4543495" y="215627"/>
              <a:ext cx="4346083" cy="4416360"/>
            </a:xfrm>
            <a:prstGeom prst="rect">
              <a:avLst/>
            </a:prstGeom>
          </p:spPr>
        </p:pic>
        <p:sp>
          <p:nvSpPr>
            <p:cNvPr id="15" name="Rectangle 14"/>
            <p:cNvSpPr/>
            <p:nvPr/>
          </p:nvSpPr>
          <p:spPr>
            <a:xfrm>
              <a:off x="5746638" y="1569398"/>
              <a:ext cx="2105862" cy="19906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ما </a:t>
              </a:r>
              <a:r>
                <a:rPr lang="ar-EG" sz="2400" dirty="0"/>
                <a:t>عليك إلا أن تبرز له بعض الحقائق دون أن تصفه بالكذب </a:t>
              </a:r>
              <a:r>
                <a:rPr lang="ar-EG" sz="2400" dirty="0" smtClean="0"/>
                <a:t>،طالباً </a:t>
              </a:r>
              <a:r>
                <a:rPr lang="ar-EG" sz="2400" dirty="0"/>
                <a:t>منه الإثبات بطريقة لبقة و ودية </a:t>
              </a:r>
            </a:p>
          </p:txBody>
        </p:sp>
      </p:grpSp>
    </p:spTree>
    <p:extLst>
      <p:ext uri="{BB962C8B-B14F-4D97-AF65-F5344CB8AC3E}">
        <p14:creationId xmlns:p14="http://schemas.microsoft.com/office/powerpoint/2010/main" val="13216734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11</a:t>
            </a:fld>
            <a:endParaRPr lang="ar-EG">
              <a:solidFill>
                <a:prstClr val="black">
                  <a:tint val="75000"/>
                </a:prstClr>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906" y="1205251"/>
            <a:ext cx="8390965" cy="5151100"/>
          </a:xfrm>
          <a:prstGeom prst="rect">
            <a:avLst/>
          </a:prstGeom>
        </p:spPr>
      </p:pic>
      <p:grpSp>
        <p:nvGrpSpPr>
          <p:cNvPr id="9" name="Group 8"/>
          <p:cNvGrpSpPr/>
          <p:nvPr/>
        </p:nvGrpSpPr>
        <p:grpSpPr>
          <a:xfrm>
            <a:off x="551057" y="1768374"/>
            <a:ext cx="1882860" cy="2353061"/>
            <a:chOff x="470647" y="1929739"/>
            <a:chExt cx="2098014" cy="2353061"/>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647" y="1929739"/>
              <a:ext cx="2098014" cy="2353061"/>
            </a:xfrm>
            <a:prstGeom prst="rect">
              <a:avLst/>
            </a:prstGeom>
          </p:spPr>
        </p:pic>
        <p:sp>
          <p:nvSpPr>
            <p:cNvPr id="8" name="Rectangle 7"/>
            <p:cNvSpPr/>
            <p:nvPr/>
          </p:nvSpPr>
          <p:spPr>
            <a:xfrm>
              <a:off x="658906" y="2070847"/>
              <a:ext cx="1532965" cy="1882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الباحثون </a:t>
              </a:r>
              <a:r>
                <a:rPr lang="ar-EG" sz="2800" b="1" dirty="0"/>
                <a:t>عن الطلبيات </a:t>
              </a:r>
            </a:p>
          </p:txBody>
        </p:sp>
      </p:grpSp>
      <p:sp>
        <p:nvSpPr>
          <p:cNvPr id="10" name="Rectangle 9"/>
          <p:cNvSpPr/>
          <p:nvPr/>
        </p:nvSpPr>
        <p:spPr>
          <a:xfrm>
            <a:off x="4504765" y="2622176"/>
            <a:ext cx="4415118" cy="3734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indent="-342900" algn="justLow">
              <a:buFont typeface="Wingdings" panose="05000000000000000000" pitchFamily="2" charset="2"/>
              <a:buChar char="§"/>
            </a:pPr>
            <a:r>
              <a:rPr lang="ar-EG" sz="2400" dirty="0">
                <a:solidFill>
                  <a:srgbClr val="002060"/>
                </a:solidFill>
              </a:rPr>
              <a:t>وهم رجال البيع الذين يقومون بالعمل في السوق بالبحث عن العملاء المرتقبين وإتمام العملية البيعية لهم </a:t>
            </a:r>
            <a:endParaRPr lang="ar-EG" sz="2400" dirty="0" smtClean="0">
              <a:solidFill>
                <a:srgbClr val="002060"/>
              </a:solidFill>
            </a:endParaRPr>
          </a:p>
          <a:p>
            <a:pPr marL="342900" indent="-342900" algn="justLow">
              <a:buFont typeface="Wingdings" panose="05000000000000000000" pitchFamily="2" charset="2"/>
              <a:buChar char="§"/>
            </a:pPr>
            <a:r>
              <a:rPr lang="ar-EG" sz="2400" dirty="0">
                <a:solidFill>
                  <a:schemeClr val="tx1">
                    <a:lumMod val="95000"/>
                    <a:lumOff val="5000"/>
                  </a:schemeClr>
                </a:solidFill>
              </a:rPr>
              <a:t>ويقوم </a:t>
            </a:r>
            <a:r>
              <a:rPr lang="ar-EG" sz="2400" dirty="0" smtClean="0">
                <a:solidFill>
                  <a:schemeClr val="tx1">
                    <a:lumMod val="95000"/>
                    <a:lumOff val="5000"/>
                  </a:schemeClr>
                </a:solidFill>
              </a:rPr>
              <a:t>بالبحث </a:t>
            </a:r>
            <a:r>
              <a:rPr lang="ar-EG" sz="2400" dirty="0">
                <a:solidFill>
                  <a:schemeClr val="tx1">
                    <a:lumMod val="95000"/>
                    <a:lumOff val="5000"/>
                  </a:schemeClr>
                </a:solidFill>
              </a:rPr>
              <a:t>عن المشترين الجدد والعمل على زيادة حجم وتقديم المنتجات له وتسهيل عمليه التبادل الفعلية للسلع والخدمات ويحدد لهم طريقة التشغيل والاستعمال وقطع الغيار وإمكانيات إعادة الطلب </a:t>
            </a:r>
          </a:p>
        </p:txBody>
      </p:sp>
    </p:spTree>
    <p:extLst>
      <p:ext uri="{BB962C8B-B14F-4D97-AF65-F5344CB8AC3E}">
        <p14:creationId xmlns:p14="http://schemas.microsoft.com/office/powerpoint/2010/main" val="23435081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barn(inVertical)">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barn(inVertical)">
                                      <p:cBhvr>
                                        <p:cTn id="2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110</a:t>
            </a:fld>
            <a:endParaRPr lang="ar-EG">
              <a:solidFill>
                <a:prstClr val="black">
                  <a:tint val="75000"/>
                </a:prstClr>
              </a:solidFill>
            </a:endParaRPr>
          </a:p>
        </p:txBody>
      </p:sp>
      <p:grpSp>
        <p:nvGrpSpPr>
          <p:cNvPr id="9" name="Group 8"/>
          <p:cNvGrpSpPr/>
          <p:nvPr/>
        </p:nvGrpSpPr>
        <p:grpSpPr>
          <a:xfrm>
            <a:off x="4547377" y="49013"/>
            <a:ext cx="3695739" cy="1671550"/>
            <a:chOff x="942717" y="101600"/>
            <a:chExt cx="3710044" cy="1364343"/>
          </a:xfrm>
        </p:grpSpPr>
        <p:grpSp>
          <p:nvGrpSpPr>
            <p:cNvPr id="5" name="Group 4"/>
            <p:cNvGrpSpPr/>
            <p:nvPr/>
          </p:nvGrpSpPr>
          <p:grpSpPr>
            <a:xfrm>
              <a:off x="942717" y="101600"/>
              <a:ext cx="3527684" cy="1364343"/>
              <a:chOff x="1087860" y="0"/>
              <a:chExt cx="3527684" cy="147131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60" y="0"/>
                <a:ext cx="3527684" cy="1471318"/>
              </a:xfrm>
              <a:prstGeom prst="rect">
                <a:avLst/>
              </a:prstGeom>
            </p:spPr>
          </p:pic>
          <p:sp>
            <p:nvSpPr>
              <p:cNvPr id="3" name="Rectangle 2"/>
              <p:cNvSpPr/>
              <p:nvPr/>
            </p:nvSpPr>
            <p:spPr>
              <a:xfrm>
                <a:off x="1603474" y="256687"/>
                <a:ext cx="2558272" cy="537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العميل </a:t>
                </a:r>
                <a:r>
                  <a:rPr lang="ar-EG" sz="2800" b="1" dirty="0"/>
                  <a:t>المتعجل</a:t>
                </a:r>
              </a:p>
            </p:txBody>
          </p:sp>
        </p:grpSp>
        <p:grpSp>
          <p:nvGrpSpPr>
            <p:cNvPr id="8" name="Group 7"/>
            <p:cNvGrpSpPr/>
            <p:nvPr/>
          </p:nvGrpSpPr>
          <p:grpSpPr>
            <a:xfrm>
              <a:off x="3869228" y="101600"/>
              <a:ext cx="783533" cy="670636"/>
              <a:chOff x="3869228" y="101600"/>
              <a:chExt cx="783533" cy="670636"/>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69228" y="101600"/>
                <a:ext cx="783533" cy="670636"/>
              </a:xfrm>
              <a:prstGeom prst="rect">
                <a:avLst/>
              </a:prstGeom>
            </p:spPr>
          </p:pic>
          <p:sp>
            <p:nvSpPr>
              <p:cNvPr id="7" name="Rectangle 6"/>
              <p:cNvSpPr/>
              <p:nvPr/>
            </p:nvSpPr>
            <p:spPr>
              <a:xfrm>
                <a:off x="3894917" y="152238"/>
                <a:ext cx="657199" cy="416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14</a:t>
                </a:r>
                <a:endParaRPr lang="ar-EG" sz="2800" b="1" dirty="0"/>
              </a:p>
            </p:txBody>
          </p:sp>
        </p:grpSp>
      </p:gr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3111" y="1248248"/>
            <a:ext cx="2397228" cy="5473228"/>
          </a:xfrm>
          <a:prstGeom prst="rect">
            <a:avLst/>
          </a:prstGeom>
        </p:spPr>
      </p:pic>
      <p:grpSp>
        <p:nvGrpSpPr>
          <p:cNvPr id="15" name="Group 14"/>
          <p:cNvGrpSpPr/>
          <p:nvPr/>
        </p:nvGrpSpPr>
        <p:grpSpPr>
          <a:xfrm>
            <a:off x="416073" y="1762196"/>
            <a:ext cx="8030655" cy="1189836"/>
            <a:chOff x="1712006" y="1762609"/>
            <a:chExt cx="6849539" cy="2181934"/>
          </a:xfrm>
        </p:grpSpPr>
        <p:pic>
          <p:nvPicPr>
            <p:cNvPr id="16" name="Picture 15"/>
            <p:cNvPicPr>
              <a:picLocks noChangeAspect="1"/>
            </p:cNvPicPr>
            <p:nvPr/>
          </p:nvPicPr>
          <p:blipFill>
            <a:blip r:embed="rId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12006" y="1762609"/>
              <a:ext cx="6849539" cy="2181934"/>
            </a:xfrm>
            <a:prstGeom prst="rect">
              <a:avLst/>
            </a:prstGeom>
          </p:spPr>
        </p:pic>
        <p:sp>
          <p:nvSpPr>
            <p:cNvPr id="17" name="Rectangle 16"/>
            <p:cNvSpPr/>
            <p:nvPr/>
          </p:nvSpPr>
          <p:spPr>
            <a:xfrm>
              <a:off x="2721819" y="1820443"/>
              <a:ext cx="5472953" cy="1218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إنه حقاً عميل غير صبور يحتاج إلى أداء كل أعماله في التو واللحظة ودون تأثير </a:t>
              </a:r>
            </a:p>
          </p:txBody>
        </p:sp>
      </p:grpSp>
      <p:grpSp>
        <p:nvGrpSpPr>
          <p:cNvPr id="18" name="Group 17"/>
          <p:cNvGrpSpPr/>
          <p:nvPr/>
        </p:nvGrpSpPr>
        <p:grpSpPr>
          <a:xfrm>
            <a:off x="718334" y="2727788"/>
            <a:ext cx="7901222" cy="1101652"/>
            <a:chOff x="2314614" y="3896485"/>
            <a:chExt cx="6739142" cy="2020221"/>
          </a:xfrm>
        </p:grpSpPr>
        <p:pic>
          <p:nvPicPr>
            <p:cNvPr id="19" name="Picture 18"/>
            <p:cNvPicPr>
              <a:picLocks noChangeAspect="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314614" y="3896485"/>
              <a:ext cx="6739142" cy="2020221"/>
            </a:xfrm>
            <a:prstGeom prst="rect">
              <a:avLst/>
            </a:prstGeom>
          </p:spPr>
        </p:pic>
        <p:sp>
          <p:nvSpPr>
            <p:cNvPr id="20" name="Rectangle 19"/>
            <p:cNvSpPr/>
            <p:nvPr/>
          </p:nvSpPr>
          <p:spPr>
            <a:xfrm>
              <a:off x="3330573" y="3992601"/>
              <a:ext cx="5184778" cy="1171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وهو عميل سريع الغضب ، يعتقد في الناس الكسل وعدم المواءمة مع ظروف العصر </a:t>
              </a:r>
            </a:p>
          </p:txBody>
        </p:sp>
      </p:grpSp>
      <p:grpSp>
        <p:nvGrpSpPr>
          <p:cNvPr id="21" name="Group 20"/>
          <p:cNvGrpSpPr/>
          <p:nvPr/>
        </p:nvGrpSpPr>
        <p:grpSpPr>
          <a:xfrm>
            <a:off x="1139699" y="3801941"/>
            <a:ext cx="7398390" cy="1103958"/>
            <a:chOff x="1603020" y="2080784"/>
            <a:chExt cx="7013724" cy="2024449"/>
          </a:xfrm>
        </p:grpSpPr>
        <p:pic>
          <p:nvPicPr>
            <p:cNvPr id="22" name="Picture 21"/>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a:off x="1603020" y="2080784"/>
              <a:ext cx="7013724" cy="2024449"/>
            </a:xfrm>
            <a:prstGeom prst="rect">
              <a:avLst/>
            </a:prstGeom>
          </p:spPr>
        </p:pic>
        <p:sp>
          <p:nvSpPr>
            <p:cNvPr id="23" name="Rectangle 22"/>
            <p:cNvSpPr/>
            <p:nvPr/>
          </p:nvSpPr>
          <p:spPr>
            <a:xfrm>
              <a:off x="2715217" y="2120739"/>
              <a:ext cx="5190553" cy="1227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ويقابل بصفة خاصة تجار التجزئة .. وينكر عليك خدمتك لغيره باهتمام </a:t>
              </a:r>
            </a:p>
          </p:txBody>
        </p:sp>
      </p:grpSp>
      <p:grpSp>
        <p:nvGrpSpPr>
          <p:cNvPr id="24" name="Group 23"/>
          <p:cNvGrpSpPr/>
          <p:nvPr/>
        </p:nvGrpSpPr>
        <p:grpSpPr>
          <a:xfrm>
            <a:off x="1622447" y="4750683"/>
            <a:ext cx="7398390" cy="1602061"/>
            <a:chOff x="1603020" y="1919373"/>
            <a:chExt cx="7013724" cy="2180953"/>
          </a:xfrm>
        </p:grpSpPr>
        <p:pic>
          <p:nvPicPr>
            <p:cNvPr id="25" name="Picture 24"/>
            <p:cNvPicPr>
              <a:picLocks noChangeAspect="1"/>
            </p:cNvPicPr>
            <p:nvPr/>
          </p:nvPicPr>
          <p:blipFill>
            <a:blip r:embed="rId9" cstate="print">
              <a:duotone>
                <a:schemeClr val="accent5">
                  <a:shade val="45000"/>
                  <a:satMod val="135000"/>
                </a:schemeClr>
                <a:prstClr val="white"/>
              </a:duotone>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a:off x="1603020" y="2080785"/>
              <a:ext cx="7013724" cy="2019541"/>
            </a:xfrm>
            <a:prstGeom prst="rect">
              <a:avLst/>
            </a:prstGeom>
          </p:spPr>
        </p:pic>
        <p:sp>
          <p:nvSpPr>
            <p:cNvPr id="26" name="Rectangle 25"/>
            <p:cNvSpPr/>
            <p:nvPr/>
          </p:nvSpPr>
          <p:spPr>
            <a:xfrm>
              <a:off x="2563518" y="1919373"/>
              <a:ext cx="5342252" cy="17092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ودورك هو إشعار العميل بسرعتك في الخدمة لغيره باهتمام .. وتجهيز مكان العمل أو بما يجعله لا يشعر بأي ضجر أو سام .. واترك له شيئاً ينشغل به عنك</a:t>
              </a:r>
            </a:p>
          </p:txBody>
        </p:sp>
      </p:grpSp>
    </p:spTree>
    <p:extLst>
      <p:ext uri="{BB962C8B-B14F-4D97-AF65-F5344CB8AC3E}">
        <p14:creationId xmlns:p14="http://schemas.microsoft.com/office/powerpoint/2010/main" val="3827129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3227167" y="157591"/>
            <a:ext cx="3991575" cy="1671550"/>
            <a:chOff x="942717" y="101600"/>
            <a:chExt cx="3710044" cy="1364343"/>
          </a:xfrm>
        </p:grpSpPr>
        <p:grpSp>
          <p:nvGrpSpPr>
            <p:cNvPr id="5" name="Group 4"/>
            <p:cNvGrpSpPr/>
            <p:nvPr/>
          </p:nvGrpSpPr>
          <p:grpSpPr>
            <a:xfrm>
              <a:off x="942717" y="101600"/>
              <a:ext cx="3527684" cy="1364343"/>
              <a:chOff x="1087860" y="0"/>
              <a:chExt cx="3527684" cy="147131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60" y="0"/>
                <a:ext cx="3527684" cy="1471318"/>
              </a:xfrm>
              <a:prstGeom prst="rect">
                <a:avLst/>
              </a:prstGeom>
            </p:spPr>
          </p:pic>
          <p:sp>
            <p:nvSpPr>
              <p:cNvPr id="3" name="Rectangle 2"/>
              <p:cNvSpPr/>
              <p:nvPr/>
            </p:nvSpPr>
            <p:spPr>
              <a:xfrm>
                <a:off x="1603474" y="256687"/>
                <a:ext cx="2558272" cy="537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العميل </a:t>
                </a:r>
                <a:r>
                  <a:rPr lang="ar-EG" sz="2800" b="1" dirty="0"/>
                  <a:t>خشن المعاملة</a:t>
                </a:r>
              </a:p>
            </p:txBody>
          </p:sp>
        </p:grpSp>
        <p:grpSp>
          <p:nvGrpSpPr>
            <p:cNvPr id="8" name="Group 7"/>
            <p:cNvGrpSpPr/>
            <p:nvPr/>
          </p:nvGrpSpPr>
          <p:grpSpPr>
            <a:xfrm>
              <a:off x="3869228" y="101600"/>
              <a:ext cx="783533" cy="670636"/>
              <a:chOff x="3869228" y="101600"/>
              <a:chExt cx="783533" cy="670636"/>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69228" y="101600"/>
                <a:ext cx="783533" cy="670636"/>
              </a:xfrm>
              <a:prstGeom prst="rect">
                <a:avLst/>
              </a:prstGeom>
            </p:spPr>
          </p:pic>
          <p:sp>
            <p:nvSpPr>
              <p:cNvPr id="7" name="Rectangle 6"/>
              <p:cNvSpPr/>
              <p:nvPr/>
            </p:nvSpPr>
            <p:spPr>
              <a:xfrm>
                <a:off x="3894917" y="152238"/>
                <a:ext cx="657199" cy="416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15</a:t>
                </a:r>
                <a:endParaRPr lang="ar-EG" sz="2800" b="1" dirty="0"/>
              </a:p>
            </p:txBody>
          </p:sp>
        </p:grpSp>
      </p:grpSp>
      <p:grpSp>
        <p:nvGrpSpPr>
          <p:cNvPr id="10" name="Group 9"/>
          <p:cNvGrpSpPr/>
          <p:nvPr/>
        </p:nvGrpSpPr>
        <p:grpSpPr>
          <a:xfrm>
            <a:off x="3756280" y="3533467"/>
            <a:ext cx="5592759" cy="3723463"/>
            <a:chOff x="1208674" y="1287360"/>
            <a:chExt cx="7818638" cy="5718649"/>
          </a:xfrm>
        </p:grpSpPr>
        <p:grpSp>
          <p:nvGrpSpPr>
            <p:cNvPr id="11" name="Group 10"/>
            <p:cNvGrpSpPr/>
            <p:nvPr/>
          </p:nvGrpSpPr>
          <p:grpSpPr>
            <a:xfrm>
              <a:off x="1208674" y="1287360"/>
              <a:ext cx="7818638" cy="5718649"/>
              <a:chOff x="1208674" y="1287360"/>
              <a:chExt cx="7818638" cy="5718649"/>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8674" y="1287360"/>
                <a:ext cx="7818638" cy="5718649"/>
              </a:xfrm>
              <a:prstGeom prst="rect">
                <a:avLst/>
              </a:prstGeom>
            </p:spPr>
          </p:pic>
          <p:sp>
            <p:nvSpPr>
              <p:cNvPr id="14" name="Rectangle 13"/>
              <p:cNvSpPr/>
              <p:nvPr/>
            </p:nvSpPr>
            <p:spPr>
              <a:xfrm>
                <a:off x="5160879" y="3514834"/>
                <a:ext cx="2773780" cy="1717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C00000"/>
                    </a:solidFill>
                  </a:rPr>
                  <a:t>عميلك هذا جعلته الظروف عديم الثقة في الناس </a:t>
                </a:r>
              </a:p>
            </p:txBody>
          </p:sp>
        </p:grpSp>
        <p:pic>
          <p:nvPicPr>
            <p:cNvPr id="12" name="Picture 11"/>
            <p:cNvPicPr>
              <a:picLocks noChangeAspect="1"/>
            </p:cNvPicPr>
            <p:nvPr/>
          </p:nvPicPr>
          <p:blipFill>
            <a:blip r:embed="rId7"/>
            <a:stretch>
              <a:fillRect/>
            </a:stretch>
          </p:blipFill>
          <p:spPr>
            <a:xfrm>
              <a:off x="5704019" y="1923587"/>
              <a:ext cx="1687500" cy="1608750"/>
            </a:xfrm>
            <a:prstGeom prst="rect">
              <a:avLst/>
            </a:prstGeom>
          </p:spPr>
        </p:pic>
      </p:grpSp>
      <p:grpSp>
        <p:nvGrpSpPr>
          <p:cNvPr id="15" name="Group 14"/>
          <p:cNvGrpSpPr/>
          <p:nvPr/>
        </p:nvGrpSpPr>
        <p:grpSpPr>
          <a:xfrm>
            <a:off x="5180390" y="1105178"/>
            <a:ext cx="3912971" cy="4049103"/>
            <a:chOff x="-313963" y="1100101"/>
            <a:chExt cx="4636017" cy="4803658"/>
          </a:xfrm>
        </p:grpSpPr>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963" y="1100101"/>
              <a:ext cx="4636017" cy="4803658"/>
            </a:xfrm>
            <a:prstGeom prst="rect">
              <a:avLst/>
            </a:prstGeom>
          </p:spPr>
        </p:pic>
        <p:sp>
          <p:nvSpPr>
            <p:cNvPr id="17" name="Rectangle 16"/>
            <p:cNvSpPr/>
            <p:nvPr/>
          </p:nvSpPr>
          <p:spPr>
            <a:xfrm>
              <a:off x="1694840" y="1804267"/>
              <a:ext cx="2396668" cy="1652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يناقشك بعنف صوته عال كلماته قد تكون قاسية </a:t>
              </a:r>
            </a:p>
          </p:txBody>
        </p:sp>
      </p:grpSp>
      <p:grpSp>
        <p:nvGrpSpPr>
          <p:cNvPr id="18" name="Group 17"/>
          <p:cNvGrpSpPr/>
          <p:nvPr/>
        </p:nvGrpSpPr>
        <p:grpSpPr>
          <a:xfrm>
            <a:off x="2918891" y="1826318"/>
            <a:ext cx="3791555" cy="3466620"/>
            <a:chOff x="55525" y="4101353"/>
            <a:chExt cx="4380950" cy="3722829"/>
          </a:xfrm>
        </p:grpSpPr>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525" y="4101353"/>
              <a:ext cx="4380950" cy="3722829"/>
            </a:xfrm>
            <a:prstGeom prst="rect">
              <a:avLst/>
            </a:prstGeom>
          </p:spPr>
        </p:pic>
        <p:sp>
          <p:nvSpPr>
            <p:cNvPr id="20" name="Rectangle 19"/>
            <p:cNvSpPr/>
            <p:nvPr/>
          </p:nvSpPr>
          <p:spPr>
            <a:xfrm>
              <a:off x="1929588" y="4675692"/>
              <a:ext cx="2182423" cy="1449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يود دائماً ان يشعر باهميته ، ويتدخل مقاطعاً لأي حديث </a:t>
              </a:r>
            </a:p>
          </p:txBody>
        </p:sp>
      </p:grpSp>
      <p:sp>
        <p:nvSpPr>
          <p:cNvPr id="21" name="Slide Number Placeholder 19"/>
          <p:cNvSpPr txBox="1">
            <a:spLocks/>
          </p:cNvSpPr>
          <p:nvPr/>
        </p:nvSpPr>
        <p:spPr>
          <a:xfrm>
            <a:off x="6610350" y="6508751"/>
            <a:ext cx="2057400" cy="365125"/>
          </a:xfrm>
          <a:prstGeom prst="rect">
            <a:avLst/>
          </a:prstGeom>
        </p:spPr>
        <p:txBody>
          <a:bodyPr vert="horz" lIns="91440" tIns="45720" rIns="91440" bIns="45720" rtlCol="0" anchor="ctr"/>
          <a:lstStyle>
            <a:defPPr>
              <a:defRPr lang="ar-EG"/>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8EE79F39-E3F1-4384-8425-D69818DE6729}" type="slidenum">
              <a:rPr lang="ar-EG" smtClean="0"/>
              <a:pPr/>
              <a:t>111</a:t>
            </a:fld>
            <a:endParaRPr lang="ar-EG"/>
          </a:p>
        </p:txBody>
      </p:sp>
      <p:grpSp>
        <p:nvGrpSpPr>
          <p:cNvPr id="22" name="Group 21"/>
          <p:cNvGrpSpPr/>
          <p:nvPr/>
        </p:nvGrpSpPr>
        <p:grpSpPr>
          <a:xfrm>
            <a:off x="2564325" y="4186753"/>
            <a:ext cx="3633769" cy="3729253"/>
            <a:chOff x="-313963" y="1100101"/>
            <a:chExt cx="4636017" cy="4424204"/>
          </a:xfrm>
        </p:grpSpPr>
        <p:pic>
          <p:nvPicPr>
            <p:cNvPr id="23" name="Picture 22"/>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3963" y="1100101"/>
              <a:ext cx="4636017" cy="4424204"/>
            </a:xfrm>
            <a:prstGeom prst="rect">
              <a:avLst/>
            </a:prstGeom>
          </p:spPr>
        </p:pic>
        <p:sp>
          <p:nvSpPr>
            <p:cNvPr id="24" name="Rectangle 23"/>
            <p:cNvSpPr/>
            <p:nvPr/>
          </p:nvSpPr>
          <p:spPr>
            <a:xfrm>
              <a:off x="1758911" y="1738531"/>
              <a:ext cx="2331105" cy="1652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chemeClr val="bg1"/>
                  </a:solidFill>
                </a:rPr>
                <a:t>تزداد </a:t>
              </a:r>
              <a:r>
                <a:rPr lang="ar-EG" sz="2400" dirty="0">
                  <a:solidFill>
                    <a:schemeClr val="bg1"/>
                  </a:solidFill>
                </a:rPr>
                <a:t>نسبة هؤلاء العملاء مع حرارة الطقس </a:t>
              </a:r>
            </a:p>
          </p:txBody>
        </p:sp>
      </p:grpSp>
      <p:grpSp>
        <p:nvGrpSpPr>
          <p:cNvPr id="28" name="Group 27"/>
          <p:cNvGrpSpPr/>
          <p:nvPr/>
        </p:nvGrpSpPr>
        <p:grpSpPr>
          <a:xfrm>
            <a:off x="-294065" y="1301333"/>
            <a:ext cx="5588523" cy="5121183"/>
            <a:chOff x="3664133" y="658335"/>
            <a:chExt cx="5588523" cy="5121183"/>
          </a:xfrm>
        </p:grpSpPr>
        <p:pic>
          <p:nvPicPr>
            <p:cNvPr id="29" name="Picture 28"/>
            <p:cNvPicPr>
              <a:picLocks noChangeAspect="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3340632" flipH="1" flipV="1">
              <a:off x="3664133" y="658335"/>
              <a:ext cx="5588523" cy="5121183"/>
            </a:xfrm>
            <a:prstGeom prst="rect">
              <a:avLst/>
            </a:prstGeom>
          </p:spPr>
        </p:pic>
        <p:sp>
          <p:nvSpPr>
            <p:cNvPr id="30" name="Rectangle 29"/>
            <p:cNvSpPr/>
            <p:nvPr/>
          </p:nvSpPr>
          <p:spPr>
            <a:xfrm rot="21194133">
              <a:off x="5137681" y="1467181"/>
              <a:ext cx="2390621" cy="3942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solidFill>
                    <a:schemeClr val="bg2">
                      <a:lumMod val="10000"/>
                    </a:schemeClr>
                  </a:solidFill>
                </a:rPr>
                <a:t>يحتاج هذا العميل إلى صبر وأناة ، ومحافظة على هدوئك لأن الغضب ضياع لحقك .. وضياع لعملاء آخرين .. عليك الاهتمام به والإصغاء إلى كلماته فقد يكون بها بعض الحقوق وكن حازماً معه بأدب ولباقة لتكسبه </a:t>
              </a:r>
            </a:p>
          </p:txBody>
        </p:sp>
      </p:grpSp>
    </p:spTree>
    <p:extLst>
      <p:ext uri="{BB962C8B-B14F-4D97-AF65-F5344CB8AC3E}">
        <p14:creationId xmlns:p14="http://schemas.microsoft.com/office/powerpoint/2010/main" val="1051976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 calcmode="lin" valueType="num">
                                      <p:cBhvr>
                                        <p:cTn id="23" dur="500" fill="hold"/>
                                        <p:tgtEl>
                                          <p:spTgt spid="18"/>
                                        </p:tgtEl>
                                        <p:attrNameLst>
                                          <p:attrName>style.rotation</p:attrName>
                                        </p:attrNameLst>
                                      </p:cBhvr>
                                      <p:tavLst>
                                        <p:tav tm="0">
                                          <p:val>
                                            <p:fltVal val="360"/>
                                          </p:val>
                                        </p:tav>
                                        <p:tav tm="100000">
                                          <p:val>
                                            <p:fltVal val="0"/>
                                          </p:val>
                                        </p:tav>
                                      </p:tavLst>
                                    </p:anim>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 calcmode="lin" valueType="num">
                                      <p:cBhvr>
                                        <p:cTn id="31" dur="500" fill="hold"/>
                                        <p:tgtEl>
                                          <p:spTgt spid="22"/>
                                        </p:tgtEl>
                                        <p:attrNameLst>
                                          <p:attrName>style.rotation</p:attrName>
                                        </p:attrNameLst>
                                      </p:cBhvr>
                                      <p:tavLst>
                                        <p:tav tm="0">
                                          <p:val>
                                            <p:fltVal val="360"/>
                                          </p:val>
                                        </p:tav>
                                        <p:tav tm="100000">
                                          <p:val>
                                            <p:fltVal val="0"/>
                                          </p:val>
                                        </p:tav>
                                      </p:tavLst>
                                    </p:anim>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112</a:t>
            </a:fld>
            <a:endParaRPr lang="ar-EG">
              <a:solidFill>
                <a:prstClr val="black">
                  <a:tint val="75000"/>
                </a:prstClr>
              </a:solidFill>
            </a:endParaRPr>
          </a:p>
        </p:txBody>
      </p:sp>
      <p:grpSp>
        <p:nvGrpSpPr>
          <p:cNvPr id="9" name="Group 8"/>
          <p:cNvGrpSpPr/>
          <p:nvPr/>
        </p:nvGrpSpPr>
        <p:grpSpPr>
          <a:xfrm>
            <a:off x="2958065" y="26711"/>
            <a:ext cx="3695739" cy="2151529"/>
            <a:chOff x="942717" y="101600"/>
            <a:chExt cx="3710044" cy="1364343"/>
          </a:xfrm>
        </p:grpSpPr>
        <p:grpSp>
          <p:nvGrpSpPr>
            <p:cNvPr id="5" name="Group 4"/>
            <p:cNvGrpSpPr/>
            <p:nvPr/>
          </p:nvGrpSpPr>
          <p:grpSpPr>
            <a:xfrm>
              <a:off x="942717" y="101600"/>
              <a:ext cx="3527684" cy="1364343"/>
              <a:chOff x="1087860" y="0"/>
              <a:chExt cx="3527684" cy="147131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60" y="0"/>
                <a:ext cx="3527684" cy="1471318"/>
              </a:xfrm>
              <a:prstGeom prst="rect">
                <a:avLst/>
              </a:prstGeom>
            </p:spPr>
          </p:pic>
          <p:sp>
            <p:nvSpPr>
              <p:cNvPr id="3" name="Rectangle 2"/>
              <p:cNvSpPr/>
              <p:nvPr/>
            </p:nvSpPr>
            <p:spPr>
              <a:xfrm>
                <a:off x="1603474" y="256687"/>
                <a:ext cx="2558272" cy="537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العميل العليم</a:t>
                </a:r>
                <a:br>
                  <a:rPr lang="ar-EG" sz="2800" b="1" dirty="0" smtClean="0"/>
                </a:br>
                <a:r>
                  <a:rPr lang="ar-EG" sz="2800" b="1" dirty="0" smtClean="0"/>
                  <a:t> </a:t>
                </a:r>
                <a:r>
                  <a:rPr lang="ar-EG" sz="2800" b="1" dirty="0"/>
                  <a:t>ببواطن الأمور</a:t>
                </a:r>
              </a:p>
            </p:txBody>
          </p:sp>
        </p:grpSp>
        <p:grpSp>
          <p:nvGrpSpPr>
            <p:cNvPr id="8" name="Group 7"/>
            <p:cNvGrpSpPr/>
            <p:nvPr/>
          </p:nvGrpSpPr>
          <p:grpSpPr>
            <a:xfrm>
              <a:off x="3869228" y="101600"/>
              <a:ext cx="783533" cy="670636"/>
              <a:chOff x="3869228" y="101600"/>
              <a:chExt cx="783533" cy="670636"/>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69228" y="101600"/>
                <a:ext cx="783533" cy="670636"/>
              </a:xfrm>
              <a:prstGeom prst="rect">
                <a:avLst/>
              </a:prstGeom>
            </p:spPr>
          </p:pic>
          <p:sp>
            <p:nvSpPr>
              <p:cNvPr id="7" name="Rectangle 6"/>
              <p:cNvSpPr/>
              <p:nvPr/>
            </p:nvSpPr>
            <p:spPr>
              <a:xfrm>
                <a:off x="3894917" y="152238"/>
                <a:ext cx="657199" cy="416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16</a:t>
                </a:r>
                <a:endParaRPr lang="ar-EG" sz="2800" b="1" dirty="0"/>
              </a:p>
            </p:txBody>
          </p:sp>
        </p:grpSp>
      </p:grpSp>
      <p:pic>
        <p:nvPicPr>
          <p:cNvPr id="10" name="Picture 9"/>
          <p:cNvPicPr>
            <a:picLocks noChangeAspect="1"/>
          </p:cNvPicPr>
          <p:nvPr/>
        </p:nvPicPr>
        <p:blipFill>
          <a:blip r:embed="rId6"/>
          <a:stretch>
            <a:fillRect/>
          </a:stretch>
        </p:blipFill>
        <p:spPr>
          <a:xfrm>
            <a:off x="4350001" y="2419376"/>
            <a:ext cx="1677123" cy="3936975"/>
          </a:xfrm>
          <a:prstGeom prst="rect">
            <a:avLst/>
          </a:prstGeom>
        </p:spPr>
      </p:pic>
      <p:grpSp>
        <p:nvGrpSpPr>
          <p:cNvPr id="11" name="Group 10"/>
          <p:cNvGrpSpPr/>
          <p:nvPr/>
        </p:nvGrpSpPr>
        <p:grpSpPr>
          <a:xfrm>
            <a:off x="5575565" y="4692736"/>
            <a:ext cx="3503310" cy="1365327"/>
            <a:chOff x="4504536" y="3821198"/>
            <a:chExt cx="3848515" cy="1365327"/>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4536" y="3821198"/>
              <a:ext cx="3848515" cy="1365327"/>
            </a:xfrm>
            <a:prstGeom prst="rect">
              <a:avLst/>
            </a:prstGeom>
          </p:spPr>
        </p:pic>
        <p:sp>
          <p:nvSpPr>
            <p:cNvPr id="13" name="Rectangle 12"/>
            <p:cNvSpPr/>
            <p:nvPr/>
          </p:nvSpPr>
          <p:spPr>
            <a:xfrm rot="21227765">
              <a:off x="4743283" y="4202211"/>
              <a:ext cx="3207266" cy="463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يظهر معلوماته بشكل متعال </a:t>
              </a:r>
            </a:p>
          </p:txBody>
        </p:sp>
      </p:grpSp>
      <p:grpSp>
        <p:nvGrpSpPr>
          <p:cNvPr id="16" name="Group 15"/>
          <p:cNvGrpSpPr/>
          <p:nvPr/>
        </p:nvGrpSpPr>
        <p:grpSpPr>
          <a:xfrm>
            <a:off x="1067051" y="4671569"/>
            <a:ext cx="3636188" cy="1341338"/>
            <a:chOff x="957699" y="2808166"/>
            <a:chExt cx="3780896" cy="1341338"/>
          </a:xfrm>
        </p:grpSpPr>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699" y="2808166"/>
              <a:ext cx="3780896" cy="1341338"/>
            </a:xfrm>
            <a:prstGeom prst="rect">
              <a:avLst/>
            </a:prstGeom>
          </p:spPr>
        </p:pic>
        <p:sp>
          <p:nvSpPr>
            <p:cNvPr id="18" name="Rectangle 17"/>
            <p:cNvSpPr/>
            <p:nvPr/>
          </p:nvSpPr>
          <p:spPr>
            <a:xfrm rot="21117634">
              <a:off x="1134199" y="3172846"/>
              <a:ext cx="3327666" cy="816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يحاول </a:t>
              </a:r>
              <a:r>
                <a:rPr lang="ar-EG" sz="2400" dirty="0"/>
                <a:t>أن يعطي نصائحه للبائع</a:t>
              </a:r>
            </a:p>
          </p:txBody>
        </p:sp>
      </p:grpSp>
      <p:grpSp>
        <p:nvGrpSpPr>
          <p:cNvPr id="19" name="Group 18"/>
          <p:cNvGrpSpPr/>
          <p:nvPr/>
        </p:nvGrpSpPr>
        <p:grpSpPr>
          <a:xfrm>
            <a:off x="5784109" y="3345446"/>
            <a:ext cx="3086221" cy="1309903"/>
            <a:chOff x="4331346" y="1987853"/>
            <a:chExt cx="3849292" cy="1309903"/>
          </a:xfrm>
        </p:grpSpPr>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1346" y="1987853"/>
              <a:ext cx="3819491" cy="1309903"/>
            </a:xfrm>
            <a:prstGeom prst="rect">
              <a:avLst/>
            </a:prstGeom>
          </p:spPr>
        </p:pic>
        <p:sp>
          <p:nvSpPr>
            <p:cNvPr id="21" name="Rectangle 20"/>
            <p:cNvSpPr/>
            <p:nvPr/>
          </p:nvSpPr>
          <p:spPr>
            <a:xfrm rot="21227765">
              <a:off x="4342378" y="2188629"/>
              <a:ext cx="3838260" cy="761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يرفض </a:t>
              </a:r>
              <a:r>
                <a:rPr lang="ar-EG" sz="2400" dirty="0" smtClean="0"/>
                <a:t>المناقشة ويهدد </a:t>
              </a:r>
              <a:r>
                <a:rPr lang="ar-EG" sz="2400" dirty="0"/>
                <a:t>باللجوء إلى المستويات الأعلى</a:t>
              </a:r>
            </a:p>
          </p:txBody>
        </p:sp>
      </p:grpSp>
      <p:grpSp>
        <p:nvGrpSpPr>
          <p:cNvPr id="22" name="Group 21"/>
          <p:cNvGrpSpPr/>
          <p:nvPr/>
        </p:nvGrpSpPr>
        <p:grpSpPr>
          <a:xfrm>
            <a:off x="628817" y="3336126"/>
            <a:ext cx="3721184" cy="1499529"/>
            <a:chOff x="206234" y="858369"/>
            <a:chExt cx="4555753" cy="1499529"/>
          </a:xfrm>
        </p:grpSpPr>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6234" y="858369"/>
              <a:ext cx="4555753" cy="1499529"/>
            </a:xfrm>
            <a:prstGeom prst="rect">
              <a:avLst/>
            </a:prstGeom>
          </p:spPr>
        </p:pic>
        <p:sp>
          <p:nvSpPr>
            <p:cNvPr id="24" name="Rectangle 23"/>
            <p:cNvSpPr/>
            <p:nvPr/>
          </p:nvSpPr>
          <p:spPr>
            <a:xfrm rot="21071627">
              <a:off x="1046340" y="1245318"/>
              <a:ext cx="3500875" cy="670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وقد يكون لديه بعض الحق في صحة </a:t>
              </a:r>
              <a:r>
                <a:rPr lang="ar-EG" sz="2400" dirty="0" smtClean="0"/>
                <a:t>معلومات او لا </a:t>
              </a:r>
              <a:endParaRPr lang="ar-EG" sz="2400" dirty="0"/>
            </a:p>
          </p:txBody>
        </p:sp>
      </p:grpSp>
      <p:grpSp>
        <p:nvGrpSpPr>
          <p:cNvPr id="27" name="Group 26"/>
          <p:cNvGrpSpPr/>
          <p:nvPr/>
        </p:nvGrpSpPr>
        <p:grpSpPr>
          <a:xfrm>
            <a:off x="725606" y="1799657"/>
            <a:ext cx="3792789" cy="1533817"/>
            <a:chOff x="-39875" y="2633501"/>
            <a:chExt cx="4643417" cy="1533817"/>
          </a:xfrm>
        </p:grpSpPr>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875" y="2633501"/>
              <a:ext cx="4643417" cy="1533817"/>
            </a:xfrm>
            <a:prstGeom prst="rect">
              <a:avLst/>
            </a:prstGeom>
          </p:spPr>
        </p:pic>
        <p:sp>
          <p:nvSpPr>
            <p:cNvPr id="29" name="Rectangle 28"/>
            <p:cNvSpPr/>
            <p:nvPr/>
          </p:nvSpPr>
          <p:spPr>
            <a:xfrm rot="20900981">
              <a:off x="253498" y="3088437"/>
              <a:ext cx="3904093" cy="809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عليك بتقبل تعليقاته مع المثابرة في العرض .. دون غضب </a:t>
              </a:r>
            </a:p>
          </p:txBody>
        </p:sp>
      </p:grpSp>
      <p:grpSp>
        <p:nvGrpSpPr>
          <p:cNvPr id="30" name="Group 29"/>
          <p:cNvGrpSpPr/>
          <p:nvPr/>
        </p:nvGrpSpPr>
        <p:grpSpPr>
          <a:xfrm>
            <a:off x="5486821" y="1992517"/>
            <a:ext cx="3349869" cy="1465486"/>
            <a:chOff x="4504536" y="3721040"/>
            <a:chExt cx="3848515" cy="1465486"/>
          </a:xfrm>
        </p:grpSpPr>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04536" y="3721040"/>
              <a:ext cx="3848515" cy="1465486"/>
            </a:xfrm>
            <a:prstGeom prst="rect">
              <a:avLst/>
            </a:prstGeom>
          </p:spPr>
        </p:pic>
        <p:sp>
          <p:nvSpPr>
            <p:cNvPr id="32" name="Rectangle 31"/>
            <p:cNvSpPr/>
            <p:nvPr/>
          </p:nvSpPr>
          <p:spPr>
            <a:xfrm rot="21227765">
              <a:off x="4731174" y="4061009"/>
              <a:ext cx="3294293" cy="689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في الحالتين فهو يحتاج إلى إطراء ومديح اهتمامه </a:t>
              </a:r>
            </a:p>
          </p:txBody>
        </p:sp>
      </p:grpSp>
    </p:spTree>
    <p:extLst>
      <p:ext uri="{BB962C8B-B14F-4D97-AF65-F5344CB8AC3E}">
        <p14:creationId xmlns:p14="http://schemas.microsoft.com/office/powerpoint/2010/main" val="42791019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80">
                                          <p:stCondLst>
                                            <p:cond delay="0"/>
                                          </p:stCondLst>
                                        </p:cTn>
                                        <p:tgtEl>
                                          <p:spTgt spid="16"/>
                                        </p:tgtEl>
                                      </p:cBhvr>
                                    </p:animEffect>
                                    <p:anim calcmode="lin" valueType="num">
                                      <p:cBhvr>
                                        <p:cTn id="1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 dur="26">
                                          <p:stCondLst>
                                            <p:cond delay="650"/>
                                          </p:stCondLst>
                                        </p:cTn>
                                        <p:tgtEl>
                                          <p:spTgt spid="16"/>
                                        </p:tgtEl>
                                      </p:cBhvr>
                                      <p:to x="100000" y="60000"/>
                                    </p:animScale>
                                    <p:animScale>
                                      <p:cBhvr>
                                        <p:cTn id="19" dur="166" decel="50000">
                                          <p:stCondLst>
                                            <p:cond delay="676"/>
                                          </p:stCondLst>
                                        </p:cTn>
                                        <p:tgtEl>
                                          <p:spTgt spid="16"/>
                                        </p:tgtEl>
                                      </p:cBhvr>
                                      <p:to x="100000" y="100000"/>
                                    </p:animScale>
                                    <p:animScale>
                                      <p:cBhvr>
                                        <p:cTn id="20" dur="26">
                                          <p:stCondLst>
                                            <p:cond delay="1312"/>
                                          </p:stCondLst>
                                        </p:cTn>
                                        <p:tgtEl>
                                          <p:spTgt spid="16"/>
                                        </p:tgtEl>
                                      </p:cBhvr>
                                      <p:to x="100000" y="80000"/>
                                    </p:animScale>
                                    <p:animScale>
                                      <p:cBhvr>
                                        <p:cTn id="21" dur="166" decel="50000">
                                          <p:stCondLst>
                                            <p:cond delay="1338"/>
                                          </p:stCondLst>
                                        </p:cTn>
                                        <p:tgtEl>
                                          <p:spTgt spid="16"/>
                                        </p:tgtEl>
                                      </p:cBhvr>
                                      <p:to x="100000" y="100000"/>
                                    </p:animScale>
                                    <p:animScale>
                                      <p:cBhvr>
                                        <p:cTn id="22" dur="26">
                                          <p:stCondLst>
                                            <p:cond delay="1642"/>
                                          </p:stCondLst>
                                        </p:cTn>
                                        <p:tgtEl>
                                          <p:spTgt spid="16"/>
                                        </p:tgtEl>
                                      </p:cBhvr>
                                      <p:to x="100000" y="90000"/>
                                    </p:animScale>
                                    <p:animScale>
                                      <p:cBhvr>
                                        <p:cTn id="23" dur="166" decel="50000">
                                          <p:stCondLst>
                                            <p:cond delay="1668"/>
                                          </p:stCondLst>
                                        </p:cTn>
                                        <p:tgtEl>
                                          <p:spTgt spid="16"/>
                                        </p:tgtEl>
                                      </p:cBhvr>
                                      <p:to x="100000" y="100000"/>
                                    </p:animScale>
                                    <p:animScale>
                                      <p:cBhvr>
                                        <p:cTn id="24" dur="26">
                                          <p:stCondLst>
                                            <p:cond delay="1808"/>
                                          </p:stCondLst>
                                        </p:cTn>
                                        <p:tgtEl>
                                          <p:spTgt spid="16"/>
                                        </p:tgtEl>
                                      </p:cBhvr>
                                      <p:to x="100000" y="95000"/>
                                    </p:animScale>
                                    <p:animScale>
                                      <p:cBhvr>
                                        <p:cTn id="25" dur="166" decel="50000">
                                          <p:stCondLst>
                                            <p:cond delay="1834"/>
                                          </p:stCondLst>
                                        </p:cTn>
                                        <p:tgtEl>
                                          <p:spTgt spid="1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1000" fill="hold"/>
                                        <p:tgtEl>
                                          <p:spTgt spid="19"/>
                                        </p:tgtEl>
                                        <p:attrNameLst>
                                          <p:attrName>ppt_w</p:attrName>
                                        </p:attrNameLst>
                                      </p:cBhvr>
                                      <p:tavLst>
                                        <p:tav tm="0">
                                          <p:val>
                                            <p:fltVal val="0"/>
                                          </p:val>
                                        </p:tav>
                                        <p:tav tm="100000">
                                          <p:val>
                                            <p:strVal val="#ppt_w"/>
                                          </p:val>
                                        </p:tav>
                                      </p:tavLst>
                                    </p:anim>
                                    <p:anim calcmode="lin" valueType="num">
                                      <p:cBhvr>
                                        <p:cTn id="31" dur="1000" fill="hold"/>
                                        <p:tgtEl>
                                          <p:spTgt spid="19"/>
                                        </p:tgtEl>
                                        <p:attrNameLst>
                                          <p:attrName>ppt_h</p:attrName>
                                        </p:attrNameLst>
                                      </p:cBhvr>
                                      <p:tavLst>
                                        <p:tav tm="0">
                                          <p:val>
                                            <p:fltVal val="0"/>
                                          </p:val>
                                        </p:tav>
                                        <p:tav tm="100000">
                                          <p:val>
                                            <p:strVal val="#ppt_h"/>
                                          </p:val>
                                        </p:tav>
                                      </p:tavLst>
                                    </p:anim>
                                    <p:anim calcmode="lin" valueType="num">
                                      <p:cBhvr>
                                        <p:cTn id="32" dur="1000" fill="hold"/>
                                        <p:tgtEl>
                                          <p:spTgt spid="19"/>
                                        </p:tgtEl>
                                        <p:attrNameLst>
                                          <p:attrName>style.rotation</p:attrName>
                                        </p:attrNameLst>
                                      </p:cBhvr>
                                      <p:tavLst>
                                        <p:tav tm="0">
                                          <p:val>
                                            <p:fltVal val="90"/>
                                          </p:val>
                                        </p:tav>
                                        <p:tav tm="100000">
                                          <p:val>
                                            <p:fltVal val="0"/>
                                          </p:val>
                                        </p:tav>
                                      </p:tavLst>
                                    </p:anim>
                                    <p:animEffect transition="in" filter="fade">
                                      <p:cBhvr>
                                        <p:cTn id="33" dur="10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1000" fill="hold"/>
                                        <p:tgtEl>
                                          <p:spTgt spid="22"/>
                                        </p:tgtEl>
                                        <p:attrNameLst>
                                          <p:attrName>ppt_w</p:attrName>
                                        </p:attrNameLst>
                                      </p:cBhvr>
                                      <p:tavLst>
                                        <p:tav tm="0">
                                          <p:val>
                                            <p:fltVal val="0"/>
                                          </p:val>
                                        </p:tav>
                                        <p:tav tm="100000">
                                          <p:val>
                                            <p:strVal val="#ppt_w"/>
                                          </p:val>
                                        </p:tav>
                                      </p:tavLst>
                                    </p:anim>
                                    <p:anim calcmode="lin" valueType="num">
                                      <p:cBhvr>
                                        <p:cTn id="39" dur="1000" fill="hold"/>
                                        <p:tgtEl>
                                          <p:spTgt spid="22"/>
                                        </p:tgtEl>
                                        <p:attrNameLst>
                                          <p:attrName>ppt_h</p:attrName>
                                        </p:attrNameLst>
                                      </p:cBhvr>
                                      <p:tavLst>
                                        <p:tav tm="0">
                                          <p:val>
                                            <p:fltVal val="0"/>
                                          </p:val>
                                        </p:tav>
                                        <p:tav tm="100000">
                                          <p:val>
                                            <p:strVal val="#ppt_h"/>
                                          </p:val>
                                        </p:tav>
                                      </p:tavLst>
                                    </p:anim>
                                    <p:anim calcmode="lin" valueType="num">
                                      <p:cBhvr>
                                        <p:cTn id="40" dur="1000" fill="hold"/>
                                        <p:tgtEl>
                                          <p:spTgt spid="22"/>
                                        </p:tgtEl>
                                        <p:attrNameLst>
                                          <p:attrName>style.rotation</p:attrName>
                                        </p:attrNameLst>
                                      </p:cBhvr>
                                      <p:tavLst>
                                        <p:tav tm="0">
                                          <p:val>
                                            <p:fltVal val="90"/>
                                          </p:val>
                                        </p:tav>
                                        <p:tav tm="100000">
                                          <p:val>
                                            <p:fltVal val="0"/>
                                          </p:val>
                                        </p:tav>
                                      </p:tavLst>
                                    </p:anim>
                                    <p:animEffect transition="in" filter="fade">
                                      <p:cBhvr>
                                        <p:cTn id="41" dur="10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barn(inVertical)">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80">
                                          <p:stCondLst>
                                            <p:cond delay="0"/>
                                          </p:stCondLst>
                                        </p:cTn>
                                        <p:tgtEl>
                                          <p:spTgt spid="27"/>
                                        </p:tgtEl>
                                      </p:cBhvr>
                                    </p:animEffect>
                                    <p:anim calcmode="lin" valueType="num">
                                      <p:cBhvr>
                                        <p:cTn id="5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7" dur="26">
                                          <p:stCondLst>
                                            <p:cond delay="650"/>
                                          </p:stCondLst>
                                        </p:cTn>
                                        <p:tgtEl>
                                          <p:spTgt spid="27"/>
                                        </p:tgtEl>
                                      </p:cBhvr>
                                      <p:to x="100000" y="60000"/>
                                    </p:animScale>
                                    <p:animScale>
                                      <p:cBhvr>
                                        <p:cTn id="58" dur="166" decel="50000">
                                          <p:stCondLst>
                                            <p:cond delay="676"/>
                                          </p:stCondLst>
                                        </p:cTn>
                                        <p:tgtEl>
                                          <p:spTgt spid="27"/>
                                        </p:tgtEl>
                                      </p:cBhvr>
                                      <p:to x="100000" y="100000"/>
                                    </p:animScale>
                                    <p:animScale>
                                      <p:cBhvr>
                                        <p:cTn id="59" dur="26">
                                          <p:stCondLst>
                                            <p:cond delay="1312"/>
                                          </p:stCondLst>
                                        </p:cTn>
                                        <p:tgtEl>
                                          <p:spTgt spid="27"/>
                                        </p:tgtEl>
                                      </p:cBhvr>
                                      <p:to x="100000" y="80000"/>
                                    </p:animScale>
                                    <p:animScale>
                                      <p:cBhvr>
                                        <p:cTn id="60" dur="166" decel="50000">
                                          <p:stCondLst>
                                            <p:cond delay="1338"/>
                                          </p:stCondLst>
                                        </p:cTn>
                                        <p:tgtEl>
                                          <p:spTgt spid="27"/>
                                        </p:tgtEl>
                                      </p:cBhvr>
                                      <p:to x="100000" y="100000"/>
                                    </p:animScale>
                                    <p:animScale>
                                      <p:cBhvr>
                                        <p:cTn id="61" dur="26">
                                          <p:stCondLst>
                                            <p:cond delay="1642"/>
                                          </p:stCondLst>
                                        </p:cTn>
                                        <p:tgtEl>
                                          <p:spTgt spid="27"/>
                                        </p:tgtEl>
                                      </p:cBhvr>
                                      <p:to x="100000" y="90000"/>
                                    </p:animScale>
                                    <p:animScale>
                                      <p:cBhvr>
                                        <p:cTn id="62" dur="166" decel="50000">
                                          <p:stCondLst>
                                            <p:cond delay="1668"/>
                                          </p:stCondLst>
                                        </p:cTn>
                                        <p:tgtEl>
                                          <p:spTgt spid="27"/>
                                        </p:tgtEl>
                                      </p:cBhvr>
                                      <p:to x="100000" y="100000"/>
                                    </p:animScale>
                                    <p:animScale>
                                      <p:cBhvr>
                                        <p:cTn id="63" dur="26">
                                          <p:stCondLst>
                                            <p:cond delay="1808"/>
                                          </p:stCondLst>
                                        </p:cTn>
                                        <p:tgtEl>
                                          <p:spTgt spid="27"/>
                                        </p:tgtEl>
                                      </p:cBhvr>
                                      <p:to x="100000" y="95000"/>
                                    </p:animScale>
                                    <p:animScale>
                                      <p:cBhvr>
                                        <p:cTn id="64"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113</a:t>
            </a:fld>
            <a:endParaRPr lang="ar-EG">
              <a:solidFill>
                <a:prstClr val="black">
                  <a:tint val="75000"/>
                </a:prstClr>
              </a:solidFill>
            </a:endParaRPr>
          </a:p>
        </p:txBody>
      </p:sp>
      <p:grpSp>
        <p:nvGrpSpPr>
          <p:cNvPr id="9" name="Group 8"/>
          <p:cNvGrpSpPr/>
          <p:nvPr/>
        </p:nvGrpSpPr>
        <p:grpSpPr>
          <a:xfrm>
            <a:off x="2867234" y="131880"/>
            <a:ext cx="3574717" cy="1671550"/>
            <a:chOff x="942717" y="101600"/>
            <a:chExt cx="3710044" cy="1364343"/>
          </a:xfrm>
        </p:grpSpPr>
        <p:grpSp>
          <p:nvGrpSpPr>
            <p:cNvPr id="5" name="Group 4"/>
            <p:cNvGrpSpPr/>
            <p:nvPr/>
          </p:nvGrpSpPr>
          <p:grpSpPr>
            <a:xfrm>
              <a:off x="942717" y="101600"/>
              <a:ext cx="3527684" cy="1364343"/>
              <a:chOff x="1087860" y="0"/>
              <a:chExt cx="3527684" cy="147131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60" y="0"/>
                <a:ext cx="3527684" cy="1471318"/>
              </a:xfrm>
              <a:prstGeom prst="rect">
                <a:avLst/>
              </a:prstGeom>
            </p:spPr>
          </p:pic>
          <p:sp>
            <p:nvSpPr>
              <p:cNvPr id="3" name="Rectangle 2"/>
              <p:cNvSpPr/>
              <p:nvPr/>
            </p:nvSpPr>
            <p:spPr>
              <a:xfrm>
                <a:off x="1603474" y="256687"/>
                <a:ext cx="2558272" cy="537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العميل </a:t>
                </a:r>
                <a:r>
                  <a:rPr lang="ar-EG" sz="2800" b="1" dirty="0"/>
                  <a:t>الودود</a:t>
                </a:r>
              </a:p>
            </p:txBody>
          </p:sp>
        </p:grpSp>
        <p:grpSp>
          <p:nvGrpSpPr>
            <p:cNvPr id="8" name="Group 7"/>
            <p:cNvGrpSpPr/>
            <p:nvPr/>
          </p:nvGrpSpPr>
          <p:grpSpPr>
            <a:xfrm>
              <a:off x="3869228" y="101600"/>
              <a:ext cx="783533" cy="670636"/>
              <a:chOff x="3869228" y="101600"/>
              <a:chExt cx="783533" cy="670636"/>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69228" y="101600"/>
                <a:ext cx="783533" cy="670636"/>
              </a:xfrm>
              <a:prstGeom prst="rect">
                <a:avLst/>
              </a:prstGeom>
            </p:spPr>
          </p:pic>
          <p:sp>
            <p:nvSpPr>
              <p:cNvPr id="7" name="Rectangle 6"/>
              <p:cNvSpPr/>
              <p:nvPr/>
            </p:nvSpPr>
            <p:spPr>
              <a:xfrm>
                <a:off x="3894917" y="152238"/>
                <a:ext cx="657199" cy="416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17</a:t>
                </a:r>
                <a:endParaRPr lang="ar-EG" sz="2800" b="1" dirty="0"/>
              </a:p>
            </p:txBody>
          </p:sp>
        </p:grpSp>
      </p:grpSp>
      <p:pic>
        <p:nvPicPr>
          <p:cNvPr id="10" name="Picture 9"/>
          <p:cNvPicPr>
            <a:picLocks noChangeAspect="1"/>
          </p:cNvPicPr>
          <p:nvPr/>
        </p:nvPicPr>
        <p:blipFill>
          <a:blip r:embed="rId6"/>
          <a:stretch>
            <a:fillRect/>
          </a:stretch>
        </p:blipFill>
        <p:spPr>
          <a:xfrm>
            <a:off x="7361706" y="1847207"/>
            <a:ext cx="1281208" cy="3357649"/>
          </a:xfrm>
          <a:prstGeom prst="rect">
            <a:avLst/>
          </a:prstGeom>
        </p:spPr>
      </p:pic>
      <p:grpSp>
        <p:nvGrpSpPr>
          <p:cNvPr id="11" name="Group 10"/>
          <p:cNvGrpSpPr/>
          <p:nvPr/>
        </p:nvGrpSpPr>
        <p:grpSpPr>
          <a:xfrm>
            <a:off x="704267" y="1427021"/>
            <a:ext cx="3254085" cy="2438400"/>
            <a:chOff x="125600" y="-58057"/>
            <a:chExt cx="3254085" cy="2438400"/>
          </a:xfrm>
        </p:grpSpPr>
        <p:pic>
          <p:nvPicPr>
            <p:cNvPr id="12" name="Picture 1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600" y="-58057"/>
              <a:ext cx="3254085" cy="2438400"/>
            </a:xfrm>
            <a:prstGeom prst="rect">
              <a:avLst/>
            </a:prstGeom>
          </p:spPr>
        </p:pic>
        <p:sp>
          <p:nvSpPr>
            <p:cNvPr id="13" name="Rectangle 12"/>
            <p:cNvSpPr/>
            <p:nvPr/>
          </p:nvSpPr>
          <p:spPr>
            <a:xfrm>
              <a:off x="418317" y="457200"/>
              <a:ext cx="2545278"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هو </a:t>
              </a:r>
              <a:r>
                <a:rPr lang="ar-EG" sz="2400" dirty="0"/>
                <a:t>كثير الكلام يتحدث في كل شيء إلا العمل ، يتناول معك أموره الشخصية ببساطة</a:t>
              </a:r>
            </a:p>
          </p:txBody>
        </p:sp>
      </p:grpSp>
      <p:grpSp>
        <p:nvGrpSpPr>
          <p:cNvPr id="14" name="Group 13"/>
          <p:cNvGrpSpPr/>
          <p:nvPr/>
        </p:nvGrpSpPr>
        <p:grpSpPr>
          <a:xfrm>
            <a:off x="3956109" y="1294571"/>
            <a:ext cx="3254085" cy="2438400"/>
            <a:chOff x="125600" y="-58057"/>
            <a:chExt cx="3254085" cy="2438400"/>
          </a:xfrm>
        </p:grpSpPr>
        <p:pic>
          <p:nvPicPr>
            <p:cNvPr id="15" name="Picture 14"/>
            <p:cNvPicPr>
              <a:picLocks noChangeAspect="1"/>
            </p:cNvPicPr>
            <p:nvPr/>
          </p:nvPicPr>
          <p:blipFill>
            <a:blip r:embed="rId7"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25600" y="-58057"/>
              <a:ext cx="3254085" cy="2438400"/>
            </a:xfrm>
            <a:prstGeom prst="rect">
              <a:avLst/>
            </a:prstGeom>
          </p:spPr>
        </p:pic>
        <p:sp>
          <p:nvSpPr>
            <p:cNvPr id="16" name="Rectangle 15"/>
            <p:cNvSpPr/>
            <p:nvPr/>
          </p:nvSpPr>
          <p:spPr>
            <a:xfrm>
              <a:off x="306620" y="457200"/>
              <a:ext cx="2659217"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رغم ما يظهره من سلاسة في التعامل ، واسترخاء في الأعصاب والود </a:t>
              </a:r>
            </a:p>
          </p:txBody>
        </p:sp>
      </p:grpSp>
      <p:grpSp>
        <p:nvGrpSpPr>
          <p:cNvPr id="17" name="Group 16"/>
          <p:cNvGrpSpPr/>
          <p:nvPr/>
        </p:nvGrpSpPr>
        <p:grpSpPr>
          <a:xfrm>
            <a:off x="825398" y="3732971"/>
            <a:ext cx="3254085" cy="2438400"/>
            <a:chOff x="125600" y="-58057"/>
            <a:chExt cx="3254085" cy="2438400"/>
          </a:xfrm>
        </p:grpSpPr>
        <p:pic>
          <p:nvPicPr>
            <p:cNvPr id="18" name="Picture 17"/>
            <p:cNvPicPr>
              <a:picLocks noChangeAspect="1"/>
            </p:cNvPicPr>
            <p:nvPr/>
          </p:nvPicPr>
          <p:blipFill>
            <a:blip r:embed="rId7"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25600" y="-58057"/>
              <a:ext cx="3254085" cy="2438400"/>
            </a:xfrm>
            <a:prstGeom prst="rect">
              <a:avLst/>
            </a:prstGeom>
          </p:spPr>
        </p:pic>
        <p:sp>
          <p:nvSpPr>
            <p:cNvPr id="19" name="Rectangle 18"/>
            <p:cNvSpPr/>
            <p:nvPr/>
          </p:nvSpPr>
          <p:spPr>
            <a:xfrm>
              <a:off x="270591" y="247184"/>
              <a:ext cx="2795411" cy="1866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عليك العمل في التعامل ليثق بك وبمؤسستك دوماً .. وطريقك إليه واضح .. هداياك وعيناتك مطلوبة .. مجاملاتك أساس التعامل </a:t>
              </a:r>
            </a:p>
          </p:txBody>
        </p:sp>
      </p:grpSp>
      <p:grpSp>
        <p:nvGrpSpPr>
          <p:cNvPr id="20" name="Group 19"/>
          <p:cNvGrpSpPr/>
          <p:nvPr/>
        </p:nvGrpSpPr>
        <p:grpSpPr>
          <a:xfrm>
            <a:off x="4137129" y="3551615"/>
            <a:ext cx="3254085" cy="2438400"/>
            <a:chOff x="125600" y="-58057"/>
            <a:chExt cx="3254085" cy="2438400"/>
          </a:xfrm>
        </p:grpSpPr>
        <p:pic>
          <p:nvPicPr>
            <p:cNvPr id="21" name="Picture 20"/>
            <p:cNvPicPr>
              <a:picLocks noChangeAspect="1"/>
            </p:cNvPicPr>
            <p:nvPr/>
          </p:nvPicPr>
          <p:blipFill>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25600" y="-58057"/>
              <a:ext cx="3254085" cy="2438400"/>
            </a:xfrm>
            <a:prstGeom prst="rect">
              <a:avLst/>
            </a:prstGeom>
          </p:spPr>
        </p:pic>
        <p:sp>
          <p:nvSpPr>
            <p:cNvPr id="22" name="Rectangle 21"/>
            <p:cNvSpPr/>
            <p:nvPr/>
          </p:nvSpPr>
          <p:spPr>
            <a:xfrm>
              <a:off x="418316" y="457200"/>
              <a:ext cx="2668651"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فرغم ترحيبه بك فهو يضيع منك مواعيدك الآخرى .. لعدم تنظيمه </a:t>
              </a:r>
              <a:r>
                <a:rPr lang="ar-EG" sz="2400" dirty="0" smtClean="0"/>
                <a:t>وانتظامه</a:t>
              </a:r>
              <a:endParaRPr lang="ar-EG" sz="2400" dirty="0"/>
            </a:p>
          </p:txBody>
        </p:sp>
      </p:grpSp>
    </p:spTree>
    <p:extLst>
      <p:ext uri="{BB962C8B-B14F-4D97-AF65-F5344CB8AC3E}">
        <p14:creationId xmlns:p14="http://schemas.microsoft.com/office/powerpoint/2010/main" val="6561847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114</a:t>
            </a:fld>
            <a:endParaRPr lang="ar-EG">
              <a:solidFill>
                <a:prstClr val="black">
                  <a:tint val="75000"/>
                </a:prstClr>
              </a:solidFill>
            </a:endParaRPr>
          </a:p>
        </p:txBody>
      </p:sp>
      <p:grpSp>
        <p:nvGrpSpPr>
          <p:cNvPr id="9" name="Group 8"/>
          <p:cNvGrpSpPr/>
          <p:nvPr/>
        </p:nvGrpSpPr>
        <p:grpSpPr>
          <a:xfrm>
            <a:off x="3007457" y="70691"/>
            <a:ext cx="3574717" cy="1671550"/>
            <a:chOff x="942717" y="101600"/>
            <a:chExt cx="3710044" cy="1364343"/>
          </a:xfrm>
        </p:grpSpPr>
        <p:grpSp>
          <p:nvGrpSpPr>
            <p:cNvPr id="5" name="Group 4"/>
            <p:cNvGrpSpPr/>
            <p:nvPr/>
          </p:nvGrpSpPr>
          <p:grpSpPr>
            <a:xfrm>
              <a:off x="942717" y="101600"/>
              <a:ext cx="3527684" cy="1364343"/>
              <a:chOff x="1087860" y="0"/>
              <a:chExt cx="3527684" cy="147131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60" y="0"/>
                <a:ext cx="3527684" cy="1471318"/>
              </a:xfrm>
              <a:prstGeom prst="rect">
                <a:avLst/>
              </a:prstGeom>
            </p:spPr>
          </p:pic>
          <p:sp>
            <p:nvSpPr>
              <p:cNvPr id="3" name="Rectangle 2"/>
              <p:cNvSpPr/>
              <p:nvPr/>
            </p:nvSpPr>
            <p:spPr>
              <a:xfrm>
                <a:off x="1603474" y="256687"/>
                <a:ext cx="2558272" cy="537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العميل </a:t>
                </a:r>
                <a:r>
                  <a:rPr lang="ar-EG" sz="2800" b="1" dirty="0"/>
                  <a:t>كبير السن </a:t>
                </a:r>
              </a:p>
            </p:txBody>
          </p:sp>
        </p:grpSp>
        <p:grpSp>
          <p:nvGrpSpPr>
            <p:cNvPr id="8" name="Group 7"/>
            <p:cNvGrpSpPr/>
            <p:nvPr/>
          </p:nvGrpSpPr>
          <p:grpSpPr>
            <a:xfrm>
              <a:off x="3869228" y="101600"/>
              <a:ext cx="783533" cy="670636"/>
              <a:chOff x="3869228" y="101600"/>
              <a:chExt cx="783533" cy="670636"/>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69228" y="101600"/>
                <a:ext cx="783533" cy="670636"/>
              </a:xfrm>
              <a:prstGeom prst="rect">
                <a:avLst/>
              </a:prstGeom>
            </p:spPr>
          </p:pic>
          <p:sp>
            <p:nvSpPr>
              <p:cNvPr id="7" name="Rectangle 6"/>
              <p:cNvSpPr/>
              <p:nvPr/>
            </p:nvSpPr>
            <p:spPr>
              <a:xfrm>
                <a:off x="3894917" y="152238"/>
                <a:ext cx="657199" cy="416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18</a:t>
                </a:r>
                <a:endParaRPr lang="ar-EG" sz="2800" b="1" dirty="0"/>
              </a:p>
            </p:txBody>
          </p:sp>
        </p:grpSp>
      </p:grpSp>
      <p:grpSp>
        <p:nvGrpSpPr>
          <p:cNvPr id="11" name="Group 10"/>
          <p:cNvGrpSpPr/>
          <p:nvPr/>
        </p:nvGrpSpPr>
        <p:grpSpPr>
          <a:xfrm>
            <a:off x="699237" y="1862456"/>
            <a:ext cx="6465832" cy="4253466"/>
            <a:chOff x="674556" y="1109107"/>
            <a:chExt cx="7703742" cy="4253466"/>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556" y="1109107"/>
              <a:ext cx="7703742" cy="4253466"/>
            </a:xfrm>
            <a:prstGeom prst="rect">
              <a:avLst/>
            </a:prstGeom>
          </p:spPr>
        </p:pic>
        <p:sp>
          <p:nvSpPr>
            <p:cNvPr id="13" name="Rectangle 12"/>
            <p:cNvSpPr/>
            <p:nvPr/>
          </p:nvSpPr>
          <p:spPr>
            <a:xfrm>
              <a:off x="1844141" y="1800656"/>
              <a:ext cx="5691657" cy="2629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فيما رأيت من تحليل شخصيات عملائك .. فأنت لم تواجه حتى الآن شخصية سوية .. وهذا ما قصدناه معك فإن تعاملك مع شخصيات ذات علة في التكوين .. يجعلك على استعداد دائماً للتعامل على ما يبدون من نقائض بمنطق مهم جداً .. هو أن عميلك هكذا ... ولا تتعامل معه بمنطق أنه مريض تدعو له الشفاء </a:t>
              </a:r>
            </a:p>
          </p:txBody>
        </p:sp>
      </p:grpSp>
      <p:pic>
        <p:nvPicPr>
          <p:cNvPr id="10" name="Picture 9"/>
          <p:cNvPicPr>
            <a:picLocks noChangeAspect="1"/>
          </p:cNvPicPr>
          <p:nvPr/>
        </p:nvPicPr>
        <p:blipFill>
          <a:blip r:embed="rId7"/>
          <a:stretch>
            <a:fillRect/>
          </a:stretch>
        </p:blipFill>
        <p:spPr>
          <a:xfrm>
            <a:off x="6706398" y="1501813"/>
            <a:ext cx="2232855" cy="4734324"/>
          </a:xfrm>
          <a:prstGeom prst="rect">
            <a:avLst/>
          </a:prstGeom>
        </p:spPr>
      </p:pic>
    </p:spTree>
    <p:extLst>
      <p:ext uri="{BB962C8B-B14F-4D97-AF65-F5344CB8AC3E}">
        <p14:creationId xmlns:p14="http://schemas.microsoft.com/office/powerpoint/2010/main" val="23039802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4" presetClass="entr" presetSubtype="1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115</a:t>
            </a:fld>
            <a:endParaRPr lang="ar-EG">
              <a:solidFill>
                <a:prstClr val="black">
                  <a:tint val="75000"/>
                </a:prstClr>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794" y="1147808"/>
            <a:ext cx="2737204" cy="4715028"/>
          </a:xfrm>
          <a:prstGeom prst="rect">
            <a:avLst/>
          </a:prstGeom>
          <a:noFill/>
          <a:ln>
            <a:noFill/>
          </a:ln>
        </p:spPr>
      </p:pic>
      <p:grpSp>
        <p:nvGrpSpPr>
          <p:cNvPr id="18" name="Group 17"/>
          <p:cNvGrpSpPr/>
          <p:nvPr/>
        </p:nvGrpSpPr>
        <p:grpSpPr>
          <a:xfrm>
            <a:off x="2278206" y="439655"/>
            <a:ext cx="3704842" cy="946904"/>
            <a:chOff x="1830149" y="621558"/>
            <a:chExt cx="3246132" cy="1173646"/>
          </a:xfrm>
        </p:grpSpPr>
        <p:pic>
          <p:nvPicPr>
            <p:cNvPr id="19" name="Picture 18"/>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830149" y="621558"/>
              <a:ext cx="3246132" cy="1173646"/>
            </a:xfrm>
            <a:prstGeom prst="rect">
              <a:avLst/>
            </a:prstGeom>
          </p:spPr>
        </p:pic>
        <p:sp>
          <p:nvSpPr>
            <p:cNvPr id="20" name="Rectangle 19"/>
            <p:cNvSpPr/>
            <p:nvPr/>
          </p:nvSpPr>
          <p:spPr>
            <a:xfrm>
              <a:off x="2111280" y="772498"/>
              <a:ext cx="2717533" cy="893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على عكس فيمن لا عيوب فيه </a:t>
              </a:r>
            </a:p>
          </p:txBody>
        </p:sp>
      </p:grpSp>
      <p:grpSp>
        <p:nvGrpSpPr>
          <p:cNvPr id="21" name="Group 20"/>
          <p:cNvGrpSpPr/>
          <p:nvPr/>
        </p:nvGrpSpPr>
        <p:grpSpPr>
          <a:xfrm>
            <a:off x="691934" y="1508338"/>
            <a:ext cx="2847938" cy="2106136"/>
            <a:chOff x="309803" y="398542"/>
            <a:chExt cx="2694654" cy="2363697"/>
          </a:xfrm>
        </p:grpSpPr>
        <p:pic>
          <p:nvPicPr>
            <p:cNvPr id="22" name="Picture 21"/>
            <p:cNvPicPr>
              <a:picLocks noChangeAspect="1"/>
            </p:cNvPicPr>
            <p:nvPr/>
          </p:nvPicPr>
          <p:blipFill>
            <a:blip r:embed="rId6"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09803" y="398542"/>
              <a:ext cx="2694654" cy="2363697"/>
            </a:xfrm>
            <a:prstGeom prst="rect">
              <a:avLst/>
            </a:prstGeom>
          </p:spPr>
        </p:pic>
        <p:sp>
          <p:nvSpPr>
            <p:cNvPr id="23" name="Rectangle 22"/>
            <p:cNvSpPr/>
            <p:nvPr/>
          </p:nvSpPr>
          <p:spPr>
            <a:xfrm>
              <a:off x="537029" y="1074057"/>
              <a:ext cx="2278742"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يتمتع بذكاء ويقدم افتراضات بناءة ، ويتخذ قرارات سليمة</a:t>
              </a:r>
            </a:p>
          </p:txBody>
        </p:sp>
      </p:grpSp>
      <p:grpSp>
        <p:nvGrpSpPr>
          <p:cNvPr id="24" name="Group 23"/>
          <p:cNvGrpSpPr/>
          <p:nvPr/>
        </p:nvGrpSpPr>
        <p:grpSpPr>
          <a:xfrm>
            <a:off x="3500565" y="1508338"/>
            <a:ext cx="2748229" cy="2106136"/>
            <a:chOff x="309803" y="398542"/>
            <a:chExt cx="2694654" cy="2363697"/>
          </a:xfrm>
        </p:grpSpPr>
        <p:pic>
          <p:nvPicPr>
            <p:cNvPr id="25" name="Picture 2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9803" y="398542"/>
              <a:ext cx="2694654" cy="2363697"/>
            </a:xfrm>
            <a:prstGeom prst="rect">
              <a:avLst/>
            </a:prstGeom>
          </p:spPr>
        </p:pic>
        <p:sp>
          <p:nvSpPr>
            <p:cNvPr id="26" name="Rectangle 25"/>
            <p:cNvSpPr/>
            <p:nvPr/>
          </p:nvSpPr>
          <p:spPr>
            <a:xfrm>
              <a:off x="476568" y="1064663"/>
              <a:ext cx="2370898"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فهو عميل جاد ، يتعامل بمنطق المعقولية والتحليل الحسابي </a:t>
              </a:r>
            </a:p>
          </p:txBody>
        </p:sp>
      </p:grpSp>
      <p:grpSp>
        <p:nvGrpSpPr>
          <p:cNvPr id="27" name="Group 26"/>
          <p:cNvGrpSpPr/>
          <p:nvPr/>
        </p:nvGrpSpPr>
        <p:grpSpPr>
          <a:xfrm>
            <a:off x="691934" y="3760766"/>
            <a:ext cx="2847938" cy="2462600"/>
            <a:chOff x="309803" y="398542"/>
            <a:chExt cx="2694654" cy="2363697"/>
          </a:xfrm>
        </p:grpSpPr>
        <p:pic>
          <p:nvPicPr>
            <p:cNvPr id="28" name="Picture 27"/>
            <p:cNvPicPr>
              <a:picLocks noChangeAspect="1"/>
            </p:cNvPicPr>
            <p:nvPr/>
          </p:nvPicPr>
          <p:blipFill>
            <a:blip r:embed="rId8"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09803" y="398542"/>
              <a:ext cx="2694654" cy="2363697"/>
            </a:xfrm>
            <a:prstGeom prst="rect">
              <a:avLst/>
            </a:prstGeom>
          </p:spPr>
        </p:pic>
        <p:sp>
          <p:nvSpPr>
            <p:cNvPr id="29" name="Rectangle 28"/>
            <p:cNvSpPr/>
            <p:nvPr/>
          </p:nvSpPr>
          <p:spPr>
            <a:xfrm>
              <a:off x="470588" y="909875"/>
              <a:ext cx="2430236" cy="1852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لا يثق في البائع قليل المعلومات .. ولا يمكن اتباع منطق المجاملة معه من اللحظة الأولى لأنه عملي جداً </a:t>
              </a:r>
            </a:p>
          </p:txBody>
        </p:sp>
      </p:grpSp>
      <p:grpSp>
        <p:nvGrpSpPr>
          <p:cNvPr id="30" name="Group 29"/>
          <p:cNvGrpSpPr/>
          <p:nvPr/>
        </p:nvGrpSpPr>
        <p:grpSpPr>
          <a:xfrm>
            <a:off x="3500565" y="3760766"/>
            <a:ext cx="2748229" cy="2462600"/>
            <a:chOff x="309803" y="398542"/>
            <a:chExt cx="2694654" cy="2363697"/>
          </a:xfrm>
        </p:grpSpPr>
        <p:pic>
          <p:nvPicPr>
            <p:cNvPr id="31" name="Picture 30"/>
            <p:cNvPicPr>
              <a:picLocks noChangeAspect="1"/>
            </p:cNvPicPr>
            <p:nvPr/>
          </p:nvPicPr>
          <p:blipFill>
            <a:blip r:embed="rId9"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09803" y="398542"/>
              <a:ext cx="2694654" cy="2363697"/>
            </a:xfrm>
            <a:prstGeom prst="rect">
              <a:avLst/>
            </a:prstGeom>
          </p:spPr>
        </p:pic>
        <p:sp>
          <p:nvSpPr>
            <p:cNvPr id="32" name="Rectangle 31"/>
            <p:cNvSpPr/>
            <p:nvPr/>
          </p:nvSpPr>
          <p:spPr>
            <a:xfrm>
              <a:off x="537029" y="1074057"/>
              <a:ext cx="2271896"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هو </a:t>
              </a:r>
              <a:r>
                <a:rPr lang="ar-EG" sz="2400" dirty="0"/>
                <a:t>مفاوض عادل يعتمد في حساباته على المستقبل وعدم إضاعة الوقت </a:t>
              </a:r>
            </a:p>
          </p:txBody>
        </p:sp>
      </p:grpSp>
    </p:spTree>
    <p:extLst>
      <p:ext uri="{BB962C8B-B14F-4D97-AF65-F5344CB8AC3E}">
        <p14:creationId xmlns:p14="http://schemas.microsoft.com/office/powerpoint/2010/main" val="3079279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116</a:t>
            </a:fld>
            <a:endParaRPr lang="ar-EG">
              <a:solidFill>
                <a:prstClr val="black">
                  <a:tint val="75000"/>
                </a:prstClr>
              </a:solidFill>
            </a:endParaRPr>
          </a:p>
        </p:txBody>
      </p:sp>
      <p:grpSp>
        <p:nvGrpSpPr>
          <p:cNvPr id="18" name="Group 17"/>
          <p:cNvGrpSpPr/>
          <p:nvPr/>
        </p:nvGrpSpPr>
        <p:grpSpPr>
          <a:xfrm>
            <a:off x="2210971" y="366775"/>
            <a:ext cx="3704842" cy="946904"/>
            <a:chOff x="1830149" y="621558"/>
            <a:chExt cx="3246132" cy="1173646"/>
          </a:xfrm>
        </p:grpSpPr>
        <p:pic>
          <p:nvPicPr>
            <p:cNvPr id="19" name="Picture 18"/>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830149" y="621558"/>
              <a:ext cx="3246132" cy="1173646"/>
            </a:xfrm>
            <a:prstGeom prst="rect">
              <a:avLst/>
            </a:prstGeom>
          </p:spPr>
        </p:pic>
        <p:sp>
          <p:nvSpPr>
            <p:cNvPr id="20" name="Rectangle 19"/>
            <p:cNvSpPr/>
            <p:nvPr/>
          </p:nvSpPr>
          <p:spPr>
            <a:xfrm>
              <a:off x="2111280" y="772498"/>
              <a:ext cx="2717533" cy="893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العميل الإيجابي</a:t>
              </a:r>
              <a:endParaRPr lang="ar-EG" sz="2800" b="1" dirty="0"/>
            </a:p>
          </p:txBody>
        </p:sp>
      </p:grpSp>
      <p:grpSp>
        <p:nvGrpSpPr>
          <p:cNvPr id="33" name="Group 32"/>
          <p:cNvGrpSpPr/>
          <p:nvPr/>
        </p:nvGrpSpPr>
        <p:grpSpPr>
          <a:xfrm rot="16028765">
            <a:off x="451661" y="921344"/>
            <a:ext cx="4789346" cy="5896363"/>
            <a:chOff x="591522" y="136267"/>
            <a:chExt cx="6490783" cy="3806041"/>
          </a:xfrm>
        </p:grpSpPr>
        <p:pic>
          <p:nvPicPr>
            <p:cNvPr id="34" name="Picture 33" descr="C:\Users\maraimm\Desktop\صور انفوجرافيك\Untitled25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61751">
              <a:off x="591522" y="136267"/>
              <a:ext cx="6490783" cy="3806041"/>
            </a:xfrm>
            <a:prstGeom prst="rect">
              <a:avLst/>
            </a:prstGeom>
            <a:noFill/>
            <a:ln>
              <a:noFill/>
            </a:ln>
          </p:spPr>
        </p:pic>
        <p:sp>
          <p:nvSpPr>
            <p:cNvPr id="35" name="Rounded Rectangle 34"/>
            <p:cNvSpPr/>
            <p:nvPr/>
          </p:nvSpPr>
          <p:spPr>
            <a:xfrm rot="5571235">
              <a:off x="3623270" y="344881"/>
              <a:ext cx="2105202" cy="39258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dirty="0" smtClean="0">
                  <a:ea typeface="Calibri" panose="020F0502020204030204" pitchFamily="34" charset="0"/>
                </a:rPr>
                <a:t>يقظتك </a:t>
              </a:r>
              <a:r>
                <a:rPr lang="ar-SA" sz="2400" b="1" dirty="0">
                  <a:ea typeface="Calibri" panose="020F0502020204030204" pitchFamily="34" charset="0"/>
                </a:rPr>
                <a:t>وخبرتك معه ضرورية لأنه يتحداك بفكرة وتنظيم منطقه وعقله .. لذا فإن اتباع خطوات البيع المبرمجة الصحيحة قد تفيد مع هذا العميل </a:t>
              </a:r>
              <a:endParaRPr lang="en-US" sz="2400" dirty="0">
                <a:effectLst/>
                <a:ea typeface="Calibri" panose="020F0502020204030204" pitchFamily="34" charset="0"/>
                <a:cs typeface="Arial" panose="020B0604020202020204" pitchFamily="34" charset="0"/>
              </a:endParaRPr>
            </a:p>
          </p:txBody>
        </p:sp>
      </p:grpSp>
      <p:pic>
        <p:nvPicPr>
          <p:cNvPr id="2" name="Picture 1"/>
          <p:cNvPicPr>
            <a:picLocks noChangeAspect="1"/>
          </p:cNvPicPr>
          <p:nvPr/>
        </p:nvPicPr>
        <p:blipFill>
          <a:blip r:embed="rId6"/>
          <a:stretch>
            <a:fillRect/>
          </a:stretch>
        </p:blipFill>
        <p:spPr>
          <a:xfrm flipH="1">
            <a:off x="7352824" y="3663051"/>
            <a:ext cx="1578236" cy="2693300"/>
          </a:xfrm>
          <a:prstGeom prst="rect">
            <a:avLst/>
          </a:prstGeom>
        </p:spPr>
      </p:pic>
      <p:grpSp>
        <p:nvGrpSpPr>
          <p:cNvPr id="5" name="Group 4"/>
          <p:cNvGrpSpPr/>
          <p:nvPr/>
        </p:nvGrpSpPr>
        <p:grpSpPr>
          <a:xfrm>
            <a:off x="5246566" y="2698313"/>
            <a:ext cx="2596072" cy="2323081"/>
            <a:chOff x="4706471" y="3107834"/>
            <a:chExt cx="2596072" cy="2323081"/>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6471" y="3107834"/>
              <a:ext cx="2596072" cy="2323081"/>
            </a:xfrm>
            <a:prstGeom prst="rect">
              <a:avLst/>
            </a:prstGeom>
          </p:spPr>
        </p:pic>
        <p:sp>
          <p:nvSpPr>
            <p:cNvPr id="36" name="Rounded Rectangle 35"/>
            <p:cNvSpPr/>
            <p:nvPr/>
          </p:nvSpPr>
          <p:spPr>
            <a:xfrm flipH="1">
              <a:off x="4908018" y="3370125"/>
              <a:ext cx="2308958" cy="13606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dirty="0">
                  <a:ea typeface="Calibri" panose="020F0502020204030204" pitchFamily="34" charset="0"/>
                </a:rPr>
                <a:t>ألست تعرف ان أفضلهم من وجهة نظرك .. أصعبهم في تعاملاته ؟</a:t>
              </a:r>
              <a:endParaRPr lang="en-US" sz="2400" dirty="0">
                <a:effectLst/>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9387121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117</a:t>
            </a:fld>
            <a:endParaRPr lang="ar-EG">
              <a:solidFill>
                <a:prstClr val="black">
                  <a:tint val="75000"/>
                </a:prstClr>
              </a:solidFill>
            </a:endParaRPr>
          </a:p>
        </p:txBody>
      </p:sp>
      <p:grpSp>
        <p:nvGrpSpPr>
          <p:cNvPr id="5" name="Group 4"/>
          <p:cNvGrpSpPr/>
          <p:nvPr/>
        </p:nvGrpSpPr>
        <p:grpSpPr>
          <a:xfrm>
            <a:off x="312730" y="955104"/>
            <a:ext cx="8684419" cy="5401247"/>
            <a:chOff x="312730" y="955104"/>
            <a:chExt cx="8684419" cy="5401247"/>
          </a:xfrm>
        </p:grpSpPr>
        <p:pic>
          <p:nvPicPr>
            <p:cNvPr id="2" name="Picture 1"/>
            <p:cNvPicPr>
              <a:picLocks noChangeAspect="1"/>
            </p:cNvPicPr>
            <p:nvPr/>
          </p:nvPicPr>
          <p:blipFill>
            <a:blip r:embed="rId4"/>
            <a:stretch>
              <a:fillRect/>
            </a:stretch>
          </p:blipFill>
          <p:spPr>
            <a:xfrm>
              <a:off x="312730" y="955104"/>
              <a:ext cx="8684419" cy="5401247"/>
            </a:xfrm>
            <a:prstGeom prst="rect">
              <a:avLst/>
            </a:prstGeom>
          </p:spPr>
        </p:pic>
        <p:sp>
          <p:nvSpPr>
            <p:cNvPr id="3" name="Rectangle 2"/>
            <p:cNvSpPr/>
            <p:nvPr/>
          </p:nvSpPr>
          <p:spPr>
            <a:xfrm rot="1338584">
              <a:off x="5605337" y="2063287"/>
              <a:ext cx="2622390" cy="650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DoubleWave1">
                <a:avLst>
                  <a:gd name="adj1" fmla="val 6250"/>
                  <a:gd name="adj2" fmla="val 274"/>
                </a:avLst>
              </a:prstTxWarp>
              <a:noAutofit/>
            </a:bodyPr>
            <a:lstStyle/>
            <a:p>
              <a:r>
                <a:rPr lang="ar-SA" sz="2800" b="1" dirty="0" smtClean="0"/>
                <a:t>كيف تبيع للمرأة ؟</a:t>
              </a:r>
              <a:endParaRPr lang="en-US" sz="2800" b="1" dirty="0"/>
            </a:p>
          </p:txBody>
        </p:sp>
      </p:grpSp>
    </p:spTree>
    <p:extLst>
      <p:ext uri="{BB962C8B-B14F-4D97-AF65-F5344CB8AC3E}">
        <p14:creationId xmlns:p14="http://schemas.microsoft.com/office/powerpoint/2010/main" val="20759146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118</a:t>
            </a:fld>
            <a:endParaRPr lang="ar-EG">
              <a:solidFill>
                <a:prstClr val="black">
                  <a:tint val="75000"/>
                </a:prstClr>
              </a:solidFill>
            </a:endParaRPr>
          </a:p>
        </p:txBody>
      </p:sp>
      <p:pic>
        <p:nvPicPr>
          <p:cNvPr id="2" name="Picture 1"/>
          <p:cNvPicPr>
            <a:picLocks noChangeAspect="1"/>
          </p:cNvPicPr>
          <p:nvPr/>
        </p:nvPicPr>
        <p:blipFill>
          <a:blip r:embed="rId4"/>
          <a:stretch>
            <a:fillRect/>
          </a:stretch>
        </p:blipFill>
        <p:spPr>
          <a:xfrm>
            <a:off x="581832" y="2126062"/>
            <a:ext cx="2578228" cy="4095819"/>
          </a:xfrm>
          <a:prstGeom prst="rect">
            <a:avLst/>
          </a:prstGeom>
        </p:spPr>
      </p:pic>
      <p:grpSp>
        <p:nvGrpSpPr>
          <p:cNvPr id="6" name="Group 5"/>
          <p:cNvGrpSpPr/>
          <p:nvPr/>
        </p:nvGrpSpPr>
        <p:grpSpPr>
          <a:xfrm>
            <a:off x="5403075" y="-181221"/>
            <a:ext cx="3567249" cy="2727568"/>
            <a:chOff x="2295668" y="-601506"/>
            <a:chExt cx="3567249" cy="2727568"/>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5668" y="-601506"/>
              <a:ext cx="3567249" cy="2727568"/>
            </a:xfrm>
            <a:prstGeom prst="rect">
              <a:avLst/>
            </a:prstGeom>
          </p:spPr>
        </p:pic>
        <p:sp>
          <p:nvSpPr>
            <p:cNvPr id="5" name="Rectangle 4"/>
            <p:cNvSpPr/>
            <p:nvPr/>
          </p:nvSpPr>
          <p:spPr>
            <a:xfrm>
              <a:off x="2568388" y="441753"/>
              <a:ext cx="2627010" cy="641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rgbClr val="C00000"/>
                  </a:solidFill>
                </a:rPr>
                <a:t>كيف تبيع للمرأة ؟</a:t>
              </a:r>
            </a:p>
          </p:txBody>
        </p:sp>
      </p:grpSp>
      <p:grpSp>
        <p:nvGrpSpPr>
          <p:cNvPr id="7" name="Group 6"/>
          <p:cNvGrpSpPr/>
          <p:nvPr/>
        </p:nvGrpSpPr>
        <p:grpSpPr>
          <a:xfrm>
            <a:off x="3314340" y="2126062"/>
            <a:ext cx="5775872" cy="3362459"/>
            <a:chOff x="415584" y="1303670"/>
            <a:chExt cx="5775872" cy="3362459"/>
          </a:xfrm>
        </p:grpSpPr>
        <p:pic>
          <p:nvPicPr>
            <p:cNvPr id="8" name="Picture 7"/>
            <p:cNvPicPr>
              <a:picLocks noChangeAspect="1"/>
            </p:cNvPicPr>
            <p:nvPr/>
          </p:nvPicPr>
          <p:blipFill>
            <a:blip r:embed="rId6">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a:off x="415584" y="1303670"/>
              <a:ext cx="5775872" cy="3362459"/>
            </a:xfrm>
            <a:prstGeom prst="rect">
              <a:avLst/>
            </a:prstGeom>
          </p:spPr>
        </p:pic>
        <p:sp>
          <p:nvSpPr>
            <p:cNvPr id="9" name="Rounded Rectangle 8"/>
            <p:cNvSpPr/>
            <p:nvPr/>
          </p:nvSpPr>
          <p:spPr>
            <a:xfrm>
              <a:off x="864425" y="2157870"/>
              <a:ext cx="4878190" cy="1949895"/>
            </a:xfrm>
            <a:prstGeom prst="round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chemeClr val="bg1"/>
                  </a:solidFill>
                  <a:latin typeface="Calibri" panose="020F0502020204030204" pitchFamily="34" charset="0"/>
                  <a:ea typeface="Calibri" panose="020F0502020204030204" pitchFamily="34" charset="0"/>
                </a:rPr>
                <a:t>رغم ما يشعر به عملائك من الرجال بأهميتهم في العملية الشرائية .. فإن المراة تسيطر وفقاً للدراسات التي أجريت على ميزانية الأسرة على إنفاق نحو 82% من إنفاق القطاع العائلي .. لهذا فهي العميل الذي له أهمية خاصة لدى الكثير من عناصر التجزئة </a:t>
              </a:r>
              <a:endParaRPr lang="en-US"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0615366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119</a:t>
            </a:fld>
            <a:endParaRPr lang="ar-EG">
              <a:solidFill>
                <a:prstClr val="black">
                  <a:tint val="75000"/>
                </a:prstClr>
              </a:solidFill>
            </a:endParaRPr>
          </a:p>
        </p:txBody>
      </p:sp>
      <p:grpSp>
        <p:nvGrpSpPr>
          <p:cNvPr id="3" name="Group 2"/>
          <p:cNvGrpSpPr/>
          <p:nvPr/>
        </p:nvGrpSpPr>
        <p:grpSpPr>
          <a:xfrm>
            <a:off x="4146645" y="-413482"/>
            <a:ext cx="4572000" cy="2727568"/>
            <a:chOff x="2295668" y="-601506"/>
            <a:chExt cx="3567249" cy="2727568"/>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5668" y="-601506"/>
              <a:ext cx="3567249" cy="2727568"/>
            </a:xfrm>
            <a:prstGeom prst="rect">
              <a:avLst/>
            </a:prstGeom>
          </p:spPr>
        </p:pic>
        <p:sp>
          <p:nvSpPr>
            <p:cNvPr id="6" name="Rectangle 5"/>
            <p:cNvSpPr/>
            <p:nvPr/>
          </p:nvSpPr>
          <p:spPr>
            <a:xfrm>
              <a:off x="2505437" y="441753"/>
              <a:ext cx="2874852" cy="641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C00000"/>
                  </a:solidFill>
                </a:rPr>
                <a:t>تتركز </a:t>
              </a:r>
              <a:r>
                <a:rPr lang="ar-EG" sz="2400" b="1" dirty="0">
                  <a:solidFill>
                    <a:srgbClr val="C00000"/>
                  </a:solidFill>
                </a:rPr>
                <a:t>خصائص المرأة الشرائية في </a:t>
              </a:r>
            </a:p>
          </p:txBody>
        </p:sp>
      </p:grpSp>
      <p:grpSp>
        <p:nvGrpSpPr>
          <p:cNvPr id="12" name="Group 11"/>
          <p:cNvGrpSpPr/>
          <p:nvPr/>
        </p:nvGrpSpPr>
        <p:grpSpPr>
          <a:xfrm>
            <a:off x="860613" y="1442164"/>
            <a:ext cx="7730958" cy="2216214"/>
            <a:chOff x="0" y="-608449"/>
            <a:chExt cx="5807619" cy="3308470"/>
          </a:xfrm>
        </p:grpSpPr>
        <p:grpSp>
          <p:nvGrpSpPr>
            <p:cNvPr id="13" name="Group 12"/>
            <p:cNvGrpSpPr/>
            <p:nvPr/>
          </p:nvGrpSpPr>
          <p:grpSpPr>
            <a:xfrm>
              <a:off x="0" y="-608449"/>
              <a:ext cx="5807619" cy="3308470"/>
              <a:chOff x="0" y="-608449"/>
              <a:chExt cx="5807619" cy="3308470"/>
            </a:xfrm>
          </p:grpSpPr>
          <p:pic>
            <p:nvPicPr>
              <p:cNvPr id="15" name="Picture 14" descr="C:\Users\maraimm\Desktop\صور انفوجرافيك\Untitled34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08449"/>
                <a:ext cx="5779135" cy="3308470"/>
              </a:xfrm>
              <a:prstGeom prst="rect">
                <a:avLst/>
              </a:prstGeom>
              <a:noFill/>
              <a:ln>
                <a:noFill/>
              </a:ln>
            </p:spPr>
          </p:pic>
          <p:sp>
            <p:nvSpPr>
              <p:cNvPr id="16" name="Rectangle 15"/>
              <p:cNvSpPr/>
              <p:nvPr/>
            </p:nvSpPr>
            <p:spPr>
              <a:xfrm rot="320282">
                <a:off x="793349" y="488191"/>
                <a:ext cx="5014270" cy="1558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500"/>
                  </a:spcAft>
                </a:pPr>
                <a:r>
                  <a:rPr lang="ar-SA" sz="2400" dirty="0">
                    <a:ea typeface="Calibri" panose="020F0502020204030204" pitchFamily="34" charset="0"/>
                  </a:rPr>
                  <a:t>المرأة حادة الحس تجاه ما تراه من سلع وخدمات </a:t>
                </a:r>
                <a:r>
                  <a:rPr lang="ar-SA" sz="2400" dirty="0" smtClean="0">
                    <a:ea typeface="Calibri" panose="020F0502020204030204" pitchFamily="34" charset="0"/>
                  </a:rPr>
                  <a:t>مما </a:t>
                </a:r>
                <a:r>
                  <a:rPr lang="ar-SA" sz="2400" dirty="0">
                    <a:ea typeface="Calibri" panose="020F0502020204030204" pitchFamily="34" charset="0"/>
                  </a:rPr>
                  <a:t>يكلف المنتجين الكثير من طرق العرض وأساليب إعداد السلع بصورة </a:t>
                </a:r>
                <a:r>
                  <a:rPr lang="ar-SA" sz="2400" dirty="0" smtClean="0">
                    <a:ea typeface="Calibri" panose="020F0502020204030204" pitchFamily="34" charset="0"/>
                  </a:rPr>
                  <a:t>مناسبة</a:t>
                </a:r>
                <a:endParaRPr lang="ar-SA" sz="2400" dirty="0">
                  <a:ea typeface="Calibri" panose="020F0502020204030204" pitchFamily="34" charset="0"/>
                </a:endParaRPr>
              </a:p>
            </p:txBody>
          </p:sp>
        </p:grpSp>
        <p:sp>
          <p:nvSpPr>
            <p:cNvPr id="14" name="Rectangle 13"/>
            <p:cNvSpPr/>
            <p:nvPr/>
          </p:nvSpPr>
          <p:spPr>
            <a:xfrm>
              <a:off x="276045" y="1138687"/>
              <a:ext cx="491706" cy="664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sz="3600" b="1" dirty="0" smtClean="0">
                  <a:effectLst/>
                  <a:ea typeface="Calibri" panose="020F0502020204030204" pitchFamily="34" charset="0"/>
                  <a:cs typeface="Arial" panose="020B0604020202020204" pitchFamily="34" charset="0"/>
                </a:rPr>
                <a:t>1</a:t>
              </a:r>
              <a:endParaRPr lang="en-US" sz="1100" dirty="0">
                <a:effectLst/>
                <a:ea typeface="Calibri" panose="020F0502020204030204" pitchFamily="34" charset="0"/>
                <a:cs typeface="Arial" panose="020B0604020202020204" pitchFamily="34" charset="0"/>
              </a:endParaRPr>
            </a:p>
          </p:txBody>
        </p:sp>
      </p:grpSp>
      <p:grpSp>
        <p:nvGrpSpPr>
          <p:cNvPr id="17" name="Group 16"/>
          <p:cNvGrpSpPr/>
          <p:nvPr/>
        </p:nvGrpSpPr>
        <p:grpSpPr>
          <a:xfrm>
            <a:off x="860613" y="3011881"/>
            <a:ext cx="8023023" cy="2026165"/>
            <a:chOff x="0" y="0"/>
            <a:chExt cx="7569485" cy="2994025"/>
          </a:xfrm>
        </p:grpSpPr>
        <p:grpSp>
          <p:nvGrpSpPr>
            <p:cNvPr id="18" name="Group 17"/>
            <p:cNvGrpSpPr/>
            <p:nvPr/>
          </p:nvGrpSpPr>
          <p:grpSpPr>
            <a:xfrm>
              <a:off x="0" y="0"/>
              <a:ext cx="7569485" cy="2994025"/>
              <a:chOff x="0" y="0"/>
              <a:chExt cx="7569485" cy="2994025"/>
            </a:xfrm>
          </p:grpSpPr>
          <p:pic>
            <p:nvPicPr>
              <p:cNvPr id="20" name="Picture 19" descr="C:\Users\maraimm\Desktop\صور انفوجرافيك\Untitled-258.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7569485" cy="2994025"/>
              </a:xfrm>
              <a:prstGeom prst="rect">
                <a:avLst/>
              </a:prstGeom>
              <a:noFill/>
              <a:ln>
                <a:noFill/>
              </a:ln>
            </p:spPr>
          </p:pic>
          <p:sp>
            <p:nvSpPr>
              <p:cNvPr id="21" name="Rectangle 20"/>
              <p:cNvSpPr/>
              <p:nvPr/>
            </p:nvSpPr>
            <p:spPr>
              <a:xfrm rot="21366858">
                <a:off x="1214439" y="913854"/>
                <a:ext cx="5740320" cy="1112148"/>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chemeClr val="lt1"/>
                    </a:solidFill>
                    <a:ea typeface="Calibri" panose="020F0502020204030204" pitchFamily="34" charset="0"/>
                  </a:rPr>
                  <a:t>تبتعد الكثير من السيدات عن الدخول في التفاصيل الفنية للسلع المبيعة ، ويعتمدون على المظهر بشكل كبير </a:t>
                </a:r>
                <a:endParaRPr lang="en-US" sz="2400" dirty="0">
                  <a:solidFill>
                    <a:schemeClr val="lt1"/>
                  </a:solidFill>
                  <a:ea typeface="Calibri" panose="020F0502020204030204" pitchFamily="34" charset="0"/>
                  <a:cs typeface="Arial" panose="020B0604020202020204" pitchFamily="34" charset="0"/>
                </a:endParaRPr>
              </a:p>
            </p:txBody>
          </p:sp>
        </p:grpSp>
        <p:sp>
          <p:nvSpPr>
            <p:cNvPr id="19" name="Rectangle 18"/>
            <p:cNvSpPr/>
            <p:nvPr/>
          </p:nvSpPr>
          <p:spPr>
            <a:xfrm rot="224494">
              <a:off x="595222" y="1449238"/>
              <a:ext cx="491706" cy="66423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sz="3600" b="1" dirty="0" smtClean="0">
                  <a:solidFill>
                    <a:srgbClr val="FFFFFF"/>
                  </a:solidFill>
                  <a:effectLst/>
                  <a:latin typeface="Calibri" panose="020F0502020204030204" pitchFamily="34" charset="0"/>
                  <a:ea typeface="Calibri" panose="020F0502020204030204" pitchFamily="34" charset="0"/>
                  <a:cs typeface="Arial" panose="020B0604020202020204" pitchFamily="34" charset="0"/>
                </a:rPr>
                <a:t>2</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22" name="Group 21"/>
          <p:cNvGrpSpPr/>
          <p:nvPr/>
        </p:nvGrpSpPr>
        <p:grpSpPr>
          <a:xfrm>
            <a:off x="1170822" y="3977525"/>
            <a:ext cx="7712814" cy="2445553"/>
            <a:chOff x="0" y="0"/>
            <a:chExt cx="6314440" cy="2164715"/>
          </a:xfrm>
        </p:grpSpPr>
        <p:grpSp>
          <p:nvGrpSpPr>
            <p:cNvPr id="23" name="Group 22"/>
            <p:cNvGrpSpPr/>
            <p:nvPr/>
          </p:nvGrpSpPr>
          <p:grpSpPr>
            <a:xfrm>
              <a:off x="0" y="0"/>
              <a:ext cx="6314440" cy="2164715"/>
              <a:chOff x="0" y="0"/>
              <a:chExt cx="6314440" cy="2164715"/>
            </a:xfrm>
          </p:grpSpPr>
          <p:pic>
            <p:nvPicPr>
              <p:cNvPr id="25" name="Picture 24" descr="C:\Users\maraimm\Desktop\صور انفوجرافيك\Untitled333.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314440" cy="2164715"/>
              </a:xfrm>
              <a:prstGeom prst="rect">
                <a:avLst/>
              </a:prstGeom>
              <a:noFill/>
              <a:ln>
                <a:noFill/>
              </a:ln>
            </p:spPr>
          </p:pic>
          <p:sp>
            <p:nvSpPr>
              <p:cNvPr id="26" name="Rectangle 25"/>
              <p:cNvSpPr/>
              <p:nvPr/>
            </p:nvSpPr>
            <p:spPr>
              <a:xfrm>
                <a:off x="362310" y="828136"/>
                <a:ext cx="491706" cy="66423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sz="3600" b="1" dirty="0" smtClean="0">
                    <a:solidFill>
                      <a:srgbClr val="FFFFFF"/>
                    </a:solidFill>
                    <a:effectLst/>
                    <a:latin typeface="Calibri" panose="020F0502020204030204" pitchFamily="34" charset="0"/>
                    <a:ea typeface="Calibri" panose="020F0502020204030204" pitchFamily="34" charset="0"/>
                    <a:cs typeface="Arial" panose="020B0604020202020204" pitchFamily="34" charset="0"/>
                  </a:rPr>
                  <a:t>3</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pSp>
        <p:sp>
          <p:nvSpPr>
            <p:cNvPr id="24" name="Rectangle 23"/>
            <p:cNvSpPr/>
            <p:nvPr/>
          </p:nvSpPr>
          <p:spPr>
            <a:xfrm>
              <a:off x="794779" y="828136"/>
              <a:ext cx="5304611" cy="629728"/>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chemeClr val="lt1"/>
                  </a:solidFill>
                  <a:ea typeface="Calibri" panose="020F0502020204030204" pitchFamily="34" charset="0"/>
                </a:rPr>
                <a:t>تأخذ المرأة وقتاً أطول في التفكير أكثر من الرجل ، لرغبتها في المواءمة بين ما تدفع وما تشتري من منافع </a:t>
              </a:r>
              <a:endParaRPr lang="en-US" sz="2400" dirty="0">
                <a:solidFill>
                  <a:schemeClr val="lt1"/>
                </a:solidFill>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6723455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1000" fill="hold"/>
                                        <p:tgtEl>
                                          <p:spTgt spid="22"/>
                                        </p:tgtEl>
                                        <p:attrNameLst>
                                          <p:attrName>ppt_w</p:attrName>
                                        </p:attrNameLst>
                                      </p:cBhvr>
                                      <p:tavLst>
                                        <p:tav tm="0">
                                          <p:val>
                                            <p:strVal val="#ppt_w+.3"/>
                                          </p:val>
                                        </p:tav>
                                        <p:tav tm="100000">
                                          <p:val>
                                            <p:strVal val="#ppt_w"/>
                                          </p:val>
                                        </p:tav>
                                      </p:tavLst>
                                    </p:anim>
                                    <p:anim calcmode="lin" valueType="num">
                                      <p:cBhvr>
                                        <p:cTn id="21" dur="1000" fill="hold"/>
                                        <p:tgtEl>
                                          <p:spTgt spid="22"/>
                                        </p:tgtEl>
                                        <p:attrNameLst>
                                          <p:attrName>ppt_h</p:attrName>
                                        </p:attrNameLst>
                                      </p:cBhvr>
                                      <p:tavLst>
                                        <p:tav tm="0">
                                          <p:val>
                                            <p:strVal val="#ppt_h"/>
                                          </p:val>
                                        </p:tav>
                                        <p:tav tm="100000">
                                          <p:val>
                                            <p:strVal val="#ppt_h"/>
                                          </p:val>
                                        </p:tav>
                                      </p:tavLst>
                                    </p:anim>
                                    <p:animEffect transition="in" filter="fade">
                                      <p:cBhvr>
                                        <p:cTn id="2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16" name="Group 15"/>
          <p:cNvGrpSpPr/>
          <p:nvPr/>
        </p:nvGrpSpPr>
        <p:grpSpPr>
          <a:xfrm>
            <a:off x="5051660" y="603297"/>
            <a:ext cx="3723495" cy="5615407"/>
            <a:chOff x="4918131" y="563170"/>
            <a:chExt cx="3723495" cy="5615407"/>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80148">
              <a:off x="4918131" y="563170"/>
              <a:ext cx="3723495" cy="5615407"/>
            </a:xfrm>
            <a:prstGeom prst="rect">
              <a:avLst/>
            </a:prstGeom>
          </p:spPr>
        </p:pic>
        <p:sp>
          <p:nvSpPr>
            <p:cNvPr id="15" name="Rectangle 14"/>
            <p:cNvSpPr/>
            <p:nvPr/>
          </p:nvSpPr>
          <p:spPr>
            <a:xfrm rot="19097149">
              <a:off x="6200653" y="2736971"/>
              <a:ext cx="1957101" cy="2111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يؤدون </a:t>
              </a:r>
              <a:r>
                <a:rPr lang="ar-EG" sz="2400" dirty="0"/>
                <a:t>خدماتهم في جمع وتوصيل المعلومات ، التدريب وتقديم الأسعار والشروط</a:t>
              </a:r>
            </a:p>
          </p:txBody>
        </p:sp>
      </p:grpSp>
      <p:grpSp>
        <p:nvGrpSpPr>
          <p:cNvPr id="12" name="Group 11"/>
          <p:cNvGrpSpPr/>
          <p:nvPr/>
        </p:nvGrpSpPr>
        <p:grpSpPr>
          <a:xfrm>
            <a:off x="855177" y="828603"/>
            <a:ext cx="3757282" cy="5403375"/>
            <a:chOff x="855177" y="828603"/>
            <a:chExt cx="3757282" cy="5403375"/>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55119">
              <a:off x="855177" y="828603"/>
              <a:ext cx="3757282" cy="5403375"/>
            </a:xfrm>
            <a:prstGeom prst="rect">
              <a:avLst/>
            </a:prstGeom>
          </p:spPr>
        </p:pic>
        <p:sp>
          <p:nvSpPr>
            <p:cNvPr id="11" name="Rectangle 10"/>
            <p:cNvSpPr/>
            <p:nvPr/>
          </p:nvSpPr>
          <p:spPr>
            <a:xfrm rot="1463848">
              <a:off x="1688625" y="2805356"/>
              <a:ext cx="1767268" cy="2397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وهم الذين يقومون بإتمام عمليه البيع المتعلقة بالعملاء الدائمين او المتكررين </a:t>
              </a: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12</a:t>
            </a:fld>
            <a:endParaRPr lang="ar-EG">
              <a:solidFill>
                <a:prstClr val="black">
                  <a:tint val="75000"/>
                </a:prstClr>
              </a:solidFill>
            </a:endParaRPr>
          </a:p>
        </p:txBody>
      </p:sp>
      <p:grpSp>
        <p:nvGrpSpPr>
          <p:cNvPr id="14" name="Group 13"/>
          <p:cNvGrpSpPr/>
          <p:nvPr/>
        </p:nvGrpSpPr>
        <p:grpSpPr>
          <a:xfrm>
            <a:off x="3388658" y="1242593"/>
            <a:ext cx="3270197" cy="5296320"/>
            <a:chOff x="3388658" y="1242593"/>
            <a:chExt cx="3270197" cy="5296320"/>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8658" y="1242593"/>
              <a:ext cx="3270197" cy="5296320"/>
            </a:xfrm>
            <a:prstGeom prst="rect">
              <a:avLst/>
            </a:prstGeom>
          </p:spPr>
        </p:pic>
        <p:sp>
          <p:nvSpPr>
            <p:cNvPr id="13" name="Rectangle 12"/>
            <p:cNvSpPr/>
            <p:nvPr/>
          </p:nvSpPr>
          <p:spPr>
            <a:xfrm rot="21323956">
              <a:off x="3656608" y="3443829"/>
              <a:ext cx="2495014" cy="2104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يجب </a:t>
              </a:r>
              <a:r>
                <a:rPr lang="ar-EG" sz="2400" dirty="0"/>
                <a:t>أن يكون </a:t>
              </a:r>
              <a:r>
                <a:rPr lang="ar-EG" sz="2400" dirty="0" smtClean="0"/>
                <a:t>عملهم عملاً </a:t>
              </a:r>
              <a:r>
                <a:rPr lang="ar-EG" sz="2400" dirty="0"/>
                <a:t>مخططاً إذ أن عدم كفاءتهم في أداء عملهم قد يفقد المنشأة الكثير من عملائهم الدائمين</a:t>
              </a:r>
            </a:p>
          </p:txBody>
        </p:sp>
      </p:grpSp>
      <p:grpSp>
        <p:nvGrpSpPr>
          <p:cNvPr id="10" name="Group 9"/>
          <p:cNvGrpSpPr/>
          <p:nvPr/>
        </p:nvGrpSpPr>
        <p:grpSpPr>
          <a:xfrm>
            <a:off x="688290" y="-255929"/>
            <a:ext cx="6323812" cy="3910592"/>
            <a:chOff x="688290" y="-255929"/>
            <a:chExt cx="6323812" cy="3910592"/>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290" y="-255929"/>
              <a:ext cx="4703074" cy="3910592"/>
            </a:xfrm>
            <a:prstGeom prst="rect">
              <a:avLst/>
            </a:prstGeom>
          </p:spPr>
        </p:pic>
        <p:grpSp>
          <p:nvGrpSpPr>
            <p:cNvPr id="9" name="Group 8"/>
            <p:cNvGrpSpPr/>
            <p:nvPr/>
          </p:nvGrpSpPr>
          <p:grpSpPr>
            <a:xfrm>
              <a:off x="4736944" y="967299"/>
              <a:ext cx="2275158" cy="2104562"/>
              <a:chOff x="4736944" y="967299"/>
              <a:chExt cx="2275158" cy="2104562"/>
            </a:xfrm>
          </p:grpSpPr>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6944" y="967299"/>
                <a:ext cx="2275158" cy="2104562"/>
              </a:xfrm>
              <a:prstGeom prst="rect">
                <a:avLst/>
              </a:prstGeom>
            </p:spPr>
          </p:pic>
          <p:sp>
            <p:nvSpPr>
              <p:cNvPr id="8" name="Rectangle 7"/>
              <p:cNvSpPr/>
              <p:nvPr/>
            </p:nvSpPr>
            <p:spPr>
              <a:xfrm rot="20235567">
                <a:off x="5403097" y="1588947"/>
                <a:ext cx="1128230" cy="132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جامعوا </a:t>
                </a:r>
                <a:r>
                  <a:rPr lang="ar-EG" sz="2800" b="1" dirty="0"/>
                  <a:t>الطلبيات </a:t>
                </a:r>
              </a:p>
            </p:txBody>
          </p:sp>
        </p:grpSp>
      </p:grpSp>
    </p:spTree>
    <p:extLst>
      <p:ext uri="{BB962C8B-B14F-4D97-AF65-F5344CB8AC3E}">
        <p14:creationId xmlns:p14="http://schemas.microsoft.com/office/powerpoint/2010/main" val="324729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120</a:t>
            </a:fld>
            <a:endParaRPr lang="ar-EG">
              <a:solidFill>
                <a:prstClr val="black">
                  <a:tint val="75000"/>
                </a:prstClr>
              </a:solidFill>
            </a:endParaRPr>
          </a:p>
        </p:txBody>
      </p:sp>
      <p:grpSp>
        <p:nvGrpSpPr>
          <p:cNvPr id="3" name="Group 2"/>
          <p:cNvGrpSpPr/>
          <p:nvPr/>
        </p:nvGrpSpPr>
        <p:grpSpPr>
          <a:xfrm>
            <a:off x="889800" y="4856488"/>
            <a:ext cx="8116139" cy="1648365"/>
            <a:chOff x="0" y="0"/>
            <a:chExt cx="6644640" cy="2544445"/>
          </a:xfrm>
        </p:grpSpPr>
        <p:grpSp>
          <p:nvGrpSpPr>
            <p:cNvPr id="5" name="Group 4"/>
            <p:cNvGrpSpPr/>
            <p:nvPr/>
          </p:nvGrpSpPr>
          <p:grpSpPr>
            <a:xfrm>
              <a:off x="0" y="0"/>
              <a:ext cx="6644640" cy="2544445"/>
              <a:chOff x="0" y="0"/>
              <a:chExt cx="6644640" cy="2544445"/>
            </a:xfrm>
          </p:grpSpPr>
          <p:pic>
            <p:nvPicPr>
              <p:cNvPr id="7" name="Picture 6" descr="C:\Users\maraimm\Desktop\صور انفوجرافيك\Untitled06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44640" cy="2544445"/>
              </a:xfrm>
              <a:prstGeom prst="rect">
                <a:avLst/>
              </a:prstGeom>
              <a:noFill/>
              <a:ln>
                <a:noFill/>
              </a:ln>
            </p:spPr>
          </p:pic>
          <p:sp>
            <p:nvSpPr>
              <p:cNvPr id="8" name="Rectangle 7"/>
              <p:cNvSpPr/>
              <p:nvPr/>
            </p:nvSpPr>
            <p:spPr>
              <a:xfrm rot="21310583">
                <a:off x="1222888" y="1019853"/>
                <a:ext cx="5133934" cy="81497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400" dirty="0">
                    <a:solidFill>
                      <a:schemeClr val="lt1"/>
                    </a:solidFill>
                    <a:ea typeface="Calibri" panose="020F0502020204030204" pitchFamily="34" charset="0"/>
                  </a:rPr>
                  <a:t>تحب المراة ان تعامل معاملة مميزة عند الشراء </a:t>
                </a:r>
                <a:endParaRPr lang="en-US" sz="2400" dirty="0">
                  <a:solidFill>
                    <a:schemeClr val="lt1"/>
                  </a:solidFill>
                  <a:ea typeface="Calibri" panose="020F0502020204030204" pitchFamily="34" charset="0"/>
                  <a:cs typeface="Arial" panose="020B0604020202020204" pitchFamily="34" charset="0"/>
                </a:endParaRPr>
              </a:p>
            </p:txBody>
          </p:sp>
        </p:grpSp>
        <p:sp>
          <p:nvSpPr>
            <p:cNvPr id="6" name="Rectangle 5"/>
            <p:cNvSpPr/>
            <p:nvPr/>
          </p:nvSpPr>
          <p:spPr>
            <a:xfrm rot="21405310">
              <a:off x="234058" y="1425035"/>
              <a:ext cx="491706" cy="66423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sz="3600" b="1" dirty="0" smtClean="0">
                  <a:solidFill>
                    <a:srgbClr val="FFFFFF"/>
                  </a:solidFill>
                  <a:effectLst/>
                  <a:latin typeface="Calibri" panose="020F0502020204030204" pitchFamily="34" charset="0"/>
                  <a:ea typeface="Calibri" panose="020F0502020204030204" pitchFamily="34" charset="0"/>
                  <a:cs typeface="Arial" panose="020B0604020202020204" pitchFamily="34" charset="0"/>
                </a:rPr>
                <a:t>7</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9" name="Group 8"/>
          <p:cNvGrpSpPr/>
          <p:nvPr/>
        </p:nvGrpSpPr>
        <p:grpSpPr>
          <a:xfrm>
            <a:off x="766483" y="753035"/>
            <a:ext cx="7693041" cy="2483420"/>
            <a:chOff x="0" y="-1007347"/>
            <a:chExt cx="5779135" cy="3707368"/>
          </a:xfrm>
        </p:grpSpPr>
        <p:grpSp>
          <p:nvGrpSpPr>
            <p:cNvPr id="10" name="Group 9"/>
            <p:cNvGrpSpPr/>
            <p:nvPr/>
          </p:nvGrpSpPr>
          <p:grpSpPr>
            <a:xfrm>
              <a:off x="0" y="-1007347"/>
              <a:ext cx="5779135" cy="3707368"/>
              <a:chOff x="0" y="-1007347"/>
              <a:chExt cx="5779135" cy="3707368"/>
            </a:xfrm>
          </p:grpSpPr>
          <p:pic>
            <p:nvPicPr>
              <p:cNvPr id="12" name="Picture 11" descr="C:\Users\maraimm\Desktop\صور انفوجرافيك\Untitled34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07347"/>
                <a:ext cx="5779135" cy="3707368"/>
              </a:xfrm>
              <a:prstGeom prst="rect">
                <a:avLst/>
              </a:prstGeom>
              <a:noFill/>
              <a:ln>
                <a:noFill/>
              </a:ln>
            </p:spPr>
          </p:pic>
          <p:sp>
            <p:nvSpPr>
              <p:cNvPr id="13" name="Rectangle 12"/>
              <p:cNvSpPr/>
              <p:nvPr/>
            </p:nvSpPr>
            <p:spPr>
              <a:xfrm rot="320282">
                <a:off x="543918" y="454899"/>
                <a:ext cx="5014270" cy="1405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500"/>
                  </a:spcAft>
                </a:pPr>
                <a:r>
                  <a:rPr lang="ar-SA" sz="2400" dirty="0">
                    <a:ea typeface="Calibri" panose="020F0502020204030204" pitchFamily="34" charset="0"/>
                  </a:rPr>
                  <a:t>تبحث المرأة بالدرجة الأولى عن انطباع الآخرين </a:t>
                </a:r>
                <a:r>
                  <a:rPr lang="ar-SA" sz="2400" dirty="0" smtClean="0">
                    <a:ea typeface="Calibri" panose="020F0502020204030204" pitchFamily="34" charset="0"/>
                  </a:rPr>
                  <a:t>عنها فترغب </a:t>
                </a:r>
                <a:r>
                  <a:rPr lang="ar-SA" sz="2400" dirty="0">
                    <a:ea typeface="Calibri" panose="020F0502020204030204" pitchFamily="34" charset="0"/>
                  </a:rPr>
                  <a:t>في أن تشتري سلعاً تختلف في مظهرها ولو قليلاً عن السلع التي تشتريها الآخريات </a:t>
                </a:r>
              </a:p>
            </p:txBody>
          </p:sp>
        </p:grpSp>
        <p:sp>
          <p:nvSpPr>
            <p:cNvPr id="11" name="Rectangle 10"/>
            <p:cNvSpPr/>
            <p:nvPr/>
          </p:nvSpPr>
          <p:spPr>
            <a:xfrm>
              <a:off x="217477" y="652207"/>
              <a:ext cx="491706" cy="664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sz="3600" b="1" dirty="0" smtClean="0">
                  <a:effectLst/>
                  <a:ea typeface="Calibri" panose="020F0502020204030204" pitchFamily="34" charset="0"/>
                  <a:cs typeface="Arial" panose="020B0604020202020204" pitchFamily="34" charset="0"/>
                </a:rPr>
                <a:t>4</a:t>
              </a:r>
              <a:endParaRPr lang="en-US" sz="1100" dirty="0">
                <a:effectLst/>
                <a:ea typeface="Calibri" panose="020F0502020204030204" pitchFamily="34" charset="0"/>
                <a:cs typeface="Arial" panose="020B0604020202020204" pitchFamily="34" charset="0"/>
              </a:endParaRPr>
            </a:p>
          </p:txBody>
        </p:sp>
      </p:grpSp>
      <p:grpSp>
        <p:nvGrpSpPr>
          <p:cNvPr id="14" name="Group 13"/>
          <p:cNvGrpSpPr/>
          <p:nvPr/>
        </p:nvGrpSpPr>
        <p:grpSpPr>
          <a:xfrm>
            <a:off x="766483" y="2475070"/>
            <a:ext cx="8023023" cy="2026165"/>
            <a:chOff x="0" y="0"/>
            <a:chExt cx="7569485" cy="2994025"/>
          </a:xfrm>
        </p:grpSpPr>
        <p:grpSp>
          <p:nvGrpSpPr>
            <p:cNvPr id="15" name="Group 14"/>
            <p:cNvGrpSpPr/>
            <p:nvPr/>
          </p:nvGrpSpPr>
          <p:grpSpPr>
            <a:xfrm>
              <a:off x="0" y="0"/>
              <a:ext cx="7569485" cy="2994025"/>
              <a:chOff x="0" y="0"/>
              <a:chExt cx="7569485" cy="2994025"/>
            </a:xfrm>
          </p:grpSpPr>
          <p:pic>
            <p:nvPicPr>
              <p:cNvPr id="17" name="Picture 16" descr="C:\Users\maraimm\Desktop\صور انفوجرافيك\Untitled-258.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7569485" cy="2994025"/>
              </a:xfrm>
              <a:prstGeom prst="rect">
                <a:avLst/>
              </a:prstGeom>
              <a:noFill/>
              <a:ln>
                <a:noFill/>
              </a:ln>
            </p:spPr>
          </p:pic>
          <p:sp>
            <p:nvSpPr>
              <p:cNvPr id="18" name="Rectangle 17"/>
              <p:cNvSpPr/>
              <p:nvPr/>
            </p:nvSpPr>
            <p:spPr>
              <a:xfrm rot="21366858">
                <a:off x="1214439" y="913854"/>
                <a:ext cx="5740320" cy="1112148"/>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chemeClr val="lt1"/>
                    </a:solidFill>
                    <a:ea typeface="Calibri" panose="020F0502020204030204" pitchFamily="34" charset="0"/>
                  </a:rPr>
                  <a:t>رغبة المرأة في التميز في مجتمعها المحلي ، وتقليد المشاهير والالتزام بخط الموضة </a:t>
                </a:r>
                <a:endParaRPr lang="en-US" sz="2400" dirty="0">
                  <a:solidFill>
                    <a:schemeClr val="lt1"/>
                  </a:solidFill>
                  <a:ea typeface="Calibri" panose="020F0502020204030204" pitchFamily="34" charset="0"/>
                  <a:cs typeface="Arial" panose="020B0604020202020204" pitchFamily="34" charset="0"/>
                </a:endParaRPr>
              </a:p>
            </p:txBody>
          </p:sp>
        </p:grpSp>
        <p:sp>
          <p:nvSpPr>
            <p:cNvPr id="16" name="Rectangle 15"/>
            <p:cNvSpPr/>
            <p:nvPr/>
          </p:nvSpPr>
          <p:spPr>
            <a:xfrm rot="224494">
              <a:off x="595222" y="1449238"/>
              <a:ext cx="491706" cy="66423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sz="3600" b="1" dirty="0" smtClean="0">
                  <a:solidFill>
                    <a:srgbClr val="FFFFFF"/>
                  </a:solidFill>
                  <a:effectLst/>
                  <a:latin typeface="Calibri" panose="020F0502020204030204" pitchFamily="34" charset="0"/>
                  <a:ea typeface="Calibri" panose="020F0502020204030204" pitchFamily="34" charset="0"/>
                  <a:cs typeface="Arial" panose="020B0604020202020204" pitchFamily="34" charset="0"/>
                </a:rPr>
                <a:t>5</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19" name="Group 18"/>
          <p:cNvGrpSpPr/>
          <p:nvPr/>
        </p:nvGrpSpPr>
        <p:grpSpPr>
          <a:xfrm>
            <a:off x="1091463" y="3362900"/>
            <a:ext cx="7712814" cy="2445553"/>
            <a:chOff x="0" y="0"/>
            <a:chExt cx="6314440" cy="2164715"/>
          </a:xfrm>
        </p:grpSpPr>
        <p:grpSp>
          <p:nvGrpSpPr>
            <p:cNvPr id="20" name="Group 19"/>
            <p:cNvGrpSpPr/>
            <p:nvPr/>
          </p:nvGrpSpPr>
          <p:grpSpPr>
            <a:xfrm>
              <a:off x="0" y="0"/>
              <a:ext cx="6314440" cy="2164715"/>
              <a:chOff x="0" y="0"/>
              <a:chExt cx="6314440" cy="2164715"/>
            </a:xfrm>
          </p:grpSpPr>
          <p:pic>
            <p:nvPicPr>
              <p:cNvPr id="22" name="Picture 21" descr="C:\Users\maraimm\Desktop\صور انفوجرافيك\Untitled333.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314440" cy="2164715"/>
              </a:xfrm>
              <a:prstGeom prst="rect">
                <a:avLst/>
              </a:prstGeom>
              <a:noFill/>
              <a:ln>
                <a:noFill/>
              </a:ln>
            </p:spPr>
          </p:pic>
          <p:sp>
            <p:nvSpPr>
              <p:cNvPr id="23" name="Rectangle 22"/>
              <p:cNvSpPr/>
              <p:nvPr/>
            </p:nvSpPr>
            <p:spPr>
              <a:xfrm>
                <a:off x="362310" y="828136"/>
                <a:ext cx="491706" cy="66423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sz="3600" b="1" dirty="0" smtClean="0">
                    <a:solidFill>
                      <a:srgbClr val="FFFFFF"/>
                    </a:solidFill>
                    <a:effectLst/>
                    <a:latin typeface="Calibri" panose="020F0502020204030204" pitchFamily="34" charset="0"/>
                    <a:ea typeface="Calibri" panose="020F0502020204030204" pitchFamily="34" charset="0"/>
                    <a:cs typeface="Arial" panose="020B0604020202020204" pitchFamily="34" charset="0"/>
                  </a:rPr>
                  <a:t>6</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pSp>
        <p:sp>
          <p:nvSpPr>
            <p:cNvPr id="21" name="Rectangle 20"/>
            <p:cNvSpPr/>
            <p:nvPr/>
          </p:nvSpPr>
          <p:spPr>
            <a:xfrm>
              <a:off x="794779" y="828136"/>
              <a:ext cx="5304611" cy="629728"/>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chemeClr val="lt1"/>
                  </a:solidFill>
                  <a:ea typeface="Calibri" panose="020F0502020204030204" pitchFamily="34" charset="0"/>
                </a:rPr>
                <a:t>رغبة المراة في الكلام والنقاش </a:t>
              </a:r>
              <a:r>
                <a:rPr lang="ar-SA" sz="2400" dirty="0" smtClean="0">
                  <a:solidFill>
                    <a:schemeClr val="lt1"/>
                  </a:solidFill>
                  <a:ea typeface="Calibri" panose="020F0502020204030204" pitchFamily="34" charset="0"/>
                </a:rPr>
                <a:t>والمساومة، </a:t>
              </a:r>
              <a:r>
                <a:rPr lang="ar-SA" sz="2400" dirty="0">
                  <a:solidFill>
                    <a:schemeClr val="lt1"/>
                  </a:solidFill>
                  <a:ea typeface="Calibri" panose="020F0502020204030204" pitchFamily="34" charset="0"/>
                </a:rPr>
                <a:t>لذا فإنه من الضروري أن يكون البائع على قدر من المعرفة بلغة المرأة في الحديث </a:t>
              </a:r>
              <a:endParaRPr lang="en-US" sz="2400" dirty="0">
                <a:solidFill>
                  <a:schemeClr val="lt1"/>
                </a:solidFill>
                <a:ea typeface="Calibri" panose="020F0502020204030204" pitchFamily="34" charset="0"/>
                <a:cs typeface="Arial" panose="020B0604020202020204" pitchFamily="34" charset="0"/>
              </a:endParaRPr>
            </a:p>
          </p:txBody>
        </p:sp>
      </p:grpSp>
      <p:grpSp>
        <p:nvGrpSpPr>
          <p:cNvPr id="24" name="Group 23"/>
          <p:cNvGrpSpPr/>
          <p:nvPr/>
        </p:nvGrpSpPr>
        <p:grpSpPr>
          <a:xfrm>
            <a:off x="4696174" y="-331234"/>
            <a:ext cx="4572000" cy="2166813"/>
            <a:chOff x="2295668" y="-601506"/>
            <a:chExt cx="3567249" cy="2727568"/>
          </a:xfrm>
        </p:grpSpPr>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5668" y="-601506"/>
              <a:ext cx="3567249" cy="2727568"/>
            </a:xfrm>
            <a:prstGeom prst="rect">
              <a:avLst/>
            </a:prstGeom>
          </p:spPr>
        </p:pic>
        <p:sp>
          <p:nvSpPr>
            <p:cNvPr id="26" name="Rectangle 25"/>
            <p:cNvSpPr/>
            <p:nvPr/>
          </p:nvSpPr>
          <p:spPr>
            <a:xfrm>
              <a:off x="2505437" y="441753"/>
              <a:ext cx="2874852" cy="641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C00000"/>
                  </a:solidFill>
                </a:rPr>
                <a:t>تتركز </a:t>
              </a:r>
              <a:r>
                <a:rPr lang="ar-EG" sz="2400" b="1" dirty="0">
                  <a:solidFill>
                    <a:srgbClr val="C00000"/>
                  </a:solidFill>
                </a:rPr>
                <a:t>خصائص المرأة الشرائية في </a:t>
              </a:r>
            </a:p>
          </p:txBody>
        </p:sp>
      </p:grpSp>
    </p:spTree>
    <p:extLst>
      <p:ext uri="{BB962C8B-B14F-4D97-AF65-F5344CB8AC3E}">
        <p14:creationId xmlns:p14="http://schemas.microsoft.com/office/powerpoint/2010/main" val="23928727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1000" fill="hold"/>
                                        <p:tgtEl>
                                          <p:spTgt spid="19"/>
                                        </p:tgtEl>
                                        <p:attrNameLst>
                                          <p:attrName>ppt_w</p:attrName>
                                        </p:attrNameLst>
                                      </p:cBhvr>
                                      <p:tavLst>
                                        <p:tav tm="0">
                                          <p:val>
                                            <p:strVal val="#ppt_w+.3"/>
                                          </p:val>
                                        </p:tav>
                                        <p:tav tm="100000">
                                          <p:val>
                                            <p:strVal val="#ppt_w"/>
                                          </p:val>
                                        </p:tav>
                                      </p:tavLst>
                                    </p:anim>
                                    <p:anim calcmode="lin" valueType="num">
                                      <p:cBhvr>
                                        <p:cTn id="21" dur="1000" fill="hold"/>
                                        <p:tgtEl>
                                          <p:spTgt spid="19"/>
                                        </p:tgtEl>
                                        <p:attrNameLst>
                                          <p:attrName>ppt_h</p:attrName>
                                        </p:attrNameLst>
                                      </p:cBhvr>
                                      <p:tavLst>
                                        <p:tav tm="0">
                                          <p:val>
                                            <p:strVal val="#ppt_h"/>
                                          </p:val>
                                        </p:tav>
                                        <p:tav tm="100000">
                                          <p:val>
                                            <p:strVal val="#ppt_h"/>
                                          </p:val>
                                        </p:tav>
                                      </p:tavLst>
                                    </p:anim>
                                    <p:animEffect transition="in" filter="fade">
                                      <p:cBhvr>
                                        <p:cTn id="22" dur="1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dirty="0" smtClean="0"/>
              <a:t/>
            </a:r>
            <a:br>
              <a:rPr lang="ar-EG" dirty="0" smtClean="0"/>
            </a:br>
            <a:endParaRPr lang="ar-EG" dirty="0"/>
          </a:p>
        </p:txBody>
      </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121</a:t>
            </a:fld>
            <a:endParaRPr lang="ar-EG">
              <a:solidFill>
                <a:prstClr val="black">
                  <a:tint val="75000"/>
                </a:prstClr>
              </a:solidFill>
            </a:endParaRPr>
          </a:p>
        </p:txBody>
      </p:sp>
      <p:grpSp>
        <p:nvGrpSpPr>
          <p:cNvPr id="7" name="Group 6"/>
          <p:cNvGrpSpPr/>
          <p:nvPr/>
        </p:nvGrpSpPr>
        <p:grpSpPr>
          <a:xfrm>
            <a:off x="797093" y="1506071"/>
            <a:ext cx="7689750" cy="4366186"/>
            <a:chOff x="797093" y="1990165"/>
            <a:chExt cx="7689750" cy="4366186"/>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093" y="1990165"/>
              <a:ext cx="7549813" cy="4366186"/>
            </a:xfrm>
            <a:prstGeom prst="rect">
              <a:avLst/>
            </a:prstGeom>
          </p:spPr>
        </p:pic>
        <p:sp>
          <p:nvSpPr>
            <p:cNvPr id="6" name="Rounded Rectangle 5"/>
            <p:cNvSpPr/>
            <p:nvPr/>
          </p:nvSpPr>
          <p:spPr>
            <a:xfrm rot="20233947">
              <a:off x="3505473" y="2908554"/>
              <a:ext cx="4981370" cy="11676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C00000"/>
                  </a:solidFill>
                </a:rPr>
                <a:t>الوحدة التدريبية الرابعة</a:t>
              </a:r>
              <a:r>
                <a:rPr lang="ar-EG" sz="2800" dirty="0" smtClean="0"/>
                <a:t/>
              </a:r>
              <a:br>
                <a:rPr lang="ar-EG" sz="2800" dirty="0" smtClean="0"/>
              </a:br>
              <a:r>
                <a:rPr lang="ar-EG" sz="3200" b="1" dirty="0" smtClean="0">
                  <a:solidFill>
                    <a:srgbClr val="FF0000"/>
                  </a:solidFill>
                </a:rPr>
                <a:t>المهارات الضرورية لمكالمة ناجحة</a:t>
              </a:r>
              <a:endParaRPr lang="ar-EG" sz="3200" b="1" dirty="0">
                <a:solidFill>
                  <a:srgbClr val="FF0000"/>
                </a:solidFill>
              </a:endParaRPr>
            </a:p>
          </p:txBody>
        </p:sp>
      </p:grpSp>
    </p:spTree>
    <p:extLst>
      <p:ext uri="{BB962C8B-B14F-4D97-AF65-F5344CB8AC3E}">
        <p14:creationId xmlns:p14="http://schemas.microsoft.com/office/powerpoint/2010/main" val="7008195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122</a:t>
            </a:fld>
            <a:endParaRPr lang="ar-EG">
              <a:solidFill>
                <a:prstClr val="black">
                  <a:tint val="75000"/>
                </a:prstClr>
              </a:solidFill>
            </a:endParaRPr>
          </a:p>
        </p:txBody>
      </p:sp>
      <p:grpSp>
        <p:nvGrpSpPr>
          <p:cNvPr id="35" name="Group 34"/>
          <p:cNvGrpSpPr/>
          <p:nvPr/>
        </p:nvGrpSpPr>
        <p:grpSpPr>
          <a:xfrm>
            <a:off x="1033121" y="1141263"/>
            <a:ext cx="7482229" cy="5241982"/>
            <a:chOff x="908736" y="1114370"/>
            <a:chExt cx="7482229" cy="5241982"/>
          </a:xfrm>
        </p:grpSpPr>
        <p:pic>
          <p:nvPicPr>
            <p:cNvPr id="31" name="Picture 30"/>
            <p:cNvPicPr>
              <a:picLocks noChangeAspect="1"/>
            </p:cNvPicPr>
            <p:nvPr/>
          </p:nvPicPr>
          <p:blipFill>
            <a:blip r:embed="rId4"/>
            <a:stretch>
              <a:fillRect/>
            </a:stretch>
          </p:blipFill>
          <p:spPr>
            <a:xfrm>
              <a:off x="4743476" y="1114370"/>
              <a:ext cx="3647489" cy="5241982"/>
            </a:xfrm>
            <a:prstGeom prst="rect">
              <a:avLst/>
            </a:prstGeom>
          </p:spPr>
        </p:pic>
        <p:grpSp>
          <p:nvGrpSpPr>
            <p:cNvPr id="34" name="Group 33"/>
            <p:cNvGrpSpPr/>
            <p:nvPr/>
          </p:nvGrpSpPr>
          <p:grpSpPr>
            <a:xfrm>
              <a:off x="908736" y="2566617"/>
              <a:ext cx="3834740" cy="1701416"/>
              <a:chOff x="1002865" y="2862452"/>
              <a:chExt cx="3834740" cy="1701416"/>
            </a:xfrm>
          </p:grpSpPr>
          <p:pic>
            <p:nvPicPr>
              <p:cNvPr id="32" name="Picture 31"/>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02865" y="2862452"/>
                <a:ext cx="3834740" cy="1701416"/>
              </a:xfrm>
              <a:prstGeom prst="rect">
                <a:avLst/>
              </a:prstGeom>
            </p:spPr>
          </p:pic>
          <p:sp>
            <p:nvSpPr>
              <p:cNvPr id="33" name="Rectangle 32"/>
              <p:cNvSpPr/>
              <p:nvPr/>
            </p:nvSpPr>
            <p:spPr>
              <a:xfrm>
                <a:off x="1748118" y="3298072"/>
                <a:ext cx="1976718" cy="830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prstTxWarp prst="textPlain">
                  <a:avLst/>
                </a:prstTxWarp>
              </a:bodyPr>
              <a:lstStyle/>
              <a:p>
                <a:pPr algn="ctr"/>
                <a:r>
                  <a:rPr lang="ar-EG" sz="2800" b="1" dirty="0" smtClean="0">
                    <a:solidFill>
                      <a:srgbClr val="C00000"/>
                    </a:solidFill>
                  </a:rPr>
                  <a:t>الإستماع</a:t>
                </a:r>
                <a:endParaRPr lang="ar-EG" sz="2800" b="1" dirty="0">
                  <a:solidFill>
                    <a:srgbClr val="C00000"/>
                  </a:solidFill>
                </a:endParaRPr>
              </a:p>
            </p:txBody>
          </p:sp>
        </p:grpSp>
      </p:grpSp>
    </p:spTree>
    <p:extLst>
      <p:ext uri="{BB962C8B-B14F-4D97-AF65-F5344CB8AC3E}">
        <p14:creationId xmlns:p14="http://schemas.microsoft.com/office/powerpoint/2010/main" val="21733892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10" name="Group 9"/>
          <p:cNvGrpSpPr/>
          <p:nvPr/>
        </p:nvGrpSpPr>
        <p:grpSpPr>
          <a:xfrm>
            <a:off x="1466599" y="3487674"/>
            <a:ext cx="5387080" cy="4334487"/>
            <a:chOff x="39396" y="3931970"/>
            <a:chExt cx="4589304" cy="3899883"/>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96" y="3931970"/>
              <a:ext cx="4589304" cy="3899883"/>
            </a:xfrm>
            <a:prstGeom prst="rect">
              <a:avLst/>
            </a:prstGeom>
          </p:spPr>
        </p:pic>
        <p:sp>
          <p:nvSpPr>
            <p:cNvPr id="12" name="Rectangle 11"/>
            <p:cNvSpPr/>
            <p:nvPr/>
          </p:nvSpPr>
          <p:spPr>
            <a:xfrm>
              <a:off x="2131264" y="4499138"/>
              <a:ext cx="2067459" cy="1449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الاستماع </a:t>
              </a:r>
              <a:r>
                <a:rPr lang="en-US" sz="2400" dirty="0">
                  <a:solidFill>
                    <a:schemeClr val="bg1"/>
                  </a:solidFill>
                </a:rPr>
                <a:t>LISTENING </a:t>
              </a:r>
              <a:r>
                <a:rPr lang="ar-EG" sz="2400" dirty="0" smtClean="0">
                  <a:solidFill>
                    <a:schemeClr val="bg1"/>
                  </a:solidFill>
                </a:rPr>
                <a:t/>
              </a:r>
              <a:br>
                <a:rPr lang="ar-EG" sz="2400" dirty="0" smtClean="0">
                  <a:solidFill>
                    <a:schemeClr val="bg1"/>
                  </a:solidFill>
                </a:rPr>
              </a:br>
              <a:r>
                <a:rPr lang="ar-EG" sz="2400" dirty="0" smtClean="0">
                  <a:solidFill>
                    <a:schemeClr val="bg1"/>
                  </a:solidFill>
                </a:rPr>
                <a:t>يتعلق </a:t>
              </a:r>
              <a:r>
                <a:rPr lang="ar-EG" sz="2400" dirty="0">
                  <a:solidFill>
                    <a:schemeClr val="bg1"/>
                  </a:solidFill>
                </a:rPr>
                <a:t>بمدى انتباه الفرد إلى المعاني المتضمنة فيما يقوله المرسل </a:t>
              </a:r>
            </a:p>
          </p:txBody>
        </p:sp>
      </p:grpSp>
      <p:grpSp>
        <p:nvGrpSpPr>
          <p:cNvPr id="7" name="Group 6"/>
          <p:cNvGrpSpPr/>
          <p:nvPr/>
        </p:nvGrpSpPr>
        <p:grpSpPr>
          <a:xfrm>
            <a:off x="4371530" y="1053584"/>
            <a:ext cx="4631516" cy="4939235"/>
            <a:chOff x="-274965" y="1226791"/>
            <a:chExt cx="4636017" cy="4199454"/>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965" y="1226791"/>
              <a:ext cx="4636017" cy="4199454"/>
            </a:xfrm>
            <a:prstGeom prst="rect">
              <a:avLst/>
            </a:prstGeom>
          </p:spPr>
        </p:pic>
        <p:sp>
          <p:nvSpPr>
            <p:cNvPr id="9" name="Rectangle 8"/>
            <p:cNvSpPr/>
            <p:nvPr/>
          </p:nvSpPr>
          <p:spPr>
            <a:xfrm>
              <a:off x="1821883" y="1807840"/>
              <a:ext cx="2138866" cy="1652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chemeClr val="bg1"/>
                  </a:solidFill>
                </a:rPr>
                <a:t>السمع</a:t>
              </a:r>
              <a:br>
                <a:rPr lang="ar-EG" sz="2400" dirty="0" smtClean="0">
                  <a:solidFill>
                    <a:schemeClr val="bg1"/>
                  </a:solidFill>
                </a:rPr>
              </a:br>
              <a:r>
                <a:rPr lang="en-US" sz="2400" dirty="0" smtClean="0">
                  <a:solidFill>
                    <a:schemeClr val="bg1"/>
                  </a:solidFill>
                </a:rPr>
                <a:t>HEARING </a:t>
              </a:r>
              <a:r>
                <a:rPr lang="ar-EG" sz="2400" dirty="0" smtClean="0">
                  <a:solidFill>
                    <a:schemeClr val="bg1"/>
                  </a:solidFill>
                </a:rPr>
                <a:t/>
              </a:r>
              <a:br>
                <a:rPr lang="ar-EG" sz="2400" dirty="0" smtClean="0">
                  <a:solidFill>
                    <a:schemeClr val="bg1"/>
                  </a:solidFill>
                </a:rPr>
              </a:br>
              <a:r>
                <a:rPr lang="ar-EG" sz="2400" dirty="0" smtClean="0">
                  <a:solidFill>
                    <a:schemeClr val="bg1"/>
                  </a:solidFill>
                </a:rPr>
                <a:t> يتعلق </a:t>
              </a:r>
              <a:r>
                <a:rPr lang="ar-EG" sz="2400" dirty="0">
                  <a:solidFill>
                    <a:schemeClr val="bg1"/>
                  </a:solidFill>
                </a:rPr>
                <a:t>بوظيفة الأذن في تلقي المثيرات الصوتية</a:t>
              </a: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123</a:t>
            </a:fld>
            <a:endParaRPr lang="ar-EG">
              <a:solidFill>
                <a:prstClr val="black">
                  <a:tint val="75000"/>
                </a:prstClr>
              </a:solidFill>
            </a:endParaRPr>
          </a:p>
        </p:txBody>
      </p:sp>
      <p:grpSp>
        <p:nvGrpSpPr>
          <p:cNvPr id="5" name="Group 4"/>
          <p:cNvGrpSpPr/>
          <p:nvPr/>
        </p:nvGrpSpPr>
        <p:grpSpPr>
          <a:xfrm>
            <a:off x="2554857" y="150141"/>
            <a:ext cx="5190565" cy="904971"/>
            <a:chOff x="766482" y="574206"/>
            <a:chExt cx="5822578" cy="904971"/>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482" y="574206"/>
              <a:ext cx="5822578" cy="904971"/>
            </a:xfrm>
            <a:prstGeom prst="rect">
              <a:avLst/>
            </a:prstGeom>
          </p:spPr>
        </p:pic>
        <p:sp>
          <p:nvSpPr>
            <p:cNvPr id="3" name="Rectangle 2"/>
            <p:cNvSpPr/>
            <p:nvPr/>
          </p:nvSpPr>
          <p:spPr>
            <a:xfrm>
              <a:off x="1774174" y="746659"/>
              <a:ext cx="3807191" cy="560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هناك </a:t>
              </a:r>
              <a:r>
                <a:rPr lang="ar-EG" sz="2400" b="1" dirty="0"/>
                <a:t>فرق بين السمع والاستماع</a:t>
              </a:r>
            </a:p>
          </p:txBody>
        </p:sp>
      </p:grpSp>
      <p:pic>
        <p:nvPicPr>
          <p:cNvPr id="6" name="Picture 5"/>
          <p:cNvPicPr>
            <a:picLocks noChangeAspect="1"/>
          </p:cNvPicPr>
          <p:nvPr/>
        </p:nvPicPr>
        <p:blipFill>
          <a:blip r:embed="rId7"/>
          <a:stretch>
            <a:fillRect/>
          </a:stretch>
        </p:blipFill>
        <p:spPr>
          <a:xfrm>
            <a:off x="4371530" y="1930454"/>
            <a:ext cx="1557220" cy="1557220"/>
          </a:xfrm>
          <a:prstGeom prst="rect">
            <a:avLst/>
          </a:prstGeom>
        </p:spPr>
      </p:pic>
      <p:pic>
        <p:nvPicPr>
          <p:cNvPr id="1026" name="Picture 2" descr="http://astwoodsmiles.co.uk/wp-content/uploads/2013/10/Listen-to-parents-iStock_000011817723Large.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3980" y="4194462"/>
            <a:ext cx="2848567" cy="17059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5996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3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124</a:t>
            </a:fld>
            <a:endParaRPr lang="ar-EG">
              <a:solidFill>
                <a:prstClr val="black">
                  <a:tint val="75000"/>
                </a:prstClr>
              </a:solidFill>
            </a:endParaRPr>
          </a:p>
        </p:txBody>
      </p:sp>
      <p:grpSp>
        <p:nvGrpSpPr>
          <p:cNvPr id="3" name="Group 2"/>
          <p:cNvGrpSpPr/>
          <p:nvPr/>
        </p:nvGrpSpPr>
        <p:grpSpPr>
          <a:xfrm>
            <a:off x="4976994" y="1264996"/>
            <a:ext cx="3538356" cy="2116456"/>
            <a:chOff x="-92810" y="0"/>
            <a:chExt cx="6048375" cy="1514475"/>
          </a:xfrm>
        </p:grpSpPr>
        <p:pic>
          <p:nvPicPr>
            <p:cNvPr id="5" name="Picture 4"/>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2810" y="0"/>
              <a:ext cx="6048375" cy="1514475"/>
            </a:xfrm>
            <a:prstGeom prst="rect">
              <a:avLst/>
            </a:prstGeom>
            <a:noFill/>
            <a:ln>
              <a:noFill/>
            </a:ln>
          </p:spPr>
        </p:pic>
        <p:sp>
          <p:nvSpPr>
            <p:cNvPr id="6" name="Rectangle 5"/>
            <p:cNvSpPr/>
            <p:nvPr/>
          </p:nvSpPr>
          <p:spPr>
            <a:xfrm>
              <a:off x="205683" y="102823"/>
              <a:ext cx="5451390" cy="66394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dirty="0">
                  <a:solidFill>
                    <a:srgbClr val="002060"/>
                  </a:solidFill>
                  <a:latin typeface="Calibri" panose="020F0502020204030204" pitchFamily="34" charset="0"/>
                  <a:ea typeface="Calibri" panose="020F0502020204030204" pitchFamily="34" charset="0"/>
                </a:rPr>
                <a:t>الإنسان يسمع إلى ما يقرب من 50% من وقته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7" name="Group 6"/>
          <p:cNvGrpSpPr/>
          <p:nvPr/>
        </p:nvGrpSpPr>
        <p:grpSpPr>
          <a:xfrm>
            <a:off x="955054" y="163438"/>
            <a:ext cx="3525614" cy="3157501"/>
            <a:chOff x="0" y="-11544"/>
            <a:chExt cx="5715000" cy="196215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1544"/>
              <a:ext cx="5715000" cy="1962150"/>
            </a:xfrm>
            <a:prstGeom prst="rect">
              <a:avLst/>
            </a:prstGeom>
            <a:noFill/>
            <a:ln>
              <a:noFill/>
            </a:ln>
          </p:spPr>
        </p:pic>
        <p:sp>
          <p:nvSpPr>
            <p:cNvPr id="9" name="Rectangle 8"/>
            <p:cNvSpPr/>
            <p:nvPr/>
          </p:nvSpPr>
          <p:spPr>
            <a:xfrm>
              <a:off x="156519" y="782595"/>
              <a:ext cx="5169233" cy="560173"/>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dirty="0">
                  <a:solidFill>
                    <a:srgbClr val="002060"/>
                  </a:solidFill>
                  <a:latin typeface="Calibri" panose="020F0502020204030204" pitchFamily="34" charset="0"/>
                  <a:ea typeface="Calibri" panose="020F0502020204030204" pitchFamily="34" charset="0"/>
                </a:rPr>
                <a:t>يستطيع العقل البشري التفكير في 600 كلمة في الدقيقة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10" name="Group 9"/>
          <p:cNvGrpSpPr/>
          <p:nvPr/>
        </p:nvGrpSpPr>
        <p:grpSpPr>
          <a:xfrm>
            <a:off x="4989736" y="2123094"/>
            <a:ext cx="3525614" cy="2395691"/>
            <a:chOff x="0" y="0"/>
            <a:chExt cx="5715000" cy="168529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715000" cy="1685290"/>
            </a:xfrm>
            <a:prstGeom prst="rect">
              <a:avLst/>
            </a:prstGeom>
            <a:noFill/>
            <a:ln>
              <a:noFill/>
            </a:ln>
          </p:spPr>
        </p:pic>
        <p:sp>
          <p:nvSpPr>
            <p:cNvPr id="12" name="Rectangle 11"/>
            <p:cNvSpPr/>
            <p:nvPr/>
          </p:nvSpPr>
          <p:spPr>
            <a:xfrm>
              <a:off x="160709" y="837841"/>
              <a:ext cx="5516454" cy="561076"/>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dirty="0">
                  <a:solidFill>
                    <a:srgbClr val="0D0D0D"/>
                  </a:solidFill>
                  <a:latin typeface="Calibri" panose="020F0502020204030204" pitchFamily="34" charset="0"/>
                  <a:ea typeface="Calibri" panose="020F0502020204030204" pitchFamily="34" charset="0"/>
                </a:rPr>
                <a:t>يستمع إلى 300 كلمة في الدقيقة ، وأن ينطق 125 كلمة في الدقيقة </a:t>
              </a:r>
            </a:p>
          </p:txBody>
        </p:sp>
      </p:grpSp>
      <p:grpSp>
        <p:nvGrpSpPr>
          <p:cNvPr id="13" name="Group 12"/>
          <p:cNvGrpSpPr/>
          <p:nvPr/>
        </p:nvGrpSpPr>
        <p:grpSpPr>
          <a:xfrm>
            <a:off x="671714" y="2921495"/>
            <a:ext cx="3830637" cy="2116456"/>
            <a:chOff x="-419492" y="0"/>
            <a:chExt cx="6547993" cy="1514475"/>
          </a:xfrm>
        </p:grpSpPr>
        <p:pic>
          <p:nvPicPr>
            <p:cNvPr id="14" name="Picture 13"/>
            <p:cNvPicPr>
              <a:picLocks noChangeAspect="1"/>
            </p:cNvPicPr>
            <p:nvPr/>
          </p:nvPicPr>
          <p:blipFill>
            <a:blip r:embed="rId4">
              <a:clrChange>
                <a:clrFrom>
                  <a:srgbClr val="000000"/>
                </a:clrFrom>
                <a:clrTo>
                  <a:srgbClr val="000000">
                    <a:alpha val="0"/>
                  </a:srgbClr>
                </a:clrTo>
              </a:clrChange>
              <a:duotone>
                <a:srgbClr val="FFC000">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92810" y="0"/>
              <a:ext cx="6048375" cy="1514475"/>
            </a:xfrm>
            <a:prstGeom prst="rect">
              <a:avLst/>
            </a:prstGeom>
            <a:noFill/>
            <a:ln>
              <a:noFill/>
            </a:ln>
          </p:spPr>
        </p:pic>
        <p:sp>
          <p:nvSpPr>
            <p:cNvPr id="15" name="Rectangle 14"/>
            <p:cNvSpPr/>
            <p:nvPr/>
          </p:nvSpPr>
          <p:spPr>
            <a:xfrm>
              <a:off x="-419492" y="145974"/>
              <a:ext cx="6547993" cy="592017"/>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dirty="0">
                  <a:solidFill>
                    <a:srgbClr val="002060"/>
                  </a:solidFill>
                  <a:latin typeface="Calibri" panose="020F0502020204030204" pitchFamily="34" charset="0"/>
                  <a:ea typeface="Calibri" panose="020F0502020204030204" pitchFamily="34" charset="0"/>
                </a:rPr>
                <a:t>ذلك </a:t>
              </a:r>
              <a:r>
                <a:rPr lang="ar-SA" sz="2400" dirty="0" smtClean="0">
                  <a:solidFill>
                    <a:srgbClr val="002060"/>
                  </a:solidFill>
                  <a:latin typeface="Calibri" panose="020F0502020204030204" pitchFamily="34" charset="0"/>
                  <a:ea typeface="Calibri" panose="020F0502020204030204" pitchFamily="34" charset="0"/>
                </a:rPr>
                <a:t>دليل على </a:t>
              </a:r>
              <a:r>
                <a:rPr lang="ar-SA" sz="2400" dirty="0">
                  <a:solidFill>
                    <a:srgbClr val="002060"/>
                  </a:solidFill>
                  <a:latin typeface="Calibri" panose="020F0502020204030204" pitchFamily="34" charset="0"/>
                  <a:ea typeface="Calibri" panose="020F0502020204030204" pitchFamily="34" charset="0"/>
                </a:rPr>
                <a:t>تفوق قدرة السمع على قدرات الكتابة و التحدث والقراءة</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16" name="Group 15"/>
          <p:cNvGrpSpPr/>
          <p:nvPr/>
        </p:nvGrpSpPr>
        <p:grpSpPr>
          <a:xfrm>
            <a:off x="4950253" y="4002099"/>
            <a:ext cx="3859630" cy="2851560"/>
            <a:chOff x="1259588" y="4031994"/>
            <a:chExt cx="3859630" cy="3157501"/>
          </a:xfrm>
        </p:grpSpPr>
        <p:pic>
          <p:nvPicPr>
            <p:cNvPr id="17" name="Picture 16"/>
            <p:cNvPicPr>
              <a:picLocks noChangeAspect="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flipH="1">
              <a:off x="1324953" y="4031994"/>
              <a:ext cx="3708264" cy="3157501"/>
            </a:xfrm>
            <a:prstGeom prst="rect">
              <a:avLst/>
            </a:prstGeom>
            <a:noFill/>
            <a:ln>
              <a:noFill/>
            </a:ln>
          </p:spPr>
        </p:pic>
        <p:sp>
          <p:nvSpPr>
            <p:cNvPr id="18" name="Rectangle 17"/>
            <p:cNvSpPr/>
            <p:nvPr/>
          </p:nvSpPr>
          <p:spPr>
            <a:xfrm>
              <a:off x="1259588" y="5216902"/>
              <a:ext cx="3859630" cy="920154"/>
            </a:xfrm>
            <a:prstGeom prst="rect">
              <a:avLst/>
            </a:prstGeom>
          </p:spPr>
          <p:txBody>
            <a:bodyPr wrap="square">
              <a:spAutoFit/>
            </a:bodyPr>
            <a:lstStyle/>
            <a:p>
              <a:pPr algn="ctr"/>
              <a:r>
                <a:rPr lang="ar-EG" sz="2400" dirty="0"/>
                <a:t>تعتبر </a:t>
              </a:r>
              <a:r>
                <a:rPr lang="ar-EG" sz="2400" dirty="0" smtClean="0"/>
                <a:t>المقابلات وتلقي </a:t>
              </a:r>
              <a:r>
                <a:rPr lang="ar-EG" sz="2400" dirty="0"/>
                <a:t>التعليمات من الأعمال الهامة التي تتضمن الاستماع </a:t>
              </a:r>
            </a:p>
          </p:txBody>
        </p:sp>
      </p:grpSp>
      <p:grpSp>
        <p:nvGrpSpPr>
          <p:cNvPr id="19" name="Group 18"/>
          <p:cNvGrpSpPr/>
          <p:nvPr/>
        </p:nvGrpSpPr>
        <p:grpSpPr>
          <a:xfrm flipH="1">
            <a:off x="632009" y="4006440"/>
            <a:ext cx="3903642" cy="2851560"/>
            <a:chOff x="1270092" y="4031994"/>
            <a:chExt cx="3894881" cy="3157501"/>
          </a:xfrm>
        </p:grpSpPr>
        <p:pic>
          <p:nvPicPr>
            <p:cNvPr id="20" name="Picture 19"/>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324953" y="4031994"/>
              <a:ext cx="3800404" cy="3157501"/>
            </a:xfrm>
            <a:prstGeom prst="rect">
              <a:avLst/>
            </a:prstGeom>
            <a:noFill/>
            <a:ln>
              <a:noFill/>
            </a:ln>
          </p:spPr>
        </p:pic>
        <p:sp>
          <p:nvSpPr>
            <p:cNvPr id="21" name="Rectangle 20"/>
            <p:cNvSpPr/>
            <p:nvPr/>
          </p:nvSpPr>
          <p:spPr>
            <a:xfrm>
              <a:off x="1270092" y="5233734"/>
              <a:ext cx="3894881" cy="920154"/>
            </a:xfrm>
            <a:prstGeom prst="rect">
              <a:avLst/>
            </a:prstGeom>
          </p:spPr>
          <p:txBody>
            <a:bodyPr wrap="square">
              <a:spAutoFit/>
            </a:bodyPr>
            <a:lstStyle/>
            <a:p>
              <a:pPr algn="ctr"/>
              <a:r>
                <a:rPr lang="ar-EG" sz="2400" dirty="0" smtClean="0"/>
                <a:t>المهام </a:t>
              </a:r>
              <a:r>
                <a:rPr lang="ar-EG" sz="2400" dirty="0"/>
                <a:t>التي تتضمن الاستماع </a:t>
              </a:r>
              <a:r>
                <a:rPr lang="ar-EG" sz="2400" dirty="0" smtClean="0"/>
                <a:t>المحادثات </a:t>
              </a:r>
              <a:r>
                <a:rPr lang="ar-EG" sz="2400" dirty="0"/>
                <a:t>والاجتماعات واللجان </a:t>
              </a:r>
              <a:r>
                <a:rPr lang="ar-EG" sz="2400" dirty="0" smtClean="0"/>
                <a:t>والمحاضرات</a:t>
              </a:r>
              <a:endParaRPr lang="ar-EG" sz="2400" dirty="0"/>
            </a:p>
          </p:txBody>
        </p:sp>
      </p:grpSp>
      <p:grpSp>
        <p:nvGrpSpPr>
          <p:cNvPr id="23" name="Group 22"/>
          <p:cNvGrpSpPr/>
          <p:nvPr/>
        </p:nvGrpSpPr>
        <p:grpSpPr>
          <a:xfrm>
            <a:off x="3443950" y="-160827"/>
            <a:ext cx="2248058" cy="2166145"/>
            <a:chOff x="3443950" y="-160827"/>
            <a:chExt cx="2248058" cy="2166145"/>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3950" y="-160827"/>
              <a:ext cx="2248058" cy="2166145"/>
            </a:xfrm>
            <a:prstGeom prst="rect">
              <a:avLst/>
            </a:prstGeom>
          </p:spPr>
        </p:pic>
        <p:sp>
          <p:nvSpPr>
            <p:cNvPr id="22" name="Rectangle 21"/>
            <p:cNvSpPr/>
            <p:nvPr/>
          </p:nvSpPr>
          <p:spPr>
            <a:xfrm>
              <a:off x="4321174" y="483405"/>
              <a:ext cx="934216" cy="515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t>يقال أن</a:t>
              </a:r>
              <a:endParaRPr lang="ar-EG" sz="2400" b="1" dirty="0"/>
            </a:p>
          </p:txBody>
        </p:sp>
      </p:grpSp>
    </p:spTree>
    <p:extLst>
      <p:ext uri="{BB962C8B-B14F-4D97-AF65-F5344CB8AC3E}">
        <p14:creationId xmlns:p14="http://schemas.microsoft.com/office/powerpoint/2010/main" val="27067675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125</a:t>
            </a:fld>
            <a:endParaRPr lang="ar-EG">
              <a:solidFill>
                <a:prstClr val="black">
                  <a:tint val="75000"/>
                </a:prstClr>
              </a:solidFill>
            </a:endParaRPr>
          </a:p>
        </p:txBody>
      </p:sp>
      <p:grpSp>
        <p:nvGrpSpPr>
          <p:cNvPr id="35" name="Group 34"/>
          <p:cNvGrpSpPr/>
          <p:nvPr/>
        </p:nvGrpSpPr>
        <p:grpSpPr>
          <a:xfrm>
            <a:off x="1033121" y="1141263"/>
            <a:ext cx="7482229" cy="5241982"/>
            <a:chOff x="908736" y="1114370"/>
            <a:chExt cx="7482229" cy="5241982"/>
          </a:xfrm>
        </p:grpSpPr>
        <p:pic>
          <p:nvPicPr>
            <p:cNvPr id="31" name="Picture 30"/>
            <p:cNvPicPr>
              <a:picLocks noChangeAspect="1"/>
            </p:cNvPicPr>
            <p:nvPr/>
          </p:nvPicPr>
          <p:blipFill>
            <a:blip r:embed="rId4"/>
            <a:stretch>
              <a:fillRect/>
            </a:stretch>
          </p:blipFill>
          <p:spPr>
            <a:xfrm>
              <a:off x="4743476" y="1114370"/>
              <a:ext cx="3647489" cy="5241982"/>
            </a:xfrm>
            <a:prstGeom prst="rect">
              <a:avLst/>
            </a:prstGeom>
          </p:spPr>
        </p:pic>
        <p:grpSp>
          <p:nvGrpSpPr>
            <p:cNvPr id="34" name="Group 33"/>
            <p:cNvGrpSpPr/>
            <p:nvPr/>
          </p:nvGrpSpPr>
          <p:grpSpPr>
            <a:xfrm>
              <a:off x="908736" y="2566617"/>
              <a:ext cx="3834740" cy="1701416"/>
              <a:chOff x="1002865" y="2862452"/>
              <a:chExt cx="3834740" cy="1701416"/>
            </a:xfrm>
          </p:grpSpPr>
          <p:pic>
            <p:nvPicPr>
              <p:cNvPr id="32" name="Picture 31"/>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02865" y="2862452"/>
                <a:ext cx="3834740" cy="1701416"/>
              </a:xfrm>
              <a:prstGeom prst="rect">
                <a:avLst/>
              </a:prstGeom>
            </p:spPr>
          </p:pic>
          <p:sp>
            <p:nvSpPr>
              <p:cNvPr id="33" name="Rectangle 32"/>
              <p:cNvSpPr/>
              <p:nvPr/>
            </p:nvSpPr>
            <p:spPr>
              <a:xfrm>
                <a:off x="1190115" y="3298072"/>
                <a:ext cx="3055793" cy="830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prstTxWarp prst="textPlain">
                  <a:avLst/>
                </a:prstTxWarp>
              </a:bodyPr>
              <a:lstStyle/>
              <a:p>
                <a:pPr algn="ctr"/>
                <a:r>
                  <a:rPr lang="ar-EG" sz="2800" b="1" dirty="0" smtClean="0">
                    <a:solidFill>
                      <a:srgbClr val="C00000"/>
                    </a:solidFill>
                  </a:rPr>
                  <a:t>أهمية الإستماع</a:t>
                </a:r>
                <a:endParaRPr lang="ar-EG" sz="2800" b="1" dirty="0">
                  <a:solidFill>
                    <a:srgbClr val="C00000"/>
                  </a:solidFill>
                </a:endParaRPr>
              </a:p>
            </p:txBody>
          </p:sp>
        </p:grpSp>
      </p:grpSp>
    </p:spTree>
    <p:extLst>
      <p:ext uri="{BB962C8B-B14F-4D97-AF65-F5344CB8AC3E}">
        <p14:creationId xmlns:p14="http://schemas.microsoft.com/office/powerpoint/2010/main" val="13734735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126</a:t>
            </a:fld>
            <a:endParaRPr lang="ar-EG">
              <a:solidFill>
                <a:prstClr val="black">
                  <a:tint val="75000"/>
                </a:prstClr>
              </a:solidFill>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4810" y="1690132"/>
            <a:ext cx="2016102" cy="4571870"/>
          </a:xfrm>
          <a:prstGeom prst="rect">
            <a:avLst/>
          </a:prstGeom>
          <a:noFill/>
          <a:ln>
            <a:noFill/>
          </a:ln>
        </p:spPr>
      </p:pic>
      <p:grpSp>
        <p:nvGrpSpPr>
          <p:cNvPr id="23" name="Group 22"/>
          <p:cNvGrpSpPr/>
          <p:nvPr/>
        </p:nvGrpSpPr>
        <p:grpSpPr>
          <a:xfrm>
            <a:off x="2340366" y="118977"/>
            <a:ext cx="6267732" cy="1476807"/>
            <a:chOff x="977607" y="645326"/>
            <a:chExt cx="5400329" cy="839343"/>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607" y="645326"/>
              <a:ext cx="5400329" cy="839343"/>
            </a:xfrm>
            <a:prstGeom prst="rect">
              <a:avLst/>
            </a:prstGeom>
          </p:spPr>
        </p:pic>
        <p:sp>
          <p:nvSpPr>
            <p:cNvPr id="25" name="Rectangle 24"/>
            <p:cNvSpPr/>
            <p:nvPr/>
          </p:nvSpPr>
          <p:spPr>
            <a:xfrm>
              <a:off x="1774174" y="746659"/>
              <a:ext cx="3638620" cy="560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لو كنت شخصاً مثالياً فإنك سوف تقضي حوالي نصف عملية الاتصال في الاستماع ، فالاستماع مهارة ضرورية لأنها </a:t>
              </a:r>
            </a:p>
          </p:txBody>
        </p:sp>
      </p:grpSp>
      <p:grpSp>
        <p:nvGrpSpPr>
          <p:cNvPr id="26" name="Group 25"/>
          <p:cNvGrpSpPr/>
          <p:nvPr/>
        </p:nvGrpSpPr>
        <p:grpSpPr>
          <a:xfrm>
            <a:off x="4155985" y="1574179"/>
            <a:ext cx="2063907" cy="1965296"/>
            <a:chOff x="-17674" y="134322"/>
            <a:chExt cx="2715532" cy="2525445"/>
          </a:xfrm>
        </p:grpSpPr>
        <p:pic>
          <p:nvPicPr>
            <p:cNvPr id="27" name="Picture 26" descr="\\HEBA-PC\Users\Public\هبة\مريم\Untitled-.png"/>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674" y="134322"/>
              <a:ext cx="2715532" cy="2525445"/>
            </a:xfrm>
            <a:prstGeom prst="rect">
              <a:avLst/>
            </a:prstGeom>
            <a:noFill/>
            <a:ln>
              <a:noFill/>
            </a:ln>
          </p:spPr>
        </p:pic>
        <p:sp>
          <p:nvSpPr>
            <p:cNvPr id="28" name="Rectangle 27"/>
            <p:cNvSpPr/>
            <p:nvPr/>
          </p:nvSpPr>
          <p:spPr>
            <a:xfrm>
              <a:off x="398555" y="599187"/>
              <a:ext cx="1941321" cy="1792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0D0D0D"/>
                  </a:solidFill>
                  <a:ea typeface="Calibri" panose="020F0502020204030204" pitchFamily="34" charset="0"/>
                </a:rPr>
                <a:t>تدعم العلاقات الفعالة داخل المنظمة </a:t>
              </a:r>
              <a:endParaRPr lang="en-US" dirty="0">
                <a:effectLst/>
                <a:ea typeface="Calibri" panose="020F0502020204030204" pitchFamily="34" charset="0"/>
                <a:cs typeface="Arial" panose="020B0604020202020204" pitchFamily="34" charset="0"/>
              </a:endParaRPr>
            </a:p>
          </p:txBody>
        </p:sp>
      </p:grpSp>
      <p:grpSp>
        <p:nvGrpSpPr>
          <p:cNvPr id="29" name="Group 28"/>
          <p:cNvGrpSpPr/>
          <p:nvPr/>
        </p:nvGrpSpPr>
        <p:grpSpPr>
          <a:xfrm>
            <a:off x="1716551" y="1843051"/>
            <a:ext cx="2574892" cy="2291789"/>
            <a:chOff x="0" y="-9525"/>
            <a:chExt cx="2857500" cy="2368320"/>
          </a:xfrm>
        </p:grpSpPr>
        <p:pic>
          <p:nvPicPr>
            <p:cNvPr id="30" name="Picture 29" descr="\\HEBA-PC\Users\Public\هبة\مريم\Untitled-.png"/>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9525"/>
              <a:ext cx="2857500" cy="2368320"/>
            </a:xfrm>
            <a:prstGeom prst="rect">
              <a:avLst/>
            </a:prstGeom>
            <a:noFill/>
            <a:ln>
              <a:noFill/>
            </a:ln>
          </p:spPr>
        </p:pic>
        <p:sp>
          <p:nvSpPr>
            <p:cNvPr id="31" name="Rectangle 30"/>
            <p:cNvSpPr/>
            <p:nvPr/>
          </p:nvSpPr>
          <p:spPr>
            <a:xfrm>
              <a:off x="504810" y="519029"/>
              <a:ext cx="1847879" cy="1433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0D0D0D"/>
                  </a:solidFill>
                  <a:ea typeface="Calibri" panose="020F0502020204030204" pitchFamily="34" charset="0"/>
                </a:rPr>
                <a:t>وتقوي من قدرة المنظمة على تسليم المنتجات </a:t>
              </a:r>
              <a:endParaRPr lang="en-US" dirty="0">
                <a:effectLst/>
                <a:ea typeface="Calibri" panose="020F0502020204030204" pitchFamily="34" charset="0"/>
                <a:cs typeface="Arial" panose="020B0604020202020204" pitchFamily="34" charset="0"/>
              </a:endParaRPr>
            </a:p>
          </p:txBody>
        </p:sp>
      </p:grpSp>
      <p:grpSp>
        <p:nvGrpSpPr>
          <p:cNvPr id="32" name="Group 31"/>
          <p:cNvGrpSpPr/>
          <p:nvPr/>
        </p:nvGrpSpPr>
        <p:grpSpPr>
          <a:xfrm>
            <a:off x="3949918" y="3399458"/>
            <a:ext cx="3030825" cy="2626068"/>
            <a:chOff x="287794" y="-85725"/>
            <a:chExt cx="2698063" cy="2254378"/>
          </a:xfrm>
        </p:grpSpPr>
        <p:pic>
          <p:nvPicPr>
            <p:cNvPr id="33" name="Picture 32" descr="\\HEBA-PC\Users\Public\هبة\مريم\Untitled-.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7794" y="-85725"/>
              <a:ext cx="2698063" cy="2254378"/>
            </a:xfrm>
            <a:prstGeom prst="rect">
              <a:avLst/>
            </a:prstGeom>
            <a:noFill/>
            <a:ln>
              <a:noFill/>
            </a:ln>
          </p:spPr>
        </p:pic>
        <p:sp>
          <p:nvSpPr>
            <p:cNvPr id="34" name="Rectangle 33"/>
            <p:cNvSpPr/>
            <p:nvPr/>
          </p:nvSpPr>
          <p:spPr>
            <a:xfrm>
              <a:off x="662677" y="385150"/>
              <a:ext cx="1964145" cy="1512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0D0D0D"/>
                  </a:solidFill>
                  <a:ea typeface="Calibri" panose="020F0502020204030204" pitchFamily="34" charset="0"/>
                </a:rPr>
                <a:t>تنبه المنظمة إلى عمليات التطوير والتجديد الناتجة عن القوى الداخلية والخارجية</a:t>
              </a:r>
              <a:endParaRPr lang="en-US" dirty="0">
                <a:effectLst/>
                <a:ea typeface="Calibri" panose="020F0502020204030204" pitchFamily="34" charset="0"/>
                <a:cs typeface="Arial" panose="020B0604020202020204" pitchFamily="34" charset="0"/>
              </a:endParaRPr>
            </a:p>
          </p:txBody>
        </p:sp>
      </p:grpSp>
      <p:grpSp>
        <p:nvGrpSpPr>
          <p:cNvPr id="35" name="Group 34"/>
          <p:cNvGrpSpPr/>
          <p:nvPr/>
        </p:nvGrpSpPr>
        <p:grpSpPr>
          <a:xfrm>
            <a:off x="1186626" y="4038572"/>
            <a:ext cx="3007617" cy="2559784"/>
            <a:chOff x="-359244" y="-230174"/>
            <a:chExt cx="3082937" cy="2866451"/>
          </a:xfrm>
        </p:grpSpPr>
        <p:pic>
          <p:nvPicPr>
            <p:cNvPr id="36" name="Picture 35" descr="\\HEBA-PC\Users\Public\هبة\مريم\Untitled-.png"/>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9244" y="-230174"/>
              <a:ext cx="3082937" cy="2866451"/>
            </a:xfrm>
            <a:prstGeom prst="rect">
              <a:avLst/>
            </a:prstGeom>
            <a:noFill/>
            <a:ln>
              <a:noFill/>
            </a:ln>
          </p:spPr>
        </p:pic>
        <p:sp>
          <p:nvSpPr>
            <p:cNvPr id="37" name="Rectangle 36"/>
            <p:cNvSpPr/>
            <p:nvPr/>
          </p:nvSpPr>
          <p:spPr>
            <a:xfrm>
              <a:off x="155468" y="385500"/>
              <a:ext cx="2053511" cy="201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D0D0D"/>
                  </a:solidFill>
                  <a:ea typeface="Calibri" panose="020F0502020204030204" pitchFamily="34" charset="0"/>
                </a:rPr>
                <a:t>تتيح </a:t>
              </a:r>
              <a:r>
                <a:rPr lang="ar-SA" sz="2400" dirty="0">
                  <a:solidFill>
                    <a:srgbClr val="0D0D0D"/>
                  </a:solidFill>
                  <a:ea typeface="Calibri" panose="020F0502020204030204" pitchFamily="34" charset="0"/>
                </a:rPr>
                <a:t>للمنظمة فرصة التعامل </a:t>
              </a:r>
              <a:r>
                <a:rPr lang="ar-SA" sz="2400" dirty="0" smtClean="0">
                  <a:solidFill>
                    <a:srgbClr val="0D0D0D"/>
                  </a:solidFill>
                  <a:ea typeface="Calibri" panose="020F0502020204030204" pitchFamily="34" charset="0"/>
                </a:rPr>
                <a:t/>
              </a:r>
              <a:br>
                <a:rPr lang="ar-SA" sz="2400" dirty="0" smtClean="0">
                  <a:solidFill>
                    <a:srgbClr val="0D0D0D"/>
                  </a:solidFill>
                  <a:ea typeface="Calibri" panose="020F0502020204030204" pitchFamily="34" charset="0"/>
                </a:rPr>
              </a:br>
              <a:r>
                <a:rPr lang="ar-SA" sz="2400" dirty="0" smtClean="0">
                  <a:solidFill>
                    <a:srgbClr val="0D0D0D"/>
                  </a:solidFill>
                  <a:ea typeface="Calibri" panose="020F0502020204030204" pitchFamily="34" charset="0"/>
                </a:rPr>
                <a:t>مع </a:t>
              </a:r>
              <a:r>
                <a:rPr lang="ar-SA" sz="2400" dirty="0">
                  <a:solidFill>
                    <a:srgbClr val="0D0D0D"/>
                  </a:solidFill>
                  <a:ea typeface="Calibri" panose="020F0502020204030204" pitchFamily="34" charset="0"/>
                </a:rPr>
                <a:t>كل فئات المستهلكين المختلفة</a:t>
              </a:r>
              <a:endParaRPr lang="en-US" dirty="0">
                <a:effectLst/>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279429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80">
                                          <p:stCondLst>
                                            <p:cond delay="0"/>
                                          </p:stCondLst>
                                        </p:cTn>
                                        <p:tgtEl>
                                          <p:spTgt spid="32"/>
                                        </p:tgtEl>
                                      </p:cBhvr>
                                    </p:animEffect>
                                    <p:anim calcmode="lin" valueType="num">
                                      <p:cBhvr>
                                        <p:cTn id="32"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7" dur="26">
                                          <p:stCondLst>
                                            <p:cond delay="650"/>
                                          </p:stCondLst>
                                        </p:cTn>
                                        <p:tgtEl>
                                          <p:spTgt spid="32"/>
                                        </p:tgtEl>
                                      </p:cBhvr>
                                      <p:to x="100000" y="60000"/>
                                    </p:animScale>
                                    <p:animScale>
                                      <p:cBhvr>
                                        <p:cTn id="38" dur="166" decel="50000">
                                          <p:stCondLst>
                                            <p:cond delay="676"/>
                                          </p:stCondLst>
                                        </p:cTn>
                                        <p:tgtEl>
                                          <p:spTgt spid="32"/>
                                        </p:tgtEl>
                                      </p:cBhvr>
                                      <p:to x="100000" y="100000"/>
                                    </p:animScale>
                                    <p:animScale>
                                      <p:cBhvr>
                                        <p:cTn id="39" dur="26">
                                          <p:stCondLst>
                                            <p:cond delay="1312"/>
                                          </p:stCondLst>
                                        </p:cTn>
                                        <p:tgtEl>
                                          <p:spTgt spid="32"/>
                                        </p:tgtEl>
                                      </p:cBhvr>
                                      <p:to x="100000" y="80000"/>
                                    </p:animScale>
                                    <p:animScale>
                                      <p:cBhvr>
                                        <p:cTn id="40" dur="166" decel="50000">
                                          <p:stCondLst>
                                            <p:cond delay="1338"/>
                                          </p:stCondLst>
                                        </p:cTn>
                                        <p:tgtEl>
                                          <p:spTgt spid="32"/>
                                        </p:tgtEl>
                                      </p:cBhvr>
                                      <p:to x="100000" y="100000"/>
                                    </p:animScale>
                                    <p:animScale>
                                      <p:cBhvr>
                                        <p:cTn id="41" dur="26">
                                          <p:stCondLst>
                                            <p:cond delay="1642"/>
                                          </p:stCondLst>
                                        </p:cTn>
                                        <p:tgtEl>
                                          <p:spTgt spid="32"/>
                                        </p:tgtEl>
                                      </p:cBhvr>
                                      <p:to x="100000" y="90000"/>
                                    </p:animScale>
                                    <p:animScale>
                                      <p:cBhvr>
                                        <p:cTn id="42" dur="166" decel="50000">
                                          <p:stCondLst>
                                            <p:cond delay="1668"/>
                                          </p:stCondLst>
                                        </p:cTn>
                                        <p:tgtEl>
                                          <p:spTgt spid="32"/>
                                        </p:tgtEl>
                                      </p:cBhvr>
                                      <p:to x="100000" y="100000"/>
                                    </p:animScale>
                                    <p:animScale>
                                      <p:cBhvr>
                                        <p:cTn id="43" dur="26">
                                          <p:stCondLst>
                                            <p:cond delay="1808"/>
                                          </p:stCondLst>
                                        </p:cTn>
                                        <p:tgtEl>
                                          <p:spTgt spid="32"/>
                                        </p:tgtEl>
                                      </p:cBhvr>
                                      <p:to x="100000" y="95000"/>
                                    </p:animScale>
                                    <p:animScale>
                                      <p:cBhvr>
                                        <p:cTn id="44" dur="166" decel="50000">
                                          <p:stCondLst>
                                            <p:cond delay="1834"/>
                                          </p:stCondLst>
                                        </p:cTn>
                                        <p:tgtEl>
                                          <p:spTgt spid="32"/>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down)">
                                      <p:cBhvr>
                                        <p:cTn id="49" dur="580">
                                          <p:stCondLst>
                                            <p:cond delay="0"/>
                                          </p:stCondLst>
                                        </p:cTn>
                                        <p:tgtEl>
                                          <p:spTgt spid="35"/>
                                        </p:tgtEl>
                                      </p:cBhvr>
                                    </p:animEffect>
                                    <p:anim calcmode="lin" valueType="num">
                                      <p:cBhvr>
                                        <p:cTn id="50"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55" dur="26">
                                          <p:stCondLst>
                                            <p:cond delay="650"/>
                                          </p:stCondLst>
                                        </p:cTn>
                                        <p:tgtEl>
                                          <p:spTgt spid="35"/>
                                        </p:tgtEl>
                                      </p:cBhvr>
                                      <p:to x="100000" y="60000"/>
                                    </p:animScale>
                                    <p:animScale>
                                      <p:cBhvr>
                                        <p:cTn id="56" dur="166" decel="50000">
                                          <p:stCondLst>
                                            <p:cond delay="676"/>
                                          </p:stCondLst>
                                        </p:cTn>
                                        <p:tgtEl>
                                          <p:spTgt spid="35"/>
                                        </p:tgtEl>
                                      </p:cBhvr>
                                      <p:to x="100000" y="100000"/>
                                    </p:animScale>
                                    <p:animScale>
                                      <p:cBhvr>
                                        <p:cTn id="57" dur="26">
                                          <p:stCondLst>
                                            <p:cond delay="1312"/>
                                          </p:stCondLst>
                                        </p:cTn>
                                        <p:tgtEl>
                                          <p:spTgt spid="35"/>
                                        </p:tgtEl>
                                      </p:cBhvr>
                                      <p:to x="100000" y="80000"/>
                                    </p:animScale>
                                    <p:animScale>
                                      <p:cBhvr>
                                        <p:cTn id="58" dur="166" decel="50000">
                                          <p:stCondLst>
                                            <p:cond delay="1338"/>
                                          </p:stCondLst>
                                        </p:cTn>
                                        <p:tgtEl>
                                          <p:spTgt spid="35"/>
                                        </p:tgtEl>
                                      </p:cBhvr>
                                      <p:to x="100000" y="100000"/>
                                    </p:animScale>
                                    <p:animScale>
                                      <p:cBhvr>
                                        <p:cTn id="59" dur="26">
                                          <p:stCondLst>
                                            <p:cond delay="1642"/>
                                          </p:stCondLst>
                                        </p:cTn>
                                        <p:tgtEl>
                                          <p:spTgt spid="35"/>
                                        </p:tgtEl>
                                      </p:cBhvr>
                                      <p:to x="100000" y="90000"/>
                                    </p:animScale>
                                    <p:animScale>
                                      <p:cBhvr>
                                        <p:cTn id="60" dur="166" decel="50000">
                                          <p:stCondLst>
                                            <p:cond delay="1668"/>
                                          </p:stCondLst>
                                        </p:cTn>
                                        <p:tgtEl>
                                          <p:spTgt spid="35"/>
                                        </p:tgtEl>
                                      </p:cBhvr>
                                      <p:to x="100000" y="100000"/>
                                    </p:animScale>
                                    <p:animScale>
                                      <p:cBhvr>
                                        <p:cTn id="61" dur="26">
                                          <p:stCondLst>
                                            <p:cond delay="1808"/>
                                          </p:stCondLst>
                                        </p:cTn>
                                        <p:tgtEl>
                                          <p:spTgt spid="35"/>
                                        </p:tgtEl>
                                      </p:cBhvr>
                                      <p:to x="100000" y="95000"/>
                                    </p:animScale>
                                    <p:animScale>
                                      <p:cBhvr>
                                        <p:cTn id="62"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127</a:t>
            </a:fld>
            <a:endParaRPr lang="ar-EG">
              <a:solidFill>
                <a:prstClr val="black">
                  <a:tint val="75000"/>
                </a:prstClr>
              </a:solidFill>
            </a:endParaRPr>
          </a:p>
        </p:txBody>
      </p:sp>
      <p:grpSp>
        <p:nvGrpSpPr>
          <p:cNvPr id="5" name="Group 4"/>
          <p:cNvGrpSpPr/>
          <p:nvPr/>
        </p:nvGrpSpPr>
        <p:grpSpPr>
          <a:xfrm>
            <a:off x="1154034" y="224417"/>
            <a:ext cx="5190565" cy="1368548"/>
            <a:chOff x="766482" y="574206"/>
            <a:chExt cx="5822578" cy="904971"/>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82" y="574206"/>
              <a:ext cx="5822578" cy="904971"/>
            </a:xfrm>
            <a:prstGeom prst="rect">
              <a:avLst/>
            </a:prstGeom>
          </p:spPr>
        </p:pic>
        <p:sp>
          <p:nvSpPr>
            <p:cNvPr id="7" name="Rectangle 6"/>
            <p:cNvSpPr/>
            <p:nvPr/>
          </p:nvSpPr>
          <p:spPr>
            <a:xfrm>
              <a:off x="1774174" y="746659"/>
              <a:ext cx="3807191" cy="560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الشخص الذي يمتلك قدرة عالية على الاستماع هو شخص ناجح </a:t>
              </a:r>
            </a:p>
          </p:txBody>
        </p:sp>
      </p:grpSp>
      <p:grpSp>
        <p:nvGrpSpPr>
          <p:cNvPr id="8" name="Group 7"/>
          <p:cNvGrpSpPr/>
          <p:nvPr/>
        </p:nvGrpSpPr>
        <p:grpSpPr>
          <a:xfrm>
            <a:off x="776997" y="1232816"/>
            <a:ext cx="2113104" cy="3745382"/>
            <a:chOff x="1087898" y="1387813"/>
            <a:chExt cx="2113104" cy="3745382"/>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58688">
              <a:off x="1087898" y="1387813"/>
              <a:ext cx="2113104" cy="3745382"/>
            </a:xfrm>
            <a:prstGeom prst="rect">
              <a:avLst/>
            </a:prstGeom>
          </p:spPr>
        </p:pic>
        <p:sp>
          <p:nvSpPr>
            <p:cNvPr id="10" name="Rectangle 9"/>
            <p:cNvSpPr/>
            <p:nvPr/>
          </p:nvSpPr>
          <p:spPr>
            <a:xfrm rot="501558">
              <a:off x="1185669" y="3222823"/>
              <a:ext cx="1713214" cy="1250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الاستماع الجيد يزيد من الأداء </a:t>
              </a:r>
            </a:p>
          </p:txBody>
        </p:sp>
      </p:grpSp>
      <p:grpSp>
        <p:nvGrpSpPr>
          <p:cNvPr id="11" name="Group 10"/>
          <p:cNvGrpSpPr/>
          <p:nvPr/>
        </p:nvGrpSpPr>
        <p:grpSpPr>
          <a:xfrm rot="19942511">
            <a:off x="2190629" y="1302839"/>
            <a:ext cx="2145485" cy="3745382"/>
            <a:chOff x="1055517" y="1387813"/>
            <a:chExt cx="2145485" cy="3745382"/>
          </a:xfrm>
        </p:grpSpPr>
        <p:pic>
          <p:nvPicPr>
            <p:cNvPr id="12" name="Picture 11"/>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458688">
              <a:off x="1087898" y="1387813"/>
              <a:ext cx="2113104" cy="3745382"/>
            </a:xfrm>
            <a:prstGeom prst="rect">
              <a:avLst/>
            </a:prstGeom>
          </p:spPr>
        </p:pic>
        <p:sp>
          <p:nvSpPr>
            <p:cNvPr id="13" name="Rectangle 12"/>
            <p:cNvSpPr/>
            <p:nvPr/>
          </p:nvSpPr>
          <p:spPr>
            <a:xfrm rot="918059">
              <a:off x="1055517" y="3310672"/>
              <a:ext cx="1960958" cy="1366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يؤدي إلى الحصول على ترقيات وعلاوات وتحسين الأوضاع </a:t>
              </a:r>
            </a:p>
          </p:txBody>
        </p:sp>
      </p:grpSp>
      <p:pic>
        <p:nvPicPr>
          <p:cNvPr id="2052" name="Picture 4" descr="http://www.ecmag.com/sites/default/files/ears_sound_volume_dreamstime_l_27566202.jpg"/>
          <p:cNvPicPr>
            <a:picLocks noChangeAspect="1" noChangeArrowheads="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493102" y="72812"/>
            <a:ext cx="2439707" cy="256708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803202" y="2904282"/>
            <a:ext cx="3712148" cy="3170635"/>
            <a:chOff x="4409876" y="2692283"/>
            <a:chExt cx="4438287" cy="3664068"/>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9876" y="2692283"/>
              <a:ext cx="4438287" cy="3664068"/>
            </a:xfrm>
            <a:prstGeom prst="rect">
              <a:avLst/>
            </a:prstGeom>
          </p:spPr>
        </p:pic>
        <p:sp>
          <p:nvSpPr>
            <p:cNvPr id="3" name="Rectangle 2"/>
            <p:cNvSpPr/>
            <p:nvPr/>
          </p:nvSpPr>
          <p:spPr>
            <a:xfrm rot="21268089">
              <a:off x="4866735" y="3011522"/>
              <a:ext cx="3043154" cy="3025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C00000"/>
                  </a:solidFill>
                </a:rPr>
                <a:t>ومع ذلك فلا يوجد شخص لديه قدرة عالية على الاستماع منذ ولادته ولكنها مهارة يتم اكتسابها وتعلمها وتحسينها من خلال الممارسات العملية </a:t>
              </a:r>
            </a:p>
          </p:txBody>
        </p:sp>
      </p:grpSp>
    </p:spTree>
    <p:extLst>
      <p:ext uri="{BB962C8B-B14F-4D97-AF65-F5344CB8AC3E}">
        <p14:creationId xmlns:p14="http://schemas.microsoft.com/office/powerpoint/2010/main" val="9166801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right)">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1377900" y="1147525"/>
            <a:ext cx="4752346" cy="3057008"/>
            <a:chOff x="1208674" y="1287362"/>
            <a:chExt cx="6253668" cy="4145082"/>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674" y="1287362"/>
              <a:ext cx="6253668" cy="4145082"/>
            </a:xfrm>
            <a:prstGeom prst="rect">
              <a:avLst/>
            </a:prstGeom>
          </p:spPr>
        </p:pic>
        <p:sp>
          <p:nvSpPr>
            <p:cNvPr id="11" name="Rectangle 10"/>
            <p:cNvSpPr/>
            <p:nvPr/>
          </p:nvSpPr>
          <p:spPr>
            <a:xfrm>
              <a:off x="4084052" y="1853893"/>
              <a:ext cx="2753228" cy="1943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C00000"/>
                  </a:solidFill>
                </a:rPr>
                <a:t>يعتبر الاستماع الجيد هو سر نجاح الكثير من أنواع الاتصال في حياتنا </a:t>
              </a:r>
            </a:p>
          </p:txBody>
        </p:sp>
      </p:grpSp>
      <p:grpSp>
        <p:nvGrpSpPr>
          <p:cNvPr id="27" name="Group 26"/>
          <p:cNvGrpSpPr/>
          <p:nvPr/>
        </p:nvGrpSpPr>
        <p:grpSpPr>
          <a:xfrm>
            <a:off x="5377557" y="1333550"/>
            <a:ext cx="2487479" cy="1918404"/>
            <a:chOff x="-313963" y="1100101"/>
            <a:chExt cx="4636017" cy="4803658"/>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963" y="1100101"/>
              <a:ext cx="4636017" cy="4803658"/>
            </a:xfrm>
            <a:prstGeom prst="rect">
              <a:avLst/>
            </a:prstGeom>
          </p:spPr>
        </p:pic>
        <p:sp>
          <p:nvSpPr>
            <p:cNvPr id="29" name="Rectangle 28"/>
            <p:cNvSpPr/>
            <p:nvPr/>
          </p:nvSpPr>
          <p:spPr>
            <a:xfrm>
              <a:off x="1694840" y="1804267"/>
              <a:ext cx="2396668" cy="1652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bg1"/>
                  </a:solidFill>
                </a:rPr>
                <a:t>إلقاء </a:t>
              </a:r>
              <a:r>
                <a:rPr lang="ar-EG" sz="2400" b="1" dirty="0">
                  <a:solidFill>
                    <a:schemeClr val="bg1"/>
                  </a:solidFill>
                </a:rPr>
                <a:t>التعليمات </a:t>
              </a:r>
            </a:p>
          </p:txBody>
        </p:sp>
      </p:grpSp>
      <p:grpSp>
        <p:nvGrpSpPr>
          <p:cNvPr id="30" name="Group 29"/>
          <p:cNvGrpSpPr/>
          <p:nvPr/>
        </p:nvGrpSpPr>
        <p:grpSpPr>
          <a:xfrm>
            <a:off x="4917107" y="2443409"/>
            <a:ext cx="2556290" cy="1445408"/>
            <a:chOff x="55525" y="4101353"/>
            <a:chExt cx="4380950" cy="3722829"/>
          </a:xfrm>
        </p:grpSpPr>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25" y="4101353"/>
              <a:ext cx="4380950" cy="3722829"/>
            </a:xfrm>
            <a:prstGeom prst="rect">
              <a:avLst/>
            </a:prstGeom>
          </p:spPr>
        </p:pic>
        <p:sp>
          <p:nvSpPr>
            <p:cNvPr id="32" name="Rectangle 31"/>
            <p:cNvSpPr/>
            <p:nvPr/>
          </p:nvSpPr>
          <p:spPr>
            <a:xfrm>
              <a:off x="1860935" y="4570302"/>
              <a:ext cx="2467172" cy="1449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000" b="1" dirty="0" smtClean="0">
                  <a:solidFill>
                    <a:schemeClr val="bg1"/>
                  </a:solidFill>
                </a:rPr>
                <a:t>البيع </a:t>
              </a:r>
              <a:r>
                <a:rPr lang="ar-EG" sz="2000" b="1" dirty="0">
                  <a:solidFill>
                    <a:schemeClr val="bg1"/>
                  </a:solidFill>
                </a:rPr>
                <a:t>والشراء </a:t>
              </a:r>
            </a:p>
          </p:txBody>
        </p:sp>
      </p:grpSp>
      <p:grpSp>
        <p:nvGrpSpPr>
          <p:cNvPr id="33" name="Group 32"/>
          <p:cNvGrpSpPr/>
          <p:nvPr/>
        </p:nvGrpSpPr>
        <p:grpSpPr>
          <a:xfrm>
            <a:off x="4356988" y="3234233"/>
            <a:ext cx="2487479" cy="1918404"/>
            <a:chOff x="-313963" y="1100101"/>
            <a:chExt cx="4636017" cy="4803658"/>
          </a:xfrm>
        </p:grpSpPr>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963" y="1100101"/>
              <a:ext cx="4636017" cy="4803658"/>
            </a:xfrm>
            <a:prstGeom prst="rect">
              <a:avLst/>
            </a:prstGeom>
          </p:spPr>
        </p:pic>
        <p:sp>
          <p:nvSpPr>
            <p:cNvPr id="35" name="Rectangle 34"/>
            <p:cNvSpPr/>
            <p:nvPr/>
          </p:nvSpPr>
          <p:spPr>
            <a:xfrm>
              <a:off x="1694840" y="1804267"/>
              <a:ext cx="2396668" cy="1652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chemeClr val="bg1"/>
                  </a:solidFill>
                </a:rPr>
                <a:t>التفاوض </a:t>
              </a:r>
              <a:endParaRPr lang="ar-EG" sz="2400" dirty="0">
                <a:solidFill>
                  <a:schemeClr val="bg1"/>
                </a:solidFill>
              </a:endParaRPr>
            </a:p>
          </p:txBody>
        </p:sp>
      </p:grpSp>
      <p:grpSp>
        <p:nvGrpSpPr>
          <p:cNvPr id="24" name="Group 23"/>
          <p:cNvGrpSpPr/>
          <p:nvPr/>
        </p:nvGrpSpPr>
        <p:grpSpPr>
          <a:xfrm>
            <a:off x="2699413" y="3625580"/>
            <a:ext cx="2749737" cy="1445408"/>
            <a:chOff x="55525" y="4101353"/>
            <a:chExt cx="4380950" cy="3722829"/>
          </a:xfrm>
        </p:grpSpPr>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5" y="4101353"/>
              <a:ext cx="4380950" cy="3722829"/>
            </a:xfrm>
            <a:prstGeom prst="rect">
              <a:avLst/>
            </a:prstGeom>
          </p:spPr>
        </p:pic>
        <p:sp>
          <p:nvSpPr>
            <p:cNvPr id="26" name="Rectangle 25"/>
            <p:cNvSpPr/>
            <p:nvPr/>
          </p:nvSpPr>
          <p:spPr>
            <a:xfrm>
              <a:off x="1988106" y="4723874"/>
              <a:ext cx="2177410" cy="1449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chemeClr val="bg1"/>
                  </a:solidFill>
                </a:rPr>
                <a:t>المحاضرات </a:t>
              </a:r>
              <a:endParaRPr lang="ar-EG" sz="2400" dirty="0">
                <a:solidFill>
                  <a:schemeClr val="bg1"/>
                </a:solidFill>
              </a:endParaRP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128</a:t>
            </a:fld>
            <a:endParaRPr lang="ar-EG">
              <a:solidFill>
                <a:prstClr val="black">
                  <a:tint val="75000"/>
                </a:prstClr>
              </a:solidFill>
            </a:endParaRPr>
          </a:p>
        </p:txBody>
      </p:sp>
      <p:grpSp>
        <p:nvGrpSpPr>
          <p:cNvPr id="3" name="Group 2"/>
          <p:cNvGrpSpPr/>
          <p:nvPr/>
        </p:nvGrpSpPr>
        <p:grpSpPr>
          <a:xfrm>
            <a:off x="3297577" y="247716"/>
            <a:ext cx="3059630" cy="799962"/>
            <a:chOff x="766482" y="574206"/>
            <a:chExt cx="5822578" cy="904971"/>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482" y="574206"/>
              <a:ext cx="5822578" cy="904971"/>
            </a:xfrm>
            <a:prstGeom prst="rect">
              <a:avLst/>
            </a:prstGeom>
          </p:spPr>
        </p:pic>
        <p:sp>
          <p:nvSpPr>
            <p:cNvPr id="6" name="Rectangle 5"/>
            <p:cNvSpPr/>
            <p:nvPr/>
          </p:nvSpPr>
          <p:spPr>
            <a:xfrm>
              <a:off x="1774174" y="746659"/>
              <a:ext cx="3807191" cy="560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خلاصة </a:t>
              </a:r>
              <a:r>
                <a:rPr lang="ar-EG" sz="2400" b="1" dirty="0"/>
                <a:t>القول </a:t>
              </a:r>
            </a:p>
          </p:txBody>
        </p:sp>
      </p:grpSp>
      <p:grpSp>
        <p:nvGrpSpPr>
          <p:cNvPr id="12" name="Group 11"/>
          <p:cNvGrpSpPr/>
          <p:nvPr/>
        </p:nvGrpSpPr>
        <p:grpSpPr>
          <a:xfrm>
            <a:off x="663679" y="1271556"/>
            <a:ext cx="2487479" cy="1918404"/>
            <a:chOff x="-313963" y="1100101"/>
            <a:chExt cx="4636017" cy="4803658"/>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963" y="1100101"/>
              <a:ext cx="4636017" cy="4803658"/>
            </a:xfrm>
            <a:prstGeom prst="rect">
              <a:avLst/>
            </a:prstGeom>
          </p:spPr>
        </p:pic>
        <p:sp>
          <p:nvSpPr>
            <p:cNvPr id="14" name="Rectangle 13"/>
            <p:cNvSpPr/>
            <p:nvPr/>
          </p:nvSpPr>
          <p:spPr>
            <a:xfrm>
              <a:off x="1694840" y="1804267"/>
              <a:ext cx="2396668" cy="1652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المحادثات </a:t>
              </a:r>
            </a:p>
          </p:txBody>
        </p:sp>
      </p:grpSp>
      <p:grpSp>
        <p:nvGrpSpPr>
          <p:cNvPr id="18" name="Group 17"/>
          <p:cNvGrpSpPr/>
          <p:nvPr/>
        </p:nvGrpSpPr>
        <p:grpSpPr>
          <a:xfrm>
            <a:off x="741287" y="2429880"/>
            <a:ext cx="2556290" cy="1445408"/>
            <a:chOff x="55525" y="4101353"/>
            <a:chExt cx="4380950" cy="3722829"/>
          </a:xfrm>
        </p:grpSpPr>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25" y="4101353"/>
              <a:ext cx="4380950" cy="3722829"/>
            </a:xfrm>
            <a:prstGeom prst="rect">
              <a:avLst/>
            </a:prstGeom>
          </p:spPr>
        </p:pic>
        <p:sp>
          <p:nvSpPr>
            <p:cNvPr id="20" name="Rectangle 19"/>
            <p:cNvSpPr/>
            <p:nvPr/>
          </p:nvSpPr>
          <p:spPr>
            <a:xfrm>
              <a:off x="1988106" y="4723874"/>
              <a:ext cx="2177410" cy="1449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chemeClr val="bg1"/>
                  </a:solidFill>
                </a:rPr>
                <a:t>المقاولات </a:t>
              </a:r>
              <a:endParaRPr lang="ar-EG" sz="2400" dirty="0">
                <a:solidFill>
                  <a:schemeClr val="bg1"/>
                </a:solidFill>
              </a:endParaRPr>
            </a:p>
          </p:txBody>
        </p:sp>
      </p:grpSp>
      <p:grpSp>
        <p:nvGrpSpPr>
          <p:cNvPr id="21" name="Group 20"/>
          <p:cNvGrpSpPr/>
          <p:nvPr/>
        </p:nvGrpSpPr>
        <p:grpSpPr>
          <a:xfrm>
            <a:off x="1434097" y="3243366"/>
            <a:ext cx="2507780" cy="1918404"/>
            <a:chOff x="-313963" y="1100101"/>
            <a:chExt cx="4636017" cy="4803658"/>
          </a:xfrm>
        </p:grpSpPr>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3963" y="1100101"/>
              <a:ext cx="4636017" cy="4803658"/>
            </a:xfrm>
            <a:prstGeom prst="rect">
              <a:avLst/>
            </a:prstGeom>
          </p:spPr>
        </p:pic>
        <p:sp>
          <p:nvSpPr>
            <p:cNvPr id="23" name="Rectangle 22"/>
            <p:cNvSpPr/>
            <p:nvPr/>
          </p:nvSpPr>
          <p:spPr>
            <a:xfrm>
              <a:off x="1694840" y="1804267"/>
              <a:ext cx="2396668" cy="1652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chemeClr val="bg1"/>
                  </a:solidFill>
                </a:rPr>
                <a:t>الاجتماعات </a:t>
              </a:r>
              <a:endParaRPr lang="ar-EG" sz="2400" dirty="0">
                <a:solidFill>
                  <a:schemeClr val="bg1"/>
                </a:solidFill>
              </a:endParaRPr>
            </a:p>
          </p:txBody>
        </p:sp>
      </p:grpSp>
      <p:pic>
        <p:nvPicPr>
          <p:cNvPr id="4098" name="Picture 2" descr="http://www.giulianomandotti.com/wp-content/uploads/2015/04/listen.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5136" y="4779858"/>
            <a:ext cx="1908826" cy="12725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grpSp>
        <p:nvGrpSpPr>
          <p:cNvPr id="37" name="Group 36"/>
          <p:cNvGrpSpPr/>
          <p:nvPr/>
        </p:nvGrpSpPr>
        <p:grpSpPr>
          <a:xfrm>
            <a:off x="1130461" y="4611608"/>
            <a:ext cx="5585211" cy="1683188"/>
            <a:chOff x="796910" y="4586747"/>
            <a:chExt cx="5585211" cy="1683188"/>
          </a:xfrm>
        </p:grpSpPr>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6910" y="4586747"/>
              <a:ext cx="5585211" cy="1683188"/>
            </a:xfrm>
            <a:prstGeom prst="rect">
              <a:avLst/>
            </a:prstGeom>
          </p:spPr>
        </p:pic>
        <p:sp>
          <p:nvSpPr>
            <p:cNvPr id="38" name="Rectangle 37"/>
            <p:cNvSpPr/>
            <p:nvPr/>
          </p:nvSpPr>
          <p:spPr>
            <a:xfrm>
              <a:off x="1927314" y="5043052"/>
              <a:ext cx="3188876" cy="77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chemeClr val="bg1"/>
                  </a:solidFill>
                </a:rPr>
                <a:t>إن </a:t>
              </a:r>
              <a:r>
                <a:rPr lang="ar-EG" sz="2400" dirty="0">
                  <a:solidFill>
                    <a:schemeClr val="bg1"/>
                  </a:solidFill>
                </a:rPr>
                <a:t>صلح الاستماع صلحت حياة الناس في كثير من الجوانب</a:t>
              </a:r>
            </a:p>
          </p:txBody>
        </p:sp>
      </p:grpSp>
    </p:spTree>
    <p:extLst>
      <p:ext uri="{BB962C8B-B14F-4D97-AF65-F5344CB8AC3E}">
        <p14:creationId xmlns:p14="http://schemas.microsoft.com/office/powerpoint/2010/main" val="42031394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 calcmode="lin" valueType="num">
                                      <p:cBhvr>
                                        <p:cTn id="20" dur="500" fill="hold"/>
                                        <p:tgtEl>
                                          <p:spTgt spid="12"/>
                                        </p:tgtEl>
                                        <p:attrNameLst>
                                          <p:attrName>style.rotation</p:attrName>
                                        </p:attrNameLst>
                                      </p:cBhvr>
                                      <p:tavLst>
                                        <p:tav tm="0">
                                          <p:val>
                                            <p:fltVal val="360"/>
                                          </p:val>
                                        </p:tav>
                                        <p:tav tm="100000">
                                          <p:val>
                                            <p:fltVal val="0"/>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 calcmode="lin" valueType="num">
                                      <p:cBhvr>
                                        <p:cTn id="36" dur="500" fill="hold"/>
                                        <p:tgtEl>
                                          <p:spTgt spid="21"/>
                                        </p:tgtEl>
                                        <p:attrNameLst>
                                          <p:attrName>style.rotation</p:attrName>
                                        </p:attrNameLst>
                                      </p:cBhvr>
                                      <p:tavLst>
                                        <p:tav tm="0">
                                          <p:val>
                                            <p:fltVal val="360"/>
                                          </p:val>
                                        </p:tav>
                                        <p:tav tm="100000">
                                          <p:val>
                                            <p:fltVal val="0"/>
                                          </p:val>
                                        </p:tav>
                                      </p:tavLst>
                                    </p:anim>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 calcmode="lin" valueType="num">
                                      <p:cBhvr>
                                        <p:cTn id="44" dur="500" fill="hold"/>
                                        <p:tgtEl>
                                          <p:spTgt spid="24"/>
                                        </p:tgtEl>
                                        <p:attrNameLst>
                                          <p:attrName>style.rotation</p:attrName>
                                        </p:attrNameLst>
                                      </p:cBhvr>
                                      <p:tavLst>
                                        <p:tav tm="0">
                                          <p:val>
                                            <p:fltVal val="360"/>
                                          </p:val>
                                        </p:tav>
                                        <p:tav tm="100000">
                                          <p:val>
                                            <p:fltVal val="0"/>
                                          </p:val>
                                        </p:tav>
                                      </p:tavLst>
                                    </p:anim>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 calcmode="lin" valueType="num">
                                      <p:cBhvr>
                                        <p:cTn id="52" dur="500" fill="hold"/>
                                        <p:tgtEl>
                                          <p:spTgt spid="33"/>
                                        </p:tgtEl>
                                        <p:attrNameLst>
                                          <p:attrName>style.rotation</p:attrName>
                                        </p:attrNameLst>
                                      </p:cBhvr>
                                      <p:tavLst>
                                        <p:tav tm="0">
                                          <p:val>
                                            <p:fltVal val="360"/>
                                          </p:val>
                                        </p:tav>
                                        <p:tav tm="100000">
                                          <p:val>
                                            <p:fltVal val="0"/>
                                          </p:val>
                                        </p:tav>
                                      </p:tavLst>
                                    </p:anim>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p:cTn id="58" dur="500" fill="hold"/>
                                        <p:tgtEl>
                                          <p:spTgt spid="30"/>
                                        </p:tgtEl>
                                        <p:attrNameLst>
                                          <p:attrName>ppt_w</p:attrName>
                                        </p:attrNameLst>
                                      </p:cBhvr>
                                      <p:tavLst>
                                        <p:tav tm="0">
                                          <p:val>
                                            <p:fltVal val="0"/>
                                          </p:val>
                                        </p:tav>
                                        <p:tav tm="100000">
                                          <p:val>
                                            <p:strVal val="#ppt_w"/>
                                          </p:val>
                                        </p:tav>
                                      </p:tavLst>
                                    </p:anim>
                                    <p:anim calcmode="lin" valueType="num">
                                      <p:cBhvr>
                                        <p:cTn id="59" dur="500" fill="hold"/>
                                        <p:tgtEl>
                                          <p:spTgt spid="30"/>
                                        </p:tgtEl>
                                        <p:attrNameLst>
                                          <p:attrName>ppt_h</p:attrName>
                                        </p:attrNameLst>
                                      </p:cBhvr>
                                      <p:tavLst>
                                        <p:tav tm="0">
                                          <p:val>
                                            <p:fltVal val="0"/>
                                          </p:val>
                                        </p:tav>
                                        <p:tav tm="100000">
                                          <p:val>
                                            <p:strVal val="#ppt_h"/>
                                          </p:val>
                                        </p:tav>
                                      </p:tavLst>
                                    </p:anim>
                                    <p:anim calcmode="lin" valueType="num">
                                      <p:cBhvr>
                                        <p:cTn id="60" dur="500" fill="hold"/>
                                        <p:tgtEl>
                                          <p:spTgt spid="30"/>
                                        </p:tgtEl>
                                        <p:attrNameLst>
                                          <p:attrName>style.rotation</p:attrName>
                                        </p:attrNameLst>
                                      </p:cBhvr>
                                      <p:tavLst>
                                        <p:tav tm="0">
                                          <p:val>
                                            <p:fltVal val="360"/>
                                          </p:val>
                                        </p:tav>
                                        <p:tav tm="100000">
                                          <p:val>
                                            <p:fltVal val="0"/>
                                          </p:val>
                                        </p:tav>
                                      </p:tavLst>
                                    </p:anim>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 calcmode="lin" valueType="num">
                                      <p:cBhvr>
                                        <p:cTn id="66" dur="500" fill="hold"/>
                                        <p:tgtEl>
                                          <p:spTgt spid="27"/>
                                        </p:tgtEl>
                                        <p:attrNameLst>
                                          <p:attrName>ppt_w</p:attrName>
                                        </p:attrNameLst>
                                      </p:cBhvr>
                                      <p:tavLst>
                                        <p:tav tm="0">
                                          <p:val>
                                            <p:fltVal val="0"/>
                                          </p:val>
                                        </p:tav>
                                        <p:tav tm="100000">
                                          <p:val>
                                            <p:strVal val="#ppt_w"/>
                                          </p:val>
                                        </p:tav>
                                      </p:tavLst>
                                    </p:anim>
                                    <p:anim calcmode="lin" valueType="num">
                                      <p:cBhvr>
                                        <p:cTn id="67" dur="500" fill="hold"/>
                                        <p:tgtEl>
                                          <p:spTgt spid="27"/>
                                        </p:tgtEl>
                                        <p:attrNameLst>
                                          <p:attrName>ppt_h</p:attrName>
                                        </p:attrNameLst>
                                      </p:cBhvr>
                                      <p:tavLst>
                                        <p:tav tm="0">
                                          <p:val>
                                            <p:fltVal val="0"/>
                                          </p:val>
                                        </p:tav>
                                        <p:tav tm="100000">
                                          <p:val>
                                            <p:strVal val="#ppt_h"/>
                                          </p:val>
                                        </p:tav>
                                      </p:tavLst>
                                    </p:anim>
                                    <p:anim calcmode="lin" valueType="num">
                                      <p:cBhvr>
                                        <p:cTn id="68" dur="500" fill="hold"/>
                                        <p:tgtEl>
                                          <p:spTgt spid="27"/>
                                        </p:tgtEl>
                                        <p:attrNameLst>
                                          <p:attrName>style.rotation</p:attrName>
                                        </p:attrNameLst>
                                      </p:cBhvr>
                                      <p:tavLst>
                                        <p:tav tm="0">
                                          <p:val>
                                            <p:fltVal val="360"/>
                                          </p:val>
                                        </p:tav>
                                        <p:tav tm="100000">
                                          <p:val>
                                            <p:fltVal val="0"/>
                                          </p:val>
                                        </p:tav>
                                      </p:tavLst>
                                    </p:anim>
                                    <p:animEffect transition="in" filter="fade">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2" fill="hold"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wipe(right)">
                                      <p:cBhvr>
                                        <p:cTn id="74" dur="500"/>
                                        <p:tgtEl>
                                          <p:spTgt spid="37"/>
                                        </p:tgtEl>
                                      </p:cBhvr>
                                    </p:animEffect>
                                  </p:childTnLst>
                                </p:cTn>
                              </p:par>
                              <p:par>
                                <p:cTn id="75" presetID="22" presetClass="entr" presetSubtype="2" fill="hold" nodeType="withEffect">
                                  <p:stCondLst>
                                    <p:cond delay="0"/>
                                  </p:stCondLst>
                                  <p:childTnLst>
                                    <p:set>
                                      <p:cBhvr>
                                        <p:cTn id="76" dur="1" fill="hold">
                                          <p:stCondLst>
                                            <p:cond delay="0"/>
                                          </p:stCondLst>
                                        </p:cTn>
                                        <p:tgtEl>
                                          <p:spTgt spid="4098"/>
                                        </p:tgtEl>
                                        <p:attrNameLst>
                                          <p:attrName>style.visibility</p:attrName>
                                        </p:attrNameLst>
                                      </p:cBhvr>
                                      <p:to>
                                        <p:strVal val="visible"/>
                                      </p:to>
                                    </p:set>
                                    <p:animEffect transition="in" filter="wipe(right)">
                                      <p:cBhvr>
                                        <p:cTn id="7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129</a:t>
            </a:fld>
            <a:endParaRPr lang="ar-EG">
              <a:solidFill>
                <a:prstClr val="black">
                  <a:tint val="75000"/>
                </a:prstClr>
              </a:solidFill>
            </a:endParaRPr>
          </a:p>
        </p:txBody>
      </p:sp>
      <p:grpSp>
        <p:nvGrpSpPr>
          <p:cNvPr id="35" name="Group 34"/>
          <p:cNvGrpSpPr/>
          <p:nvPr/>
        </p:nvGrpSpPr>
        <p:grpSpPr>
          <a:xfrm>
            <a:off x="1033121" y="1141263"/>
            <a:ext cx="7482229" cy="5241982"/>
            <a:chOff x="908736" y="1114370"/>
            <a:chExt cx="7482229" cy="5241982"/>
          </a:xfrm>
        </p:grpSpPr>
        <p:pic>
          <p:nvPicPr>
            <p:cNvPr id="31" name="Picture 30"/>
            <p:cNvPicPr>
              <a:picLocks noChangeAspect="1"/>
            </p:cNvPicPr>
            <p:nvPr/>
          </p:nvPicPr>
          <p:blipFill>
            <a:blip r:embed="rId4"/>
            <a:stretch>
              <a:fillRect/>
            </a:stretch>
          </p:blipFill>
          <p:spPr>
            <a:xfrm>
              <a:off x="4743476" y="1114370"/>
              <a:ext cx="3647489" cy="5241982"/>
            </a:xfrm>
            <a:prstGeom prst="rect">
              <a:avLst/>
            </a:prstGeom>
          </p:spPr>
        </p:pic>
        <p:grpSp>
          <p:nvGrpSpPr>
            <p:cNvPr id="34" name="Group 33"/>
            <p:cNvGrpSpPr/>
            <p:nvPr/>
          </p:nvGrpSpPr>
          <p:grpSpPr>
            <a:xfrm>
              <a:off x="908736" y="2566617"/>
              <a:ext cx="3834740" cy="1701416"/>
              <a:chOff x="1002865" y="2862452"/>
              <a:chExt cx="3834740" cy="1701416"/>
            </a:xfrm>
          </p:grpSpPr>
          <p:pic>
            <p:nvPicPr>
              <p:cNvPr id="32" name="Picture 31"/>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02865" y="2862452"/>
                <a:ext cx="3834740" cy="1701416"/>
              </a:xfrm>
              <a:prstGeom prst="rect">
                <a:avLst/>
              </a:prstGeom>
            </p:spPr>
          </p:pic>
          <p:sp>
            <p:nvSpPr>
              <p:cNvPr id="33" name="Rectangle 32"/>
              <p:cNvSpPr/>
              <p:nvPr/>
            </p:nvSpPr>
            <p:spPr>
              <a:xfrm>
                <a:off x="1190115" y="3298072"/>
                <a:ext cx="3055793" cy="830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prstTxWarp prst="textPlain">
                  <a:avLst/>
                </a:prstTxWarp>
              </a:bodyPr>
              <a:lstStyle/>
              <a:p>
                <a:pPr algn="ctr"/>
                <a:r>
                  <a:rPr lang="ar-EG" sz="2800" b="1" dirty="0" smtClean="0">
                    <a:solidFill>
                      <a:srgbClr val="C00000"/>
                    </a:solidFill>
                  </a:rPr>
                  <a:t>عناصر الإستماع</a:t>
                </a:r>
                <a:endParaRPr lang="ar-EG" sz="2800" b="1" dirty="0">
                  <a:solidFill>
                    <a:srgbClr val="C00000"/>
                  </a:solidFill>
                </a:endParaRPr>
              </a:p>
            </p:txBody>
          </p:sp>
        </p:grpSp>
      </p:grpSp>
    </p:spTree>
    <p:extLst>
      <p:ext uri="{BB962C8B-B14F-4D97-AF65-F5344CB8AC3E}">
        <p14:creationId xmlns:p14="http://schemas.microsoft.com/office/powerpoint/2010/main" val="20813481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661429" y="0"/>
            <a:ext cx="7853921" cy="6601367"/>
            <a:chOff x="661429" y="0"/>
            <a:chExt cx="7853921" cy="6601367"/>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429" y="0"/>
              <a:ext cx="7853921" cy="6601367"/>
            </a:xfrm>
            <a:prstGeom prst="rect">
              <a:avLst/>
            </a:prstGeom>
          </p:spPr>
        </p:pic>
        <p:sp>
          <p:nvSpPr>
            <p:cNvPr id="7" name="Rectangle 6"/>
            <p:cNvSpPr/>
            <p:nvPr/>
          </p:nvSpPr>
          <p:spPr>
            <a:xfrm>
              <a:off x="2455127" y="2423169"/>
              <a:ext cx="4006185" cy="2280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دوهم يتركز في تزويد العملاء </a:t>
              </a:r>
              <a:r>
                <a:rPr lang="ar-EG" sz="2400" dirty="0" smtClean="0"/>
                <a:t/>
              </a:r>
              <a:br>
                <a:rPr lang="ar-EG" sz="2400" dirty="0" smtClean="0"/>
              </a:br>
              <a:r>
                <a:rPr lang="ar-EG" sz="2400" dirty="0" smtClean="0"/>
                <a:t>وتعلميهم </a:t>
              </a:r>
              <a:r>
                <a:rPr lang="ar-EG" sz="2400" dirty="0"/>
                <a:t>مجموعة من المعارف </a:t>
              </a:r>
              <a:r>
                <a:rPr lang="ar-EG" sz="2400" dirty="0" smtClean="0"/>
                <a:t/>
              </a:r>
              <a:br>
                <a:rPr lang="ar-EG" sz="2400" dirty="0" smtClean="0"/>
              </a:br>
              <a:r>
                <a:rPr lang="ar-EG" sz="2400" dirty="0" smtClean="0"/>
                <a:t>المتعلقة </a:t>
              </a:r>
              <a:r>
                <a:rPr lang="ar-EG" sz="2400" dirty="0"/>
                <a:t>بالسلع والخدمات المبيعة </a:t>
              </a:r>
              <a:r>
                <a:rPr lang="ar-EG" sz="2400" dirty="0" smtClean="0"/>
                <a:t/>
              </a:r>
              <a:br>
                <a:rPr lang="ar-EG" sz="2400" dirty="0" smtClean="0"/>
              </a:br>
              <a:r>
                <a:rPr lang="ar-EG" sz="2400" dirty="0" smtClean="0"/>
                <a:t>ويعمل </a:t>
              </a:r>
              <a:r>
                <a:rPr lang="ar-EG" sz="2400" dirty="0"/>
                <a:t>معظمهم في حقل السلع الصناعية وتقديم خدمات ما بعد البيع</a:t>
              </a: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13</a:t>
            </a:fld>
            <a:endParaRPr lang="ar-EG">
              <a:solidFill>
                <a:prstClr val="black">
                  <a:tint val="75000"/>
                </a:prstClr>
              </a:solidFill>
            </a:endParaRPr>
          </a:p>
        </p:txBody>
      </p:sp>
      <p:pic>
        <p:nvPicPr>
          <p:cNvPr id="3" name="Picture 2"/>
          <p:cNvPicPr>
            <a:picLocks noChangeAspect="1"/>
          </p:cNvPicPr>
          <p:nvPr/>
        </p:nvPicPr>
        <p:blipFill>
          <a:blip r:embed="rId5"/>
          <a:stretch>
            <a:fillRect/>
          </a:stretch>
        </p:blipFill>
        <p:spPr>
          <a:xfrm rot="21156339">
            <a:off x="7272779" y="2960562"/>
            <a:ext cx="1653750" cy="3486431"/>
          </a:xfrm>
          <a:prstGeom prst="rect">
            <a:avLst/>
          </a:prstGeom>
        </p:spPr>
      </p:pic>
      <p:sp>
        <p:nvSpPr>
          <p:cNvPr id="6" name="Rounded Rectangle 5"/>
          <p:cNvSpPr/>
          <p:nvPr/>
        </p:nvSpPr>
        <p:spPr>
          <a:xfrm rot="448825">
            <a:off x="745334" y="1491564"/>
            <a:ext cx="2087584" cy="12609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002060"/>
                </a:solidFill>
              </a:rPr>
              <a:t>مقدموا </a:t>
            </a:r>
            <a:r>
              <a:rPr lang="ar-EG" sz="2800" b="1" dirty="0">
                <a:solidFill>
                  <a:srgbClr val="002060"/>
                </a:solidFill>
              </a:rPr>
              <a:t>الخدمات البيعية </a:t>
            </a:r>
          </a:p>
        </p:txBody>
      </p:sp>
    </p:spTree>
    <p:extLst>
      <p:ext uri="{BB962C8B-B14F-4D97-AF65-F5344CB8AC3E}">
        <p14:creationId xmlns:p14="http://schemas.microsoft.com/office/powerpoint/2010/main" val="10280297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4581904" y="2036134"/>
            <a:ext cx="1394096" cy="2595282"/>
            <a:chOff x="4702927" y="2036134"/>
            <a:chExt cx="1394096" cy="2595282"/>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37282">
              <a:off x="4810490" y="2036134"/>
              <a:ext cx="1286533" cy="2595282"/>
            </a:xfrm>
            <a:prstGeom prst="rect">
              <a:avLst/>
            </a:prstGeom>
          </p:spPr>
        </p:pic>
        <p:sp>
          <p:nvSpPr>
            <p:cNvPr id="22" name="Rectangle 21"/>
            <p:cNvSpPr/>
            <p:nvPr/>
          </p:nvSpPr>
          <p:spPr>
            <a:xfrm rot="1104276">
              <a:off x="4702927" y="3185858"/>
              <a:ext cx="1144778" cy="1176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الصوت </a:t>
              </a:r>
              <a:endParaRPr lang="en-US" sz="2400" b="1" dirty="0">
                <a:solidFill>
                  <a:srgbClr val="002060"/>
                </a:solidFill>
              </a:endParaRP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130</a:t>
            </a:fld>
            <a:endParaRPr lang="ar-EG">
              <a:solidFill>
                <a:prstClr val="black">
                  <a:tint val="75000"/>
                </a:prstClr>
              </a:solidFill>
            </a:endParaRPr>
          </a:p>
        </p:txBody>
      </p:sp>
      <p:grpSp>
        <p:nvGrpSpPr>
          <p:cNvPr id="5" name="Group 4"/>
          <p:cNvGrpSpPr/>
          <p:nvPr/>
        </p:nvGrpSpPr>
        <p:grpSpPr>
          <a:xfrm>
            <a:off x="3268194" y="443351"/>
            <a:ext cx="3059630" cy="799962"/>
            <a:chOff x="766482" y="574206"/>
            <a:chExt cx="5822578" cy="904971"/>
          </a:xfrm>
        </p:grpSpPr>
        <p:pic>
          <p:nvPicPr>
            <p:cNvPr id="6" name="Picture 5"/>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66482" y="574206"/>
              <a:ext cx="5822578" cy="904971"/>
            </a:xfrm>
            <a:prstGeom prst="rect">
              <a:avLst/>
            </a:prstGeom>
          </p:spPr>
        </p:pic>
        <p:sp>
          <p:nvSpPr>
            <p:cNvPr id="7" name="Rectangle 6"/>
            <p:cNvSpPr/>
            <p:nvPr/>
          </p:nvSpPr>
          <p:spPr>
            <a:xfrm>
              <a:off x="1774174" y="746659"/>
              <a:ext cx="3807191" cy="560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عناصر الإستماع</a:t>
              </a:r>
            </a:p>
          </p:txBody>
        </p:sp>
      </p:grpSp>
      <p:grpSp>
        <p:nvGrpSpPr>
          <p:cNvPr id="20" name="Group 19"/>
          <p:cNvGrpSpPr/>
          <p:nvPr/>
        </p:nvGrpSpPr>
        <p:grpSpPr>
          <a:xfrm>
            <a:off x="5684558" y="2037264"/>
            <a:ext cx="1286533" cy="2595282"/>
            <a:chOff x="5805581" y="2037264"/>
            <a:chExt cx="1286533" cy="2595282"/>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57452">
              <a:off x="5805581" y="2037264"/>
              <a:ext cx="1286533" cy="2595282"/>
            </a:xfrm>
            <a:prstGeom prst="rect">
              <a:avLst/>
            </a:prstGeom>
          </p:spPr>
        </p:pic>
        <p:sp>
          <p:nvSpPr>
            <p:cNvPr id="19" name="Rectangle 18"/>
            <p:cNvSpPr/>
            <p:nvPr/>
          </p:nvSpPr>
          <p:spPr>
            <a:xfrm rot="828031">
              <a:off x="5811502" y="3410688"/>
              <a:ext cx="1144778" cy="1176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التصرف العلمي</a:t>
              </a:r>
              <a:endParaRPr lang="en-US" sz="2400" dirty="0">
                <a:solidFill>
                  <a:srgbClr val="002060"/>
                </a:solidFill>
              </a:endParaRPr>
            </a:p>
          </p:txBody>
        </p:sp>
      </p:grpSp>
      <p:grpSp>
        <p:nvGrpSpPr>
          <p:cNvPr id="18" name="Group 17"/>
          <p:cNvGrpSpPr/>
          <p:nvPr/>
        </p:nvGrpSpPr>
        <p:grpSpPr>
          <a:xfrm>
            <a:off x="6654389" y="2456216"/>
            <a:ext cx="1286533" cy="2595282"/>
            <a:chOff x="6775412" y="2456216"/>
            <a:chExt cx="1286533" cy="2595282"/>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58803">
              <a:off x="6775412" y="2456216"/>
              <a:ext cx="1286533" cy="2595282"/>
            </a:xfrm>
            <a:prstGeom prst="rect">
              <a:avLst/>
            </a:prstGeom>
          </p:spPr>
        </p:pic>
        <p:sp>
          <p:nvSpPr>
            <p:cNvPr id="17" name="Rectangle 16"/>
            <p:cNvSpPr/>
            <p:nvPr/>
          </p:nvSpPr>
          <p:spPr>
            <a:xfrm rot="21328203">
              <a:off x="6916374" y="3699801"/>
              <a:ext cx="1012859" cy="1176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توجيه المناقشة </a:t>
              </a:r>
              <a:endParaRPr lang="en-US" sz="2400" dirty="0">
                <a:solidFill>
                  <a:srgbClr val="002060"/>
                </a:solidFill>
              </a:endParaRPr>
            </a:p>
          </p:txBody>
        </p:sp>
      </p:grpSp>
      <p:grpSp>
        <p:nvGrpSpPr>
          <p:cNvPr id="16" name="Group 15"/>
          <p:cNvGrpSpPr/>
          <p:nvPr/>
        </p:nvGrpSpPr>
        <p:grpSpPr>
          <a:xfrm>
            <a:off x="7471705" y="1929226"/>
            <a:ext cx="1477313" cy="2595282"/>
            <a:chOff x="7628219" y="2098685"/>
            <a:chExt cx="1477313" cy="2595282"/>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19608">
              <a:off x="7628219" y="2098685"/>
              <a:ext cx="1286533" cy="2595282"/>
            </a:xfrm>
            <a:prstGeom prst="rect">
              <a:avLst/>
            </a:prstGeom>
          </p:spPr>
        </p:pic>
        <p:sp>
          <p:nvSpPr>
            <p:cNvPr id="15" name="Rectangle 14"/>
            <p:cNvSpPr/>
            <p:nvPr/>
          </p:nvSpPr>
          <p:spPr>
            <a:xfrm rot="20656559">
              <a:off x="7770881" y="3387163"/>
              <a:ext cx="1334651" cy="955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الألفاظ والصياغات </a:t>
              </a:r>
              <a:endParaRPr lang="en-US" sz="2400" dirty="0">
                <a:solidFill>
                  <a:srgbClr val="002060"/>
                </a:solidFill>
              </a:endParaRPr>
            </a:p>
          </p:txBody>
        </p:sp>
      </p:grpSp>
      <p:grpSp>
        <p:nvGrpSpPr>
          <p:cNvPr id="14" name="Group 13"/>
          <p:cNvGrpSpPr/>
          <p:nvPr/>
        </p:nvGrpSpPr>
        <p:grpSpPr>
          <a:xfrm>
            <a:off x="5056095" y="1363968"/>
            <a:ext cx="3459256" cy="1585011"/>
            <a:chOff x="5056095" y="1363968"/>
            <a:chExt cx="3459256" cy="1585011"/>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6095" y="1363968"/>
              <a:ext cx="3459256" cy="1585011"/>
            </a:xfrm>
            <a:prstGeom prst="rect">
              <a:avLst/>
            </a:prstGeom>
          </p:spPr>
        </p:pic>
        <p:sp>
          <p:nvSpPr>
            <p:cNvPr id="8" name="Rectangle 7"/>
            <p:cNvSpPr/>
            <p:nvPr/>
          </p:nvSpPr>
          <p:spPr>
            <a:xfrm>
              <a:off x="5865876" y="1886729"/>
              <a:ext cx="1892104" cy="406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عناصر لفظية </a:t>
              </a:r>
            </a:p>
          </p:txBody>
        </p:sp>
      </p:grpSp>
      <p:grpSp>
        <p:nvGrpSpPr>
          <p:cNvPr id="24" name="Group 23"/>
          <p:cNvGrpSpPr/>
          <p:nvPr/>
        </p:nvGrpSpPr>
        <p:grpSpPr>
          <a:xfrm>
            <a:off x="951792" y="2174098"/>
            <a:ext cx="1286533" cy="2595282"/>
            <a:chOff x="5805581" y="2037264"/>
            <a:chExt cx="1286533" cy="2595282"/>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57452">
              <a:off x="5805581" y="2037264"/>
              <a:ext cx="1286533" cy="2595282"/>
            </a:xfrm>
            <a:prstGeom prst="rect">
              <a:avLst/>
            </a:prstGeom>
          </p:spPr>
        </p:pic>
        <p:sp>
          <p:nvSpPr>
            <p:cNvPr id="26" name="Rectangle 25"/>
            <p:cNvSpPr/>
            <p:nvPr/>
          </p:nvSpPr>
          <p:spPr>
            <a:xfrm rot="828031">
              <a:off x="5813784" y="3391828"/>
              <a:ext cx="986651" cy="1176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المناخ والبيئة </a:t>
              </a:r>
              <a:endParaRPr lang="en-US" sz="2400" dirty="0">
                <a:solidFill>
                  <a:srgbClr val="002060"/>
                </a:solidFill>
              </a:endParaRPr>
            </a:p>
          </p:txBody>
        </p:sp>
      </p:grpSp>
      <p:grpSp>
        <p:nvGrpSpPr>
          <p:cNvPr id="27" name="Group 26"/>
          <p:cNvGrpSpPr/>
          <p:nvPr/>
        </p:nvGrpSpPr>
        <p:grpSpPr>
          <a:xfrm>
            <a:off x="1811864" y="2530688"/>
            <a:ext cx="1286533" cy="2595282"/>
            <a:chOff x="6775412" y="2456216"/>
            <a:chExt cx="1286533" cy="2595282"/>
          </a:xfrm>
        </p:grpSpPr>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58803">
              <a:off x="6775412" y="2456216"/>
              <a:ext cx="1286533" cy="2595282"/>
            </a:xfrm>
            <a:prstGeom prst="rect">
              <a:avLst/>
            </a:prstGeom>
          </p:spPr>
        </p:pic>
        <p:sp>
          <p:nvSpPr>
            <p:cNvPr id="29" name="Rectangle 28"/>
            <p:cNvSpPr/>
            <p:nvPr/>
          </p:nvSpPr>
          <p:spPr>
            <a:xfrm rot="21328203">
              <a:off x="6916374" y="3699801"/>
              <a:ext cx="1012859" cy="1176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تعبيرات الوجه والعينين </a:t>
              </a:r>
              <a:endParaRPr lang="en-US" sz="2400" dirty="0">
                <a:solidFill>
                  <a:srgbClr val="002060"/>
                </a:solidFill>
              </a:endParaRPr>
            </a:p>
          </p:txBody>
        </p:sp>
      </p:grpSp>
      <p:grpSp>
        <p:nvGrpSpPr>
          <p:cNvPr id="30" name="Group 29"/>
          <p:cNvGrpSpPr/>
          <p:nvPr/>
        </p:nvGrpSpPr>
        <p:grpSpPr>
          <a:xfrm>
            <a:off x="2710128" y="2036134"/>
            <a:ext cx="1440016" cy="2595282"/>
            <a:chOff x="7628219" y="2098685"/>
            <a:chExt cx="1440016" cy="2595282"/>
          </a:xfrm>
        </p:grpSpPr>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19608">
              <a:off x="7628219" y="2098685"/>
              <a:ext cx="1286533" cy="2595282"/>
            </a:xfrm>
            <a:prstGeom prst="rect">
              <a:avLst/>
            </a:prstGeom>
          </p:spPr>
        </p:pic>
        <p:sp>
          <p:nvSpPr>
            <p:cNvPr id="32" name="Rectangle 31"/>
            <p:cNvSpPr/>
            <p:nvPr/>
          </p:nvSpPr>
          <p:spPr>
            <a:xfrm rot="20656559">
              <a:off x="7733584" y="3384288"/>
              <a:ext cx="1334651" cy="1013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حركة الجسد والأيدي </a:t>
              </a:r>
              <a:endParaRPr lang="en-US" sz="2400" dirty="0">
                <a:solidFill>
                  <a:srgbClr val="002060"/>
                </a:solidFill>
              </a:endParaRPr>
            </a:p>
          </p:txBody>
        </p:sp>
      </p:grpSp>
      <p:grpSp>
        <p:nvGrpSpPr>
          <p:cNvPr id="33" name="Group 32"/>
          <p:cNvGrpSpPr/>
          <p:nvPr/>
        </p:nvGrpSpPr>
        <p:grpSpPr>
          <a:xfrm>
            <a:off x="785314" y="1351673"/>
            <a:ext cx="3459256" cy="1585011"/>
            <a:chOff x="785314" y="1351673"/>
            <a:chExt cx="3459256" cy="1585011"/>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314" y="1351673"/>
              <a:ext cx="3459256" cy="1585011"/>
            </a:xfrm>
            <a:prstGeom prst="rect">
              <a:avLst/>
            </a:prstGeom>
          </p:spPr>
        </p:pic>
        <p:sp>
          <p:nvSpPr>
            <p:cNvPr id="10" name="Rectangle 9"/>
            <p:cNvSpPr/>
            <p:nvPr/>
          </p:nvSpPr>
          <p:spPr>
            <a:xfrm>
              <a:off x="1543832" y="1886729"/>
              <a:ext cx="2056080" cy="406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عناصر </a:t>
              </a:r>
              <a:r>
                <a:rPr lang="ar-EG" sz="2400" b="1" dirty="0" smtClean="0"/>
                <a:t>غير لفظية </a:t>
              </a:r>
              <a:endParaRPr lang="ar-EG" sz="2400" b="1" dirty="0"/>
            </a:p>
          </p:txBody>
        </p:sp>
      </p:grpSp>
      <p:pic>
        <p:nvPicPr>
          <p:cNvPr id="5122" name="Picture 2" descr="https://www.socialmediaexplorer.com/wp-content/uploads/2014/03/Listen.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0892" y="4474900"/>
            <a:ext cx="2985736" cy="205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3635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1000"/>
                                        <p:tgtEl>
                                          <p:spTgt spid="30"/>
                                        </p:tgtEl>
                                      </p:cBhvr>
                                    </p:animEffect>
                                    <p:anim calcmode="lin" valueType="num">
                                      <p:cBhvr>
                                        <p:cTn id="56" dur="1000" fill="hold"/>
                                        <p:tgtEl>
                                          <p:spTgt spid="30"/>
                                        </p:tgtEl>
                                        <p:attrNameLst>
                                          <p:attrName>ppt_x</p:attrName>
                                        </p:attrNameLst>
                                      </p:cBhvr>
                                      <p:tavLst>
                                        <p:tav tm="0">
                                          <p:val>
                                            <p:strVal val="#ppt_x"/>
                                          </p:val>
                                        </p:tav>
                                        <p:tav tm="100000">
                                          <p:val>
                                            <p:strVal val="#ppt_x"/>
                                          </p:val>
                                        </p:tav>
                                      </p:tavLst>
                                    </p:anim>
                                    <p:anim calcmode="lin" valueType="num">
                                      <p:cBhvr>
                                        <p:cTn id="5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1000"/>
                                        <p:tgtEl>
                                          <p:spTgt spid="24"/>
                                        </p:tgtEl>
                                      </p:cBhvr>
                                    </p:animEffect>
                                    <p:anim calcmode="lin" valueType="num">
                                      <p:cBhvr>
                                        <p:cTn id="70" dur="1000" fill="hold"/>
                                        <p:tgtEl>
                                          <p:spTgt spid="24"/>
                                        </p:tgtEl>
                                        <p:attrNameLst>
                                          <p:attrName>ppt_x</p:attrName>
                                        </p:attrNameLst>
                                      </p:cBhvr>
                                      <p:tavLst>
                                        <p:tav tm="0">
                                          <p:val>
                                            <p:strVal val="#ppt_x"/>
                                          </p:val>
                                        </p:tav>
                                        <p:tav tm="100000">
                                          <p:val>
                                            <p:strVal val="#ppt_x"/>
                                          </p:val>
                                        </p:tav>
                                      </p:tavLst>
                                    </p:anim>
                                    <p:anim calcmode="lin" valueType="num">
                                      <p:cBhvr>
                                        <p:cTn id="7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881828" y="1837552"/>
            <a:ext cx="7983915" cy="1766259"/>
            <a:chOff x="881828" y="1837552"/>
            <a:chExt cx="7983915" cy="1766259"/>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828" y="1837552"/>
              <a:ext cx="7983915" cy="1766259"/>
            </a:xfrm>
            <a:prstGeom prst="rect">
              <a:avLst/>
            </a:prstGeom>
          </p:spPr>
        </p:pic>
        <p:sp>
          <p:nvSpPr>
            <p:cNvPr id="14" name="Rectangle 13"/>
            <p:cNvSpPr/>
            <p:nvPr/>
          </p:nvSpPr>
          <p:spPr>
            <a:xfrm>
              <a:off x="1008530" y="2168238"/>
              <a:ext cx="7675292" cy="1247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إن الكلمات وطريقة صياغة الجملة والفقرات لها تأثير على مدى فهم المستمع للرسالة او الموضوع الذي يتحدث فيه الراسل ، وكذا الحال فإن استخدام المصطلحات أو الكلمات الصعبة يجعل عملية الاستماع شاقة </a:t>
              </a:r>
            </a:p>
          </p:txBody>
        </p:sp>
      </p:grpSp>
      <p:grpSp>
        <p:nvGrpSpPr>
          <p:cNvPr id="13" name="Group 12"/>
          <p:cNvGrpSpPr/>
          <p:nvPr/>
        </p:nvGrpSpPr>
        <p:grpSpPr>
          <a:xfrm>
            <a:off x="4908177" y="922776"/>
            <a:ext cx="4235823" cy="1343054"/>
            <a:chOff x="4873785" y="1050521"/>
            <a:chExt cx="4235823" cy="1343054"/>
          </a:xfrm>
        </p:grpSpPr>
        <p:pic>
          <p:nvPicPr>
            <p:cNvPr id="2" name="Picture 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4873785" y="1050521"/>
              <a:ext cx="4235823" cy="1343054"/>
            </a:xfrm>
            <a:prstGeom prst="rect">
              <a:avLst/>
            </a:prstGeom>
          </p:spPr>
        </p:pic>
        <p:sp>
          <p:nvSpPr>
            <p:cNvPr id="12" name="Rectangle 11"/>
            <p:cNvSpPr/>
            <p:nvPr/>
          </p:nvSpPr>
          <p:spPr>
            <a:xfrm rot="21418066">
              <a:off x="5473816" y="1591659"/>
              <a:ext cx="2837375" cy="564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الألفاظ </a:t>
              </a:r>
              <a:r>
                <a:rPr lang="ar-EG" sz="2400" b="1" dirty="0"/>
                <a:t>والصياغات </a:t>
              </a: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131</a:t>
            </a:fld>
            <a:endParaRPr lang="ar-EG">
              <a:solidFill>
                <a:prstClr val="black">
                  <a:tint val="75000"/>
                </a:prstClr>
              </a:solidFill>
            </a:endParaRPr>
          </a:p>
        </p:txBody>
      </p:sp>
      <p:grpSp>
        <p:nvGrpSpPr>
          <p:cNvPr id="3" name="Group 2"/>
          <p:cNvGrpSpPr/>
          <p:nvPr/>
        </p:nvGrpSpPr>
        <p:grpSpPr>
          <a:xfrm>
            <a:off x="2899397" y="207051"/>
            <a:ext cx="4659829" cy="799962"/>
            <a:chOff x="766482" y="574206"/>
            <a:chExt cx="5822578" cy="904971"/>
          </a:xfrm>
        </p:grpSpPr>
        <p:pic>
          <p:nvPicPr>
            <p:cNvPr id="5" name="Picture 4"/>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66482" y="574206"/>
              <a:ext cx="5822578" cy="904971"/>
            </a:xfrm>
            <a:prstGeom prst="rect">
              <a:avLst/>
            </a:prstGeom>
          </p:spPr>
        </p:pic>
        <p:sp>
          <p:nvSpPr>
            <p:cNvPr id="6" name="Rectangle 5"/>
            <p:cNvSpPr/>
            <p:nvPr/>
          </p:nvSpPr>
          <p:spPr>
            <a:xfrm>
              <a:off x="1774174" y="746659"/>
              <a:ext cx="3807191" cy="560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العناصر اللفظية للإستماع</a:t>
              </a:r>
              <a:endParaRPr lang="ar-EG" sz="2400" b="1" dirty="0"/>
            </a:p>
          </p:txBody>
        </p:sp>
      </p:grpSp>
      <p:grpSp>
        <p:nvGrpSpPr>
          <p:cNvPr id="11" name="Group 10"/>
          <p:cNvGrpSpPr/>
          <p:nvPr/>
        </p:nvGrpSpPr>
        <p:grpSpPr>
          <a:xfrm>
            <a:off x="8440259" y="1463914"/>
            <a:ext cx="581808" cy="694568"/>
            <a:chOff x="5074471" y="4899635"/>
            <a:chExt cx="581808" cy="694568"/>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4471" y="4899635"/>
              <a:ext cx="581808" cy="694568"/>
            </a:xfrm>
            <a:prstGeom prst="rect">
              <a:avLst/>
            </a:prstGeom>
          </p:spPr>
        </p:pic>
        <p:sp>
          <p:nvSpPr>
            <p:cNvPr id="10" name="Rectangle 9"/>
            <p:cNvSpPr/>
            <p:nvPr/>
          </p:nvSpPr>
          <p:spPr>
            <a:xfrm>
              <a:off x="5078602" y="4964531"/>
              <a:ext cx="550421" cy="564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1</a:t>
              </a:r>
              <a:endParaRPr lang="ar-EG" sz="2400" b="1" dirty="0"/>
            </a:p>
          </p:txBody>
        </p:sp>
      </p:grpSp>
      <p:grpSp>
        <p:nvGrpSpPr>
          <p:cNvPr id="16" name="Group 15"/>
          <p:cNvGrpSpPr/>
          <p:nvPr/>
        </p:nvGrpSpPr>
        <p:grpSpPr>
          <a:xfrm>
            <a:off x="759895" y="4359699"/>
            <a:ext cx="7983915" cy="1766259"/>
            <a:chOff x="881828" y="1837552"/>
            <a:chExt cx="7983915" cy="1766259"/>
          </a:xfrm>
        </p:grpSpPr>
        <p:pic>
          <p:nvPicPr>
            <p:cNvPr id="17" name="Picture 16"/>
            <p:cNvPicPr>
              <a:picLocks noChangeAspect="1"/>
            </p:cNvPicPr>
            <p:nvPr/>
          </p:nvPicPr>
          <p:blipFill>
            <a:blip r:embed="rId4" cstate="print">
              <a:duotone>
                <a:prstClr val="black"/>
                <a:srgbClr val="FFFF00">
                  <a:tint val="45000"/>
                  <a:satMod val="400000"/>
                </a:srgbClr>
              </a:duotone>
              <a:extLst>
                <a:ext uri="{28A0092B-C50C-407E-A947-70E740481C1C}">
                  <a14:useLocalDpi xmlns:a14="http://schemas.microsoft.com/office/drawing/2010/main" val="0"/>
                </a:ext>
              </a:extLst>
            </a:blip>
            <a:stretch>
              <a:fillRect/>
            </a:stretch>
          </p:blipFill>
          <p:spPr>
            <a:xfrm>
              <a:off x="881828" y="1837552"/>
              <a:ext cx="7983915" cy="1766259"/>
            </a:xfrm>
            <a:prstGeom prst="rect">
              <a:avLst/>
            </a:prstGeom>
          </p:spPr>
        </p:pic>
        <p:sp>
          <p:nvSpPr>
            <p:cNvPr id="18" name="Rectangle 17"/>
            <p:cNvSpPr/>
            <p:nvPr/>
          </p:nvSpPr>
          <p:spPr>
            <a:xfrm>
              <a:off x="1008530" y="2168238"/>
              <a:ext cx="7675292" cy="1247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قد يخرج الحديث أحياناً إلى أمور هامشية وخارجية ، وقد يتطلب الأمر من المستمع أن يوجه ويركز المناقشة في الافكار الرئيسية ، فقد يقول المستمع ويشجع المتحدث بقوله ( دعنا نركز على ... ) أو الا ترى أن ... هو أفضلها ) </a:t>
              </a:r>
            </a:p>
          </p:txBody>
        </p:sp>
      </p:grpSp>
      <p:grpSp>
        <p:nvGrpSpPr>
          <p:cNvPr id="19" name="Group 18"/>
          <p:cNvGrpSpPr/>
          <p:nvPr/>
        </p:nvGrpSpPr>
        <p:grpSpPr>
          <a:xfrm>
            <a:off x="4786244" y="3444923"/>
            <a:ext cx="4235823" cy="1343054"/>
            <a:chOff x="4873785" y="1050521"/>
            <a:chExt cx="4235823" cy="1343054"/>
          </a:xfrm>
        </p:grpSpPr>
        <p:pic>
          <p:nvPicPr>
            <p:cNvPr id="20" name="Picture 19"/>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4873785" y="1050521"/>
              <a:ext cx="4235823" cy="1343054"/>
            </a:xfrm>
            <a:prstGeom prst="rect">
              <a:avLst/>
            </a:prstGeom>
          </p:spPr>
        </p:pic>
        <p:sp>
          <p:nvSpPr>
            <p:cNvPr id="21" name="Rectangle 20"/>
            <p:cNvSpPr/>
            <p:nvPr/>
          </p:nvSpPr>
          <p:spPr>
            <a:xfrm rot="21418066">
              <a:off x="5473816" y="1591659"/>
              <a:ext cx="2837375" cy="564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توجيه </a:t>
              </a:r>
              <a:r>
                <a:rPr lang="ar-EG" sz="2400" b="1" dirty="0"/>
                <a:t>المناقشة </a:t>
              </a:r>
            </a:p>
          </p:txBody>
        </p:sp>
      </p:grpSp>
      <p:grpSp>
        <p:nvGrpSpPr>
          <p:cNvPr id="22" name="Group 21"/>
          <p:cNvGrpSpPr/>
          <p:nvPr/>
        </p:nvGrpSpPr>
        <p:grpSpPr>
          <a:xfrm>
            <a:off x="8318326" y="3986061"/>
            <a:ext cx="581808" cy="694568"/>
            <a:chOff x="5074471" y="4899635"/>
            <a:chExt cx="581808" cy="694568"/>
          </a:xfrm>
        </p:grpSpPr>
        <p:pic>
          <p:nvPicPr>
            <p:cNvPr id="23" name="Picture 22"/>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74471" y="4899635"/>
              <a:ext cx="581808" cy="694568"/>
            </a:xfrm>
            <a:prstGeom prst="rect">
              <a:avLst/>
            </a:prstGeom>
          </p:spPr>
        </p:pic>
        <p:sp>
          <p:nvSpPr>
            <p:cNvPr id="24" name="Rectangle 23"/>
            <p:cNvSpPr/>
            <p:nvPr/>
          </p:nvSpPr>
          <p:spPr>
            <a:xfrm>
              <a:off x="5078602" y="4964531"/>
              <a:ext cx="550421" cy="564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2</a:t>
              </a:r>
              <a:endParaRPr lang="ar-EG" sz="2400" b="1" dirty="0"/>
            </a:p>
          </p:txBody>
        </p:sp>
      </p:grpSp>
    </p:spTree>
    <p:extLst>
      <p:ext uri="{BB962C8B-B14F-4D97-AF65-F5344CB8AC3E}">
        <p14:creationId xmlns:p14="http://schemas.microsoft.com/office/powerpoint/2010/main" val="36120614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par>
                                <p:cTn id="13" presetID="2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right)">
                                      <p:cBhvr>
                                        <p:cTn id="25" dur="500"/>
                                        <p:tgtEl>
                                          <p:spTgt spid="22"/>
                                        </p:tgtEl>
                                      </p:cBhvr>
                                    </p:animEffect>
                                  </p:childTnLst>
                                </p:cTn>
                              </p:par>
                              <p:par>
                                <p:cTn id="26" presetID="22" presetClass="entr" presetSubtype="2"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right)">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132</a:t>
            </a:fld>
            <a:endParaRPr lang="ar-EG">
              <a:solidFill>
                <a:prstClr val="black">
                  <a:tint val="75000"/>
                </a:prstClr>
              </a:solidFill>
            </a:endParaRPr>
          </a:p>
        </p:txBody>
      </p:sp>
      <p:grpSp>
        <p:nvGrpSpPr>
          <p:cNvPr id="3" name="Group 2"/>
          <p:cNvGrpSpPr/>
          <p:nvPr/>
        </p:nvGrpSpPr>
        <p:grpSpPr>
          <a:xfrm>
            <a:off x="881828" y="1837552"/>
            <a:ext cx="7983915" cy="1703109"/>
            <a:chOff x="881828" y="1837552"/>
            <a:chExt cx="7983915" cy="1766259"/>
          </a:xfrm>
        </p:grpSpPr>
        <p:pic>
          <p:nvPicPr>
            <p:cNvPr id="5" name="Picture 4"/>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81828" y="1837552"/>
              <a:ext cx="7983915" cy="1766259"/>
            </a:xfrm>
            <a:prstGeom prst="rect">
              <a:avLst/>
            </a:prstGeom>
          </p:spPr>
        </p:pic>
        <p:sp>
          <p:nvSpPr>
            <p:cNvPr id="6" name="Rectangle 5"/>
            <p:cNvSpPr/>
            <p:nvPr/>
          </p:nvSpPr>
          <p:spPr>
            <a:xfrm>
              <a:off x="1008530" y="2168238"/>
              <a:ext cx="7675292" cy="1247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قد يستطرد المتحدث في الكلام دون الدخول في التطبيق أو في الحل وعلى المستمع أن يشجعه ببعض العبارات مثل ( ما رأيك في الحل ؟ ) </a:t>
              </a:r>
            </a:p>
          </p:txBody>
        </p:sp>
      </p:grpSp>
      <p:grpSp>
        <p:nvGrpSpPr>
          <p:cNvPr id="7" name="Group 6"/>
          <p:cNvGrpSpPr/>
          <p:nvPr/>
        </p:nvGrpSpPr>
        <p:grpSpPr>
          <a:xfrm>
            <a:off x="4908177" y="922776"/>
            <a:ext cx="4235823" cy="1343054"/>
            <a:chOff x="4873785" y="1050521"/>
            <a:chExt cx="4235823" cy="1343054"/>
          </a:xfrm>
        </p:grpSpPr>
        <p:pic>
          <p:nvPicPr>
            <p:cNvPr id="8" name="Picture 7"/>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0800000">
              <a:off x="4873785" y="1050521"/>
              <a:ext cx="4235823" cy="1343054"/>
            </a:xfrm>
            <a:prstGeom prst="rect">
              <a:avLst/>
            </a:prstGeom>
          </p:spPr>
        </p:pic>
        <p:sp>
          <p:nvSpPr>
            <p:cNvPr id="9" name="Rectangle 8"/>
            <p:cNvSpPr/>
            <p:nvPr/>
          </p:nvSpPr>
          <p:spPr>
            <a:xfrm rot="21418066">
              <a:off x="5473816" y="1591659"/>
              <a:ext cx="2837375" cy="564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التصرف </a:t>
              </a:r>
              <a:r>
                <a:rPr lang="ar-EG" sz="2400" b="1" dirty="0"/>
                <a:t>العلمي</a:t>
              </a:r>
            </a:p>
          </p:txBody>
        </p:sp>
      </p:grpSp>
      <p:grpSp>
        <p:nvGrpSpPr>
          <p:cNvPr id="10" name="Group 9"/>
          <p:cNvGrpSpPr/>
          <p:nvPr/>
        </p:nvGrpSpPr>
        <p:grpSpPr>
          <a:xfrm>
            <a:off x="8440259" y="1463914"/>
            <a:ext cx="581808" cy="694568"/>
            <a:chOff x="5074471" y="4899635"/>
            <a:chExt cx="581808" cy="694568"/>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4471" y="4899635"/>
              <a:ext cx="581808" cy="694568"/>
            </a:xfrm>
            <a:prstGeom prst="rect">
              <a:avLst/>
            </a:prstGeom>
          </p:spPr>
        </p:pic>
        <p:sp>
          <p:nvSpPr>
            <p:cNvPr id="12" name="Rectangle 11"/>
            <p:cNvSpPr/>
            <p:nvPr/>
          </p:nvSpPr>
          <p:spPr>
            <a:xfrm>
              <a:off x="5078602" y="4964531"/>
              <a:ext cx="550421" cy="564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2</a:t>
              </a:r>
              <a:endParaRPr lang="ar-EG" sz="2400" b="1" dirty="0"/>
            </a:p>
          </p:txBody>
        </p:sp>
      </p:grpSp>
      <p:grpSp>
        <p:nvGrpSpPr>
          <p:cNvPr id="13" name="Group 12"/>
          <p:cNvGrpSpPr/>
          <p:nvPr/>
        </p:nvGrpSpPr>
        <p:grpSpPr>
          <a:xfrm>
            <a:off x="759895" y="4359699"/>
            <a:ext cx="7983915" cy="1766259"/>
            <a:chOff x="881828" y="1837552"/>
            <a:chExt cx="7983915" cy="1766259"/>
          </a:xfrm>
        </p:grpSpPr>
        <p:pic>
          <p:nvPicPr>
            <p:cNvPr id="14" name="Picture 13"/>
            <p:cNvPicPr>
              <a:picLocks noChangeAspect="1"/>
            </p:cNvPicPr>
            <p:nvPr/>
          </p:nvPicPr>
          <p:blipFill>
            <a:blip r:embed="rId8" cstate="print">
              <a:duotone>
                <a:prstClr val="black"/>
                <a:srgbClr val="C00000">
                  <a:tint val="45000"/>
                  <a:satMod val="400000"/>
                </a:srgbClr>
              </a:duotone>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1828" y="1837552"/>
              <a:ext cx="7983915" cy="1766259"/>
            </a:xfrm>
            <a:prstGeom prst="rect">
              <a:avLst/>
            </a:prstGeom>
          </p:spPr>
        </p:pic>
        <p:sp>
          <p:nvSpPr>
            <p:cNvPr id="15" name="Rectangle 14"/>
            <p:cNvSpPr/>
            <p:nvPr/>
          </p:nvSpPr>
          <p:spPr>
            <a:xfrm>
              <a:off x="1008530" y="2168238"/>
              <a:ext cx="7675292" cy="1247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إذا استخدم المتحدث صوتاً منخفضاً جعل الاستماع عملية صعبة </a:t>
              </a:r>
              <a:r>
                <a:rPr lang="ar-EG" sz="2400" dirty="0" smtClean="0"/>
                <a:t>وإذا استخدام </a:t>
              </a:r>
              <a:r>
                <a:rPr lang="ar-EG" sz="2400" dirty="0"/>
                <a:t>نبرة صوت سعيدة للتعبير عن المشاعر السارة السريعة يمكن بذلك أن يعزز من المعاني التي يتحدث عنها </a:t>
              </a:r>
            </a:p>
          </p:txBody>
        </p:sp>
      </p:grpSp>
      <p:grpSp>
        <p:nvGrpSpPr>
          <p:cNvPr id="16" name="Group 15"/>
          <p:cNvGrpSpPr/>
          <p:nvPr/>
        </p:nvGrpSpPr>
        <p:grpSpPr>
          <a:xfrm>
            <a:off x="4786244" y="3444923"/>
            <a:ext cx="4235823" cy="1343054"/>
            <a:chOff x="4873785" y="1050521"/>
            <a:chExt cx="4235823" cy="1343054"/>
          </a:xfrm>
        </p:grpSpPr>
        <p:pic>
          <p:nvPicPr>
            <p:cNvPr id="17" name="Picture 16"/>
            <p:cNvPicPr>
              <a:picLocks noChangeAspect="1"/>
            </p:cNvPicPr>
            <p:nvPr/>
          </p:nvPicPr>
          <p:blipFill>
            <a:blip r:embed="rId10" cstate="print">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a:off x="4873785" y="1050521"/>
              <a:ext cx="4235823" cy="1343054"/>
            </a:xfrm>
            <a:prstGeom prst="rect">
              <a:avLst/>
            </a:prstGeom>
          </p:spPr>
        </p:pic>
        <p:sp>
          <p:nvSpPr>
            <p:cNvPr id="18" name="Rectangle 17"/>
            <p:cNvSpPr/>
            <p:nvPr/>
          </p:nvSpPr>
          <p:spPr>
            <a:xfrm rot="21418066">
              <a:off x="5473816" y="1591659"/>
              <a:ext cx="2837375" cy="564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الصوت </a:t>
              </a:r>
              <a:endParaRPr lang="ar-EG" sz="2400" b="1" dirty="0"/>
            </a:p>
          </p:txBody>
        </p:sp>
      </p:grpSp>
      <p:grpSp>
        <p:nvGrpSpPr>
          <p:cNvPr id="19" name="Group 18"/>
          <p:cNvGrpSpPr/>
          <p:nvPr/>
        </p:nvGrpSpPr>
        <p:grpSpPr>
          <a:xfrm>
            <a:off x="8318326" y="3986061"/>
            <a:ext cx="581808" cy="694568"/>
            <a:chOff x="5074471" y="4899635"/>
            <a:chExt cx="581808" cy="694568"/>
          </a:xfrm>
        </p:grpSpPr>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4471" y="4899635"/>
              <a:ext cx="581808" cy="694568"/>
            </a:xfrm>
            <a:prstGeom prst="rect">
              <a:avLst/>
            </a:prstGeom>
          </p:spPr>
        </p:pic>
        <p:sp>
          <p:nvSpPr>
            <p:cNvPr id="21" name="Rectangle 20"/>
            <p:cNvSpPr/>
            <p:nvPr/>
          </p:nvSpPr>
          <p:spPr>
            <a:xfrm>
              <a:off x="5078602" y="4964531"/>
              <a:ext cx="550421" cy="564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3</a:t>
              </a:r>
              <a:endParaRPr lang="ar-EG" sz="2400" b="1" dirty="0"/>
            </a:p>
          </p:txBody>
        </p:sp>
      </p:grpSp>
      <p:grpSp>
        <p:nvGrpSpPr>
          <p:cNvPr id="22" name="Group 21"/>
          <p:cNvGrpSpPr/>
          <p:nvPr/>
        </p:nvGrpSpPr>
        <p:grpSpPr>
          <a:xfrm>
            <a:off x="2826821" y="258478"/>
            <a:ext cx="4659829" cy="799962"/>
            <a:chOff x="766482" y="574206"/>
            <a:chExt cx="5822578" cy="904971"/>
          </a:xfrm>
        </p:grpSpPr>
        <p:pic>
          <p:nvPicPr>
            <p:cNvPr id="23" name="Picture 22"/>
            <p:cNvPicPr>
              <a:picLocks noChangeAspect="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66482" y="574206"/>
              <a:ext cx="5822578" cy="904971"/>
            </a:xfrm>
            <a:prstGeom prst="rect">
              <a:avLst/>
            </a:prstGeom>
          </p:spPr>
        </p:pic>
        <p:sp>
          <p:nvSpPr>
            <p:cNvPr id="24" name="Rectangle 23"/>
            <p:cNvSpPr/>
            <p:nvPr/>
          </p:nvSpPr>
          <p:spPr>
            <a:xfrm>
              <a:off x="1774174" y="746659"/>
              <a:ext cx="3807191" cy="560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العناصر اللفظية للإستماع</a:t>
              </a:r>
              <a:endParaRPr lang="ar-EG" sz="2400" b="1" dirty="0"/>
            </a:p>
          </p:txBody>
        </p:sp>
      </p:grpSp>
    </p:spTree>
    <p:extLst>
      <p:ext uri="{BB962C8B-B14F-4D97-AF65-F5344CB8AC3E}">
        <p14:creationId xmlns:p14="http://schemas.microsoft.com/office/powerpoint/2010/main" val="38200796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right)">
                                      <p:cBhvr>
                                        <p:cTn id="25" dur="500"/>
                                        <p:tgtEl>
                                          <p:spTgt spid="19"/>
                                        </p:tgtEl>
                                      </p:cBhvr>
                                    </p:animEffect>
                                  </p:childTnLst>
                                </p:cTn>
                              </p:par>
                              <p:par>
                                <p:cTn id="26" presetID="22" presetClass="entr" presetSubtype="2"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righ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133</a:t>
            </a:fld>
            <a:endParaRPr lang="ar-EG">
              <a:solidFill>
                <a:prstClr val="black">
                  <a:tint val="75000"/>
                </a:prstClr>
              </a:solidFill>
            </a:endParaRPr>
          </a:p>
        </p:txBody>
      </p:sp>
      <p:grpSp>
        <p:nvGrpSpPr>
          <p:cNvPr id="3" name="Group 2"/>
          <p:cNvGrpSpPr/>
          <p:nvPr/>
        </p:nvGrpSpPr>
        <p:grpSpPr>
          <a:xfrm>
            <a:off x="2642422" y="202742"/>
            <a:ext cx="4928772" cy="799962"/>
            <a:chOff x="766482" y="574206"/>
            <a:chExt cx="5822578" cy="904971"/>
          </a:xfrm>
        </p:grpSpPr>
        <p:pic>
          <p:nvPicPr>
            <p:cNvPr id="5" name="Picture 4"/>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66482" y="574206"/>
              <a:ext cx="5822578" cy="904971"/>
            </a:xfrm>
            <a:prstGeom prst="rect">
              <a:avLst/>
            </a:prstGeom>
          </p:spPr>
        </p:pic>
        <p:sp>
          <p:nvSpPr>
            <p:cNvPr id="6" name="Rectangle 5"/>
            <p:cNvSpPr/>
            <p:nvPr/>
          </p:nvSpPr>
          <p:spPr>
            <a:xfrm>
              <a:off x="1774174" y="746659"/>
              <a:ext cx="3807191" cy="560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العناصر الغير لفظية للإستماع</a:t>
              </a:r>
              <a:endParaRPr lang="ar-EG" sz="2400" b="1" dirty="0"/>
            </a:p>
          </p:txBody>
        </p:sp>
      </p:grpSp>
      <p:grpSp>
        <p:nvGrpSpPr>
          <p:cNvPr id="12" name="Group 11"/>
          <p:cNvGrpSpPr/>
          <p:nvPr/>
        </p:nvGrpSpPr>
        <p:grpSpPr>
          <a:xfrm>
            <a:off x="1320337" y="962479"/>
            <a:ext cx="7572943" cy="5182827"/>
            <a:chOff x="1450189" y="1117604"/>
            <a:chExt cx="7093050" cy="4950199"/>
          </a:xfrm>
        </p:grpSpPr>
        <p:grpSp>
          <p:nvGrpSpPr>
            <p:cNvPr id="8" name="Group 7"/>
            <p:cNvGrpSpPr/>
            <p:nvPr/>
          </p:nvGrpSpPr>
          <p:grpSpPr>
            <a:xfrm>
              <a:off x="1450189" y="1117604"/>
              <a:ext cx="7093050" cy="4950199"/>
              <a:chOff x="1450189" y="1117604"/>
              <a:chExt cx="7093050" cy="4950199"/>
            </a:xfrm>
          </p:grpSpPr>
          <p:pic>
            <p:nvPicPr>
              <p:cNvPr id="2" name="Picture 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323130">
                <a:off x="1450189" y="1117604"/>
                <a:ext cx="7093050" cy="4950199"/>
              </a:xfrm>
              <a:prstGeom prst="rect">
                <a:avLst/>
              </a:prstGeom>
            </p:spPr>
          </p:pic>
          <p:sp>
            <p:nvSpPr>
              <p:cNvPr id="7" name="Rectangle 6"/>
              <p:cNvSpPr/>
              <p:nvPr/>
            </p:nvSpPr>
            <p:spPr>
              <a:xfrm rot="21230186">
                <a:off x="3191655" y="1633377"/>
                <a:ext cx="2773669" cy="605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002060"/>
                    </a:solidFill>
                  </a:rPr>
                  <a:t>حركة </a:t>
                </a:r>
                <a:r>
                  <a:rPr lang="ar-EG" sz="2400" b="1" dirty="0">
                    <a:solidFill>
                      <a:srgbClr val="002060"/>
                    </a:solidFill>
                  </a:rPr>
                  <a:t>الجسد والأيدي </a:t>
                </a:r>
              </a:p>
            </p:txBody>
          </p:sp>
        </p:grpSp>
        <p:grpSp>
          <p:nvGrpSpPr>
            <p:cNvPr id="9" name="Group 8"/>
            <p:cNvGrpSpPr/>
            <p:nvPr/>
          </p:nvGrpSpPr>
          <p:grpSpPr>
            <a:xfrm>
              <a:off x="6188240" y="1522951"/>
              <a:ext cx="593838" cy="694568"/>
              <a:chOff x="5218916" y="4964531"/>
              <a:chExt cx="593838" cy="694568"/>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0946" y="4964531"/>
                <a:ext cx="581808" cy="694568"/>
              </a:xfrm>
              <a:prstGeom prst="rect">
                <a:avLst/>
              </a:prstGeom>
            </p:spPr>
          </p:pic>
          <p:sp>
            <p:nvSpPr>
              <p:cNvPr id="11" name="Rectangle 10"/>
              <p:cNvSpPr/>
              <p:nvPr/>
            </p:nvSpPr>
            <p:spPr>
              <a:xfrm>
                <a:off x="5218916" y="5029427"/>
                <a:ext cx="550421" cy="564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002060"/>
                    </a:solidFill>
                  </a:rPr>
                  <a:t>1</a:t>
                </a:r>
                <a:endParaRPr lang="ar-EG" sz="2400" b="1" dirty="0">
                  <a:solidFill>
                    <a:srgbClr val="002060"/>
                  </a:solidFill>
                </a:endParaRPr>
              </a:p>
            </p:txBody>
          </p:sp>
        </p:grpSp>
      </p:grpSp>
      <p:sp>
        <p:nvSpPr>
          <p:cNvPr id="13" name="Rectangle 12"/>
          <p:cNvSpPr/>
          <p:nvPr/>
        </p:nvSpPr>
        <p:spPr>
          <a:xfrm rot="20860934">
            <a:off x="3447373" y="2268960"/>
            <a:ext cx="3373690" cy="3036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solidFill>
                  <a:schemeClr val="bg1"/>
                </a:solidFill>
              </a:rPr>
              <a:t>إن قيام المتحدث باستخدام </a:t>
            </a:r>
            <a:r>
              <a:rPr lang="ar-EG" sz="2400" dirty="0" smtClean="0">
                <a:solidFill>
                  <a:schemeClr val="bg1"/>
                </a:solidFill>
              </a:rPr>
              <a:t>جذع </a:t>
            </a:r>
            <a:r>
              <a:rPr lang="ar-EG" sz="2400" dirty="0">
                <a:solidFill>
                  <a:schemeClr val="bg1"/>
                </a:solidFill>
              </a:rPr>
              <a:t>الجسم وحركته للأمام </a:t>
            </a:r>
            <a:r>
              <a:rPr lang="ar-EG" sz="2400" dirty="0" smtClean="0">
                <a:solidFill>
                  <a:schemeClr val="bg1"/>
                </a:solidFill>
              </a:rPr>
              <a:t>وللخلف </a:t>
            </a:r>
            <a:r>
              <a:rPr lang="ar-EG" sz="2400" dirty="0">
                <a:solidFill>
                  <a:schemeClr val="bg1"/>
                </a:solidFill>
              </a:rPr>
              <a:t>وإلى الجانبين وأيضاً حركة الأيدي والأصابع يمكنها أن تعزز معنى الرسالة والموضوع الذي </a:t>
            </a:r>
            <a:r>
              <a:rPr lang="ar-EG" sz="2400" dirty="0" smtClean="0">
                <a:solidFill>
                  <a:schemeClr val="bg1"/>
                </a:solidFill>
              </a:rPr>
              <a:t>يتحدث فيه ، وإزدياد </a:t>
            </a:r>
            <a:r>
              <a:rPr lang="ar-EG" sz="2400" dirty="0">
                <a:solidFill>
                  <a:schemeClr val="bg1"/>
                </a:solidFill>
              </a:rPr>
              <a:t>الحركات </a:t>
            </a:r>
            <a:r>
              <a:rPr lang="ar-EG" sz="2400" dirty="0" smtClean="0">
                <a:solidFill>
                  <a:schemeClr val="bg1"/>
                </a:solidFill>
              </a:rPr>
              <a:t>عن </a:t>
            </a:r>
            <a:r>
              <a:rPr lang="ar-EG" sz="2400" dirty="0">
                <a:solidFill>
                  <a:schemeClr val="bg1"/>
                </a:solidFill>
              </a:rPr>
              <a:t>المعقول أو </a:t>
            </a:r>
            <a:r>
              <a:rPr lang="ar-EG" sz="2400" dirty="0" smtClean="0">
                <a:solidFill>
                  <a:schemeClr val="bg1"/>
                </a:solidFill>
              </a:rPr>
              <a:t>المناسب  </a:t>
            </a:r>
            <a:r>
              <a:rPr lang="ar-EG" sz="2400" dirty="0">
                <a:solidFill>
                  <a:schemeClr val="bg1"/>
                </a:solidFill>
              </a:rPr>
              <a:t>قد يشوه ويشوش المعاني </a:t>
            </a:r>
          </a:p>
        </p:txBody>
      </p:sp>
      <p:pic>
        <p:nvPicPr>
          <p:cNvPr id="6146" name="Picture 2" descr="http://arabelifestyle.com/wp-content/uploads/2013/11/%D9%82%D8%B1%D8%A7%D8%A1%D8%A9-%D9%84%D8%BA%D8%A9-%D8%A7%D9%84%D8%AC%D8%B3%D8%AF-%D8%AA%D8%B9%D9%84%D9%85-%D9%81%D8%A7%D8%A6%D8%AF%D8%A9.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9890" y="5034537"/>
            <a:ext cx="7806534" cy="16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9221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134</a:t>
            </a:fld>
            <a:endParaRPr lang="ar-EG">
              <a:solidFill>
                <a:prstClr val="black">
                  <a:tint val="75000"/>
                </a:prstClr>
              </a:solidFill>
            </a:endParaRPr>
          </a:p>
        </p:txBody>
      </p:sp>
      <p:pic>
        <p:nvPicPr>
          <p:cNvPr id="3" name="Picture 2"/>
          <p:cNvPicPr>
            <a:picLocks noChangeAspect="1"/>
          </p:cNvPicPr>
          <p:nvPr/>
        </p:nvPicPr>
        <p:blipFill>
          <a:blip r:embed="rId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323130">
            <a:off x="1199314" y="935585"/>
            <a:ext cx="7572943" cy="5182827"/>
          </a:xfrm>
          <a:prstGeom prst="rect">
            <a:avLst/>
          </a:prstGeom>
        </p:spPr>
      </p:pic>
      <p:sp>
        <p:nvSpPr>
          <p:cNvPr id="5" name="Rectangle 4"/>
          <p:cNvSpPr/>
          <p:nvPr/>
        </p:nvSpPr>
        <p:spPr>
          <a:xfrm rot="21230186">
            <a:off x="3058602" y="1475596"/>
            <a:ext cx="2961327" cy="633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002060"/>
                </a:solidFill>
              </a:rPr>
              <a:t>تعبيرات </a:t>
            </a:r>
            <a:r>
              <a:rPr lang="ar-EG" sz="2400" b="1" dirty="0">
                <a:solidFill>
                  <a:srgbClr val="002060"/>
                </a:solidFill>
              </a:rPr>
              <a:t>الوجه </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0770" y="1359981"/>
            <a:ext cx="621171" cy="727208"/>
          </a:xfrm>
          <a:prstGeom prst="rect">
            <a:avLst/>
          </a:prstGeom>
        </p:spPr>
      </p:pic>
      <p:sp>
        <p:nvSpPr>
          <p:cNvPr id="7" name="Rectangle 6"/>
          <p:cNvSpPr/>
          <p:nvPr/>
        </p:nvSpPr>
        <p:spPr>
          <a:xfrm>
            <a:off x="6257926" y="1427927"/>
            <a:ext cx="587661" cy="5913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2</a:t>
            </a:r>
          </a:p>
        </p:txBody>
      </p:sp>
      <p:grpSp>
        <p:nvGrpSpPr>
          <p:cNvPr id="8" name="Group 7"/>
          <p:cNvGrpSpPr/>
          <p:nvPr/>
        </p:nvGrpSpPr>
        <p:grpSpPr>
          <a:xfrm>
            <a:off x="584523" y="104124"/>
            <a:ext cx="4928772" cy="799962"/>
            <a:chOff x="766482" y="574206"/>
            <a:chExt cx="5822578" cy="904971"/>
          </a:xfrm>
        </p:grpSpPr>
        <p:pic>
          <p:nvPicPr>
            <p:cNvPr id="9" name="Picture 8"/>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66482" y="574206"/>
              <a:ext cx="5822578" cy="904971"/>
            </a:xfrm>
            <a:prstGeom prst="rect">
              <a:avLst/>
            </a:prstGeom>
          </p:spPr>
        </p:pic>
        <p:sp>
          <p:nvSpPr>
            <p:cNvPr id="10" name="Rectangle 9"/>
            <p:cNvSpPr/>
            <p:nvPr/>
          </p:nvSpPr>
          <p:spPr>
            <a:xfrm>
              <a:off x="1774174" y="746659"/>
              <a:ext cx="3807191" cy="560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العناصر الغير لفظية للإستماع</a:t>
              </a:r>
              <a:endParaRPr lang="ar-EG" sz="2400" b="1" dirty="0"/>
            </a:p>
          </p:txBody>
        </p:sp>
      </p:grpSp>
      <p:sp>
        <p:nvSpPr>
          <p:cNvPr id="11" name="Rectangle 10"/>
          <p:cNvSpPr/>
          <p:nvPr/>
        </p:nvSpPr>
        <p:spPr>
          <a:xfrm rot="20860934">
            <a:off x="3431791" y="2164794"/>
            <a:ext cx="3107989" cy="3036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solidFill>
                  <a:schemeClr val="bg1"/>
                </a:solidFill>
              </a:rPr>
              <a:t>إن حركات الشفايف وخلجات الوجنتين والعيونه والحواجب يمكنها ان تعطي تعبيراً يعزز المعاني التي يتحدث بها المتحدث ، أما بالنسبة للمستمع فنفس تعبيرات وجهه يمكنها ان تشجع أو تثبط همة المتحدث </a:t>
            </a:r>
          </a:p>
        </p:txBody>
      </p:sp>
      <p:pic>
        <p:nvPicPr>
          <p:cNvPr id="9218" name="Picture 2" descr="http://www.noslih.com/images/yrujdds.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020" y="4312262"/>
            <a:ext cx="3376332" cy="1899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4125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9218"/>
                                        </p:tgtEl>
                                        <p:attrNameLst>
                                          <p:attrName>style.visibility</p:attrName>
                                        </p:attrNameLst>
                                      </p:cBhvr>
                                      <p:to>
                                        <p:strVal val="visible"/>
                                      </p:to>
                                    </p:set>
                                    <p:animEffect transition="in" filter="fade">
                                      <p:cBhvr>
                                        <p:cTn id="23" dur="1000"/>
                                        <p:tgtEl>
                                          <p:spTgt spid="9218"/>
                                        </p:tgtEl>
                                      </p:cBhvr>
                                    </p:animEffect>
                                    <p:anim calcmode="lin" valueType="num">
                                      <p:cBhvr>
                                        <p:cTn id="24" dur="1000" fill="hold"/>
                                        <p:tgtEl>
                                          <p:spTgt spid="9218"/>
                                        </p:tgtEl>
                                        <p:attrNameLst>
                                          <p:attrName>ppt_x</p:attrName>
                                        </p:attrNameLst>
                                      </p:cBhvr>
                                      <p:tavLst>
                                        <p:tav tm="0">
                                          <p:val>
                                            <p:strVal val="#ppt_x"/>
                                          </p:val>
                                        </p:tav>
                                        <p:tav tm="100000">
                                          <p:val>
                                            <p:strVal val="#ppt_x"/>
                                          </p:val>
                                        </p:tav>
                                      </p:tavLst>
                                    </p:anim>
                                    <p:anim calcmode="lin" valueType="num">
                                      <p:cBhvr>
                                        <p:cTn id="25"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135</a:t>
            </a:fld>
            <a:endParaRPr lang="ar-EG">
              <a:solidFill>
                <a:prstClr val="black">
                  <a:tint val="75000"/>
                </a:prstClr>
              </a:solidFill>
            </a:endParaRPr>
          </a:p>
        </p:txBody>
      </p:sp>
      <p:pic>
        <p:nvPicPr>
          <p:cNvPr id="3" name="Picture 2"/>
          <p:cNvPicPr>
            <a:picLocks noChangeAspect="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323130">
            <a:off x="1199314" y="935585"/>
            <a:ext cx="7572943" cy="5182827"/>
          </a:xfrm>
          <a:prstGeom prst="rect">
            <a:avLst/>
          </a:prstGeom>
        </p:spPr>
      </p:pic>
      <p:sp>
        <p:nvSpPr>
          <p:cNvPr id="5" name="Rectangle 4"/>
          <p:cNvSpPr/>
          <p:nvPr/>
        </p:nvSpPr>
        <p:spPr>
          <a:xfrm rot="21230186">
            <a:off x="3058602" y="1475596"/>
            <a:ext cx="2961327" cy="633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002060"/>
                </a:solidFill>
              </a:rPr>
              <a:t>المناخ </a:t>
            </a:r>
            <a:r>
              <a:rPr lang="ar-EG" sz="2400" b="1" dirty="0">
                <a:solidFill>
                  <a:srgbClr val="002060"/>
                </a:solidFill>
              </a:rPr>
              <a:t>والبيئة </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0770" y="1359981"/>
            <a:ext cx="621171" cy="727208"/>
          </a:xfrm>
          <a:prstGeom prst="rect">
            <a:avLst/>
          </a:prstGeom>
        </p:spPr>
      </p:pic>
      <p:sp>
        <p:nvSpPr>
          <p:cNvPr id="7" name="Rectangle 6"/>
          <p:cNvSpPr/>
          <p:nvPr/>
        </p:nvSpPr>
        <p:spPr>
          <a:xfrm>
            <a:off x="6257926" y="1427927"/>
            <a:ext cx="587661" cy="5913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002060"/>
                </a:solidFill>
              </a:rPr>
              <a:t>3</a:t>
            </a:r>
            <a:endParaRPr lang="ar-EG" sz="2400" b="1" dirty="0">
              <a:solidFill>
                <a:srgbClr val="002060"/>
              </a:solidFill>
            </a:endParaRPr>
          </a:p>
        </p:txBody>
      </p:sp>
      <p:sp>
        <p:nvSpPr>
          <p:cNvPr id="8" name="Rectangle 7"/>
          <p:cNvSpPr/>
          <p:nvPr/>
        </p:nvSpPr>
        <p:spPr>
          <a:xfrm rot="21407396">
            <a:off x="3390777" y="2103881"/>
            <a:ext cx="3107989" cy="3036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solidFill>
                  <a:schemeClr val="bg1"/>
                </a:solidFill>
              </a:rPr>
              <a:t>إن مدى الراحة في الأثاث والجلسة والحرارة والإضاءة والضوضاء ووضع المتحدث بالنسبة للمستمع يمكنها أن تؤثر بصورة أو بأخرى على كل من المتحدث والمستمع </a:t>
            </a:r>
          </a:p>
        </p:txBody>
      </p:sp>
      <p:grpSp>
        <p:nvGrpSpPr>
          <p:cNvPr id="9" name="Group 8"/>
          <p:cNvGrpSpPr/>
          <p:nvPr/>
        </p:nvGrpSpPr>
        <p:grpSpPr>
          <a:xfrm>
            <a:off x="2773932" y="339113"/>
            <a:ext cx="4928772" cy="799962"/>
            <a:chOff x="766482" y="574206"/>
            <a:chExt cx="5822578" cy="904971"/>
          </a:xfrm>
        </p:grpSpPr>
        <p:pic>
          <p:nvPicPr>
            <p:cNvPr id="10" name="Picture 9"/>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66482" y="574206"/>
              <a:ext cx="5822578" cy="904971"/>
            </a:xfrm>
            <a:prstGeom prst="rect">
              <a:avLst/>
            </a:prstGeom>
          </p:spPr>
        </p:pic>
        <p:sp>
          <p:nvSpPr>
            <p:cNvPr id="11" name="Rectangle 10"/>
            <p:cNvSpPr/>
            <p:nvPr/>
          </p:nvSpPr>
          <p:spPr>
            <a:xfrm>
              <a:off x="1774174" y="746659"/>
              <a:ext cx="3807191" cy="560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العناصر الغير لفظية للإستماع</a:t>
              </a:r>
              <a:endParaRPr lang="ar-EG" sz="2400" b="1" dirty="0"/>
            </a:p>
          </p:txBody>
        </p:sp>
      </p:grpSp>
    </p:spTree>
    <p:extLst>
      <p:ext uri="{BB962C8B-B14F-4D97-AF65-F5344CB8AC3E}">
        <p14:creationId xmlns:p14="http://schemas.microsoft.com/office/powerpoint/2010/main" val="9036316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136</a:t>
            </a:fld>
            <a:endParaRPr lang="ar-EG">
              <a:solidFill>
                <a:prstClr val="black">
                  <a:tint val="75000"/>
                </a:prstClr>
              </a:solidFill>
            </a:endParaRPr>
          </a:p>
        </p:txBody>
      </p:sp>
      <p:grpSp>
        <p:nvGrpSpPr>
          <p:cNvPr id="35" name="Group 34"/>
          <p:cNvGrpSpPr/>
          <p:nvPr/>
        </p:nvGrpSpPr>
        <p:grpSpPr>
          <a:xfrm>
            <a:off x="1033121" y="1141263"/>
            <a:ext cx="7482229" cy="5241982"/>
            <a:chOff x="908736" y="1114370"/>
            <a:chExt cx="7482229" cy="5241982"/>
          </a:xfrm>
        </p:grpSpPr>
        <p:pic>
          <p:nvPicPr>
            <p:cNvPr id="31" name="Picture 30"/>
            <p:cNvPicPr>
              <a:picLocks noChangeAspect="1"/>
            </p:cNvPicPr>
            <p:nvPr/>
          </p:nvPicPr>
          <p:blipFill>
            <a:blip r:embed="rId4"/>
            <a:stretch>
              <a:fillRect/>
            </a:stretch>
          </p:blipFill>
          <p:spPr>
            <a:xfrm>
              <a:off x="4743476" y="1114370"/>
              <a:ext cx="3647489" cy="5241982"/>
            </a:xfrm>
            <a:prstGeom prst="rect">
              <a:avLst/>
            </a:prstGeom>
          </p:spPr>
        </p:pic>
        <p:grpSp>
          <p:nvGrpSpPr>
            <p:cNvPr id="34" name="Group 33"/>
            <p:cNvGrpSpPr/>
            <p:nvPr/>
          </p:nvGrpSpPr>
          <p:grpSpPr>
            <a:xfrm>
              <a:off x="908736" y="2566617"/>
              <a:ext cx="3834740" cy="1701416"/>
              <a:chOff x="1002865" y="2862452"/>
              <a:chExt cx="3834740" cy="1701416"/>
            </a:xfrm>
          </p:grpSpPr>
          <p:pic>
            <p:nvPicPr>
              <p:cNvPr id="32" name="Picture 31"/>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02865" y="2862452"/>
                <a:ext cx="3834740" cy="1701416"/>
              </a:xfrm>
              <a:prstGeom prst="rect">
                <a:avLst/>
              </a:prstGeom>
            </p:spPr>
          </p:pic>
          <p:sp>
            <p:nvSpPr>
              <p:cNvPr id="33" name="Rectangle 32"/>
              <p:cNvSpPr/>
              <p:nvPr/>
            </p:nvSpPr>
            <p:spPr>
              <a:xfrm>
                <a:off x="1002865" y="3298072"/>
                <a:ext cx="3283386" cy="830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prstTxWarp prst="textPlain">
                  <a:avLst/>
                </a:prstTxWarp>
              </a:bodyPr>
              <a:lstStyle/>
              <a:p>
                <a:pPr algn="ctr"/>
                <a:r>
                  <a:rPr lang="ar-EG" sz="2400" dirty="0" smtClean="0">
                    <a:solidFill>
                      <a:srgbClr val="C00000"/>
                    </a:solidFill>
                  </a:rPr>
                  <a:t>ماذا يحدث أثناء الاستماع ؟</a:t>
                </a:r>
                <a:endParaRPr lang="ar-EG" sz="2400" dirty="0">
                  <a:solidFill>
                    <a:srgbClr val="C00000"/>
                  </a:solidFill>
                </a:endParaRPr>
              </a:p>
            </p:txBody>
          </p:sp>
        </p:grpSp>
      </p:grpSp>
    </p:spTree>
    <p:extLst>
      <p:ext uri="{BB962C8B-B14F-4D97-AF65-F5344CB8AC3E}">
        <p14:creationId xmlns:p14="http://schemas.microsoft.com/office/powerpoint/2010/main" val="19313292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137</a:t>
            </a:fld>
            <a:endParaRPr lang="ar-EG">
              <a:solidFill>
                <a:prstClr val="black">
                  <a:tint val="75000"/>
                </a:prstClr>
              </a:solidFill>
            </a:endParaRPr>
          </a:p>
        </p:txBody>
      </p:sp>
      <p:grpSp>
        <p:nvGrpSpPr>
          <p:cNvPr id="5" name="Group 4"/>
          <p:cNvGrpSpPr/>
          <p:nvPr/>
        </p:nvGrpSpPr>
        <p:grpSpPr>
          <a:xfrm>
            <a:off x="1260891" y="301870"/>
            <a:ext cx="4602027" cy="1594165"/>
            <a:chOff x="2067714" y="2224800"/>
            <a:chExt cx="5318083" cy="2940059"/>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7714" y="2224800"/>
              <a:ext cx="5318083" cy="2940059"/>
            </a:xfrm>
            <a:prstGeom prst="rect">
              <a:avLst/>
            </a:prstGeom>
          </p:spPr>
        </p:pic>
        <p:sp>
          <p:nvSpPr>
            <p:cNvPr id="3" name="Rectangle 2"/>
            <p:cNvSpPr/>
            <p:nvPr/>
          </p:nvSpPr>
          <p:spPr>
            <a:xfrm>
              <a:off x="2487819" y="2635623"/>
              <a:ext cx="4477871" cy="1855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تحتوي عملية الاستماع عل خمس أنشطة مرتبطة ببعضها البعض</a:t>
              </a:r>
            </a:p>
          </p:txBody>
        </p:sp>
      </p:grpSp>
      <p:grpSp>
        <p:nvGrpSpPr>
          <p:cNvPr id="6" name="Group 5"/>
          <p:cNvGrpSpPr/>
          <p:nvPr/>
        </p:nvGrpSpPr>
        <p:grpSpPr>
          <a:xfrm>
            <a:off x="6459051" y="1252436"/>
            <a:ext cx="2443422" cy="1392393"/>
            <a:chOff x="5971687" y="-325734"/>
            <a:chExt cx="2856780" cy="2235217"/>
          </a:xfrm>
        </p:grpSpPr>
        <p:grpSp>
          <p:nvGrpSpPr>
            <p:cNvPr id="7" name="Group 6"/>
            <p:cNvGrpSpPr/>
            <p:nvPr/>
          </p:nvGrpSpPr>
          <p:grpSpPr>
            <a:xfrm>
              <a:off x="5971687" y="-325734"/>
              <a:ext cx="2696990" cy="2235217"/>
              <a:chOff x="2069126" y="-706088"/>
              <a:chExt cx="4155289" cy="2321504"/>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9126" y="-706088"/>
                <a:ext cx="4155289" cy="2321504"/>
              </a:xfrm>
              <a:prstGeom prst="rect">
                <a:avLst/>
              </a:prstGeom>
            </p:spPr>
          </p:pic>
          <p:sp>
            <p:nvSpPr>
              <p:cNvPr id="12" name="Rectangle 11"/>
              <p:cNvSpPr/>
              <p:nvPr/>
            </p:nvSpPr>
            <p:spPr>
              <a:xfrm>
                <a:off x="2206687" y="18487"/>
                <a:ext cx="3310390" cy="872352"/>
              </a:xfrm>
              <a:prstGeom prst="rect">
                <a:avLst/>
              </a:prstGeom>
            </p:spPr>
            <p:txBody>
              <a:bodyPr wrap="square">
                <a:spAutoFit/>
              </a:bodyPr>
              <a:lstStyle/>
              <a:p>
                <a:pPr algn="ctr"/>
                <a:r>
                  <a:rPr lang="ar-EG" sz="2800" b="1" dirty="0" smtClean="0">
                    <a:solidFill>
                      <a:schemeClr val="bg1"/>
                    </a:solidFill>
                  </a:rPr>
                  <a:t>الاحساس </a:t>
                </a:r>
                <a:endParaRPr lang="ar-EG" sz="2800" b="1" dirty="0">
                  <a:solidFill>
                    <a:schemeClr val="bg1"/>
                  </a:solidFill>
                </a:endParaRPr>
              </a:p>
            </p:txBody>
          </p:sp>
        </p:grpSp>
        <p:grpSp>
          <p:nvGrpSpPr>
            <p:cNvPr id="8" name="Group 7"/>
            <p:cNvGrpSpPr/>
            <p:nvPr/>
          </p:nvGrpSpPr>
          <p:grpSpPr>
            <a:xfrm>
              <a:off x="8013220" y="-34975"/>
              <a:ext cx="815247" cy="1286124"/>
              <a:chOff x="8013220" y="-34975"/>
              <a:chExt cx="815247" cy="1286124"/>
            </a:xfrm>
          </p:grpSpPr>
          <p:pic>
            <p:nvPicPr>
              <p:cNvPr id="9" name="Picture 8"/>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013220" y="-34975"/>
                <a:ext cx="815247" cy="1286124"/>
              </a:xfrm>
              <a:prstGeom prst="rect">
                <a:avLst/>
              </a:prstGeom>
            </p:spPr>
          </p:pic>
          <p:sp>
            <p:nvSpPr>
              <p:cNvPr id="10" name="Rectangle 9"/>
              <p:cNvSpPr/>
              <p:nvPr/>
            </p:nvSpPr>
            <p:spPr>
              <a:xfrm>
                <a:off x="8405941" y="296259"/>
                <a:ext cx="282389" cy="839928"/>
              </a:xfrm>
              <a:prstGeom prst="rect">
                <a:avLst/>
              </a:prstGeom>
            </p:spPr>
            <p:txBody>
              <a:bodyPr wrap="square">
                <a:spAutoFit/>
              </a:bodyPr>
              <a:lstStyle/>
              <a:p>
                <a:r>
                  <a:rPr lang="ar-EG" sz="2800" b="1" dirty="0" smtClean="0">
                    <a:solidFill>
                      <a:srgbClr val="C00000"/>
                    </a:solidFill>
                  </a:rPr>
                  <a:t>1</a:t>
                </a:r>
                <a:endParaRPr lang="ar-EG" sz="2800" b="1" dirty="0">
                  <a:solidFill>
                    <a:srgbClr val="C00000"/>
                  </a:solidFill>
                </a:endParaRPr>
              </a:p>
            </p:txBody>
          </p:sp>
        </p:grpSp>
      </p:grpSp>
      <p:grpSp>
        <p:nvGrpSpPr>
          <p:cNvPr id="13" name="Group 12"/>
          <p:cNvGrpSpPr/>
          <p:nvPr/>
        </p:nvGrpSpPr>
        <p:grpSpPr>
          <a:xfrm>
            <a:off x="1260891" y="2393027"/>
            <a:ext cx="4801679" cy="4011584"/>
            <a:chOff x="301172" y="2360462"/>
            <a:chExt cx="4896504" cy="4285615"/>
          </a:xfrm>
        </p:grpSpPr>
        <p:pic>
          <p:nvPicPr>
            <p:cNvPr id="14" name="Picture 13" descr="C:\Users\maraimm\Desktop\صور انفوجرافيك\Untitled001.png"/>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01172" y="2360462"/>
              <a:ext cx="4896504" cy="4285615"/>
            </a:xfrm>
            <a:prstGeom prst="rect">
              <a:avLst/>
            </a:prstGeom>
            <a:noFill/>
            <a:ln>
              <a:noFill/>
            </a:ln>
          </p:spPr>
        </p:pic>
        <p:sp>
          <p:nvSpPr>
            <p:cNvPr id="15" name="Rectangle 14"/>
            <p:cNvSpPr/>
            <p:nvPr/>
          </p:nvSpPr>
          <p:spPr>
            <a:xfrm>
              <a:off x="710920" y="2546054"/>
              <a:ext cx="4077007" cy="22682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chemeClr val="tx1">
                      <a:lumMod val="95000"/>
                      <a:lumOff val="5000"/>
                    </a:schemeClr>
                  </a:solidFill>
                  <a:ea typeface="Calibri" panose="020F0502020204030204" pitchFamily="34" charset="0"/>
                </a:rPr>
                <a:t>وهو الاستماع إلى الرسالة وأخذ بعض الملحوظات وهذا الاستقبال يمكن ان يتم تشويه عن طريق الأصوات الدخيلة والازدواجية أو عدم الانتباه ولذلك يجب أن تركز على الرسالة فقط </a:t>
              </a:r>
              <a:endParaRPr lang="en-US" dirty="0">
                <a:solidFill>
                  <a:schemeClr val="tx1">
                    <a:lumMod val="95000"/>
                    <a:lumOff val="5000"/>
                  </a:schemeClr>
                </a:solidFill>
                <a:effectLst/>
                <a:ea typeface="Calibri" panose="020F0502020204030204" pitchFamily="34" charset="0"/>
                <a:cs typeface="Arial" panose="020B0604020202020204" pitchFamily="34" charset="0"/>
              </a:endParaRPr>
            </a:p>
          </p:txBody>
        </p:sp>
      </p:grpSp>
      <p:pic>
        <p:nvPicPr>
          <p:cNvPr id="16" name="Picture 15"/>
          <p:cNvPicPr>
            <a:picLocks noChangeAspect="1"/>
          </p:cNvPicPr>
          <p:nvPr/>
        </p:nvPicPr>
        <p:blipFill>
          <a:blip r:embed="rId8">
            <a:clrChange>
              <a:clrFrom>
                <a:srgbClr val="FFFFFF"/>
              </a:clrFrom>
              <a:clrTo>
                <a:srgbClr val="FFFFFF">
                  <a:alpha val="0"/>
                </a:srgbClr>
              </a:clrTo>
            </a:clrChange>
          </a:blip>
          <a:stretch>
            <a:fillRect/>
          </a:stretch>
        </p:blipFill>
        <p:spPr>
          <a:xfrm>
            <a:off x="6658703" y="2463704"/>
            <a:ext cx="1764078" cy="3100899"/>
          </a:xfrm>
          <a:prstGeom prst="rect">
            <a:avLst/>
          </a:prstGeom>
        </p:spPr>
      </p:pic>
    </p:spTree>
    <p:extLst>
      <p:ext uri="{BB962C8B-B14F-4D97-AF65-F5344CB8AC3E}">
        <p14:creationId xmlns:p14="http://schemas.microsoft.com/office/powerpoint/2010/main" val="6292280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22" presetClass="entr" presetSubtype="2"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138</a:t>
            </a:fld>
            <a:endParaRPr lang="ar-EG">
              <a:solidFill>
                <a:prstClr val="black">
                  <a:tint val="75000"/>
                </a:prstClr>
              </a:solidFill>
            </a:endParaRPr>
          </a:p>
        </p:txBody>
      </p:sp>
      <p:grpSp>
        <p:nvGrpSpPr>
          <p:cNvPr id="5" name="Group 4"/>
          <p:cNvGrpSpPr/>
          <p:nvPr/>
        </p:nvGrpSpPr>
        <p:grpSpPr>
          <a:xfrm>
            <a:off x="1260891" y="301870"/>
            <a:ext cx="4602027" cy="1594165"/>
            <a:chOff x="2067714" y="2224800"/>
            <a:chExt cx="5318083" cy="2940059"/>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7714" y="2224800"/>
              <a:ext cx="5318083" cy="2940059"/>
            </a:xfrm>
            <a:prstGeom prst="rect">
              <a:avLst/>
            </a:prstGeom>
          </p:spPr>
        </p:pic>
        <p:sp>
          <p:nvSpPr>
            <p:cNvPr id="3" name="Rectangle 2"/>
            <p:cNvSpPr/>
            <p:nvPr/>
          </p:nvSpPr>
          <p:spPr>
            <a:xfrm>
              <a:off x="2487819" y="2635623"/>
              <a:ext cx="4477871" cy="1855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تحتوي عملية الاستماع عل خمس أنشطة مرتبطة ببعضها البعض</a:t>
              </a:r>
            </a:p>
          </p:txBody>
        </p:sp>
      </p:grpSp>
      <p:grpSp>
        <p:nvGrpSpPr>
          <p:cNvPr id="6" name="Group 5"/>
          <p:cNvGrpSpPr/>
          <p:nvPr/>
        </p:nvGrpSpPr>
        <p:grpSpPr>
          <a:xfrm>
            <a:off x="6459051" y="1252436"/>
            <a:ext cx="2443422" cy="1392393"/>
            <a:chOff x="5971687" y="-325734"/>
            <a:chExt cx="2856780" cy="2235217"/>
          </a:xfrm>
        </p:grpSpPr>
        <p:grpSp>
          <p:nvGrpSpPr>
            <p:cNvPr id="7" name="Group 6"/>
            <p:cNvGrpSpPr/>
            <p:nvPr/>
          </p:nvGrpSpPr>
          <p:grpSpPr>
            <a:xfrm>
              <a:off x="5971687" y="-325734"/>
              <a:ext cx="2696990" cy="2235217"/>
              <a:chOff x="2069126" y="-706088"/>
              <a:chExt cx="4155289" cy="2321504"/>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9126" y="-706088"/>
                <a:ext cx="4155289" cy="2321504"/>
              </a:xfrm>
              <a:prstGeom prst="rect">
                <a:avLst/>
              </a:prstGeom>
            </p:spPr>
          </p:pic>
          <p:sp>
            <p:nvSpPr>
              <p:cNvPr id="12" name="Rectangle 11"/>
              <p:cNvSpPr/>
              <p:nvPr/>
            </p:nvSpPr>
            <p:spPr>
              <a:xfrm>
                <a:off x="2206687" y="18487"/>
                <a:ext cx="3310391" cy="872352"/>
              </a:xfrm>
              <a:prstGeom prst="rect">
                <a:avLst/>
              </a:prstGeom>
            </p:spPr>
            <p:txBody>
              <a:bodyPr wrap="square">
                <a:spAutoFit/>
              </a:bodyPr>
              <a:lstStyle/>
              <a:p>
                <a:pPr algn="ctr"/>
                <a:r>
                  <a:rPr lang="ar-EG" sz="2800" b="1" dirty="0" smtClean="0">
                    <a:solidFill>
                      <a:schemeClr val="bg1"/>
                    </a:solidFill>
                  </a:rPr>
                  <a:t>التفسير </a:t>
                </a:r>
                <a:endParaRPr lang="ar-EG" sz="2800" b="1" dirty="0">
                  <a:solidFill>
                    <a:schemeClr val="bg1"/>
                  </a:solidFill>
                </a:endParaRPr>
              </a:p>
            </p:txBody>
          </p:sp>
        </p:grpSp>
        <p:grpSp>
          <p:nvGrpSpPr>
            <p:cNvPr id="8" name="Group 7"/>
            <p:cNvGrpSpPr/>
            <p:nvPr/>
          </p:nvGrpSpPr>
          <p:grpSpPr>
            <a:xfrm>
              <a:off x="8013220" y="-34975"/>
              <a:ext cx="815247" cy="1286124"/>
              <a:chOff x="8013220" y="-34975"/>
              <a:chExt cx="815247" cy="1286124"/>
            </a:xfrm>
          </p:grpSpPr>
          <p:pic>
            <p:nvPicPr>
              <p:cNvPr id="9" name="Picture 8"/>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013220" y="-34975"/>
                <a:ext cx="815247" cy="1286124"/>
              </a:xfrm>
              <a:prstGeom prst="rect">
                <a:avLst/>
              </a:prstGeom>
            </p:spPr>
          </p:pic>
          <p:sp>
            <p:nvSpPr>
              <p:cNvPr id="10" name="Rectangle 9"/>
              <p:cNvSpPr/>
              <p:nvPr/>
            </p:nvSpPr>
            <p:spPr>
              <a:xfrm>
                <a:off x="8298864" y="296259"/>
                <a:ext cx="389466" cy="839928"/>
              </a:xfrm>
              <a:prstGeom prst="rect">
                <a:avLst/>
              </a:prstGeom>
            </p:spPr>
            <p:txBody>
              <a:bodyPr wrap="square">
                <a:spAutoFit/>
              </a:bodyPr>
              <a:lstStyle/>
              <a:p>
                <a:r>
                  <a:rPr lang="ar-EG" sz="2800" b="1" dirty="0" smtClean="0">
                    <a:solidFill>
                      <a:srgbClr val="C00000"/>
                    </a:solidFill>
                  </a:rPr>
                  <a:t>2</a:t>
                </a:r>
                <a:endParaRPr lang="ar-EG" sz="2800" b="1" dirty="0">
                  <a:solidFill>
                    <a:srgbClr val="C00000"/>
                  </a:solidFill>
                </a:endParaRPr>
              </a:p>
            </p:txBody>
          </p:sp>
        </p:grpSp>
      </p:grpSp>
      <p:grpSp>
        <p:nvGrpSpPr>
          <p:cNvPr id="18" name="Group 17"/>
          <p:cNvGrpSpPr/>
          <p:nvPr/>
        </p:nvGrpSpPr>
        <p:grpSpPr>
          <a:xfrm>
            <a:off x="3125368" y="2330621"/>
            <a:ext cx="4487059" cy="3709870"/>
            <a:chOff x="0" y="0"/>
            <a:chExt cx="2629535" cy="2785745"/>
          </a:xfrm>
        </p:grpSpPr>
        <p:pic>
          <p:nvPicPr>
            <p:cNvPr id="22" name="Picture 21" descr="C:\Users\maraimm\Desktop\صور انفوجرافيك\Untitled000.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629535" cy="2785745"/>
            </a:xfrm>
            <a:prstGeom prst="rect">
              <a:avLst/>
            </a:prstGeom>
            <a:noFill/>
            <a:ln>
              <a:noFill/>
            </a:ln>
          </p:spPr>
        </p:pic>
        <p:sp>
          <p:nvSpPr>
            <p:cNvPr id="23" name="Rectangle 22"/>
            <p:cNvSpPr/>
            <p:nvPr/>
          </p:nvSpPr>
          <p:spPr>
            <a:xfrm>
              <a:off x="255822" y="363955"/>
              <a:ext cx="2190031" cy="1146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b="1" dirty="0">
                  <a:ea typeface="Calibri" panose="020F0502020204030204" pitchFamily="34" charset="0"/>
                </a:rPr>
                <a:t>أي تحليل ما تم سماعه أثناء الاستماع لأنك تعطي المعاني للكلمات تبعاً لقيمك الشخصية ، معتقداتك أفكارك ، توقعاتك ، احتياجاتك </a:t>
              </a:r>
              <a:endParaRPr lang="en-US" dirty="0">
                <a:effectLst/>
                <a:ea typeface="Calibri" panose="020F0502020204030204" pitchFamily="34" charset="0"/>
                <a:cs typeface="Arial" panose="020B0604020202020204" pitchFamily="34" charset="0"/>
              </a:endParaRPr>
            </a:p>
          </p:txBody>
        </p:sp>
      </p:grpSp>
      <p:sp>
        <p:nvSpPr>
          <p:cNvPr id="25" name="Rectangle 24"/>
          <p:cNvSpPr/>
          <p:nvPr/>
        </p:nvSpPr>
        <p:spPr>
          <a:xfrm>
            <a:off x="3374411" y="4463038"/>
            <a:ext cx="3988971" cy="935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b="1" dirty="0">
                <a:solidFill>
                  <a:srgbClr val="FFFF00"/>
                </a:solidFill>
                <a:ea typeface="Calibri" panose="020F0502020204030204" pitchFamily="34" charset="0"/>
              </a:rPr>
              <a:t>حاول أن تزيد من عملية التفسير عن طريق تركيزك في المعاني الغير شفوية </a:t>
            </a:r>
            <a:endParaRPr lang="en-US" dirty="0">
              <a:solidFill>
                <a:srgbClr val="FFFF00"/>
              </a:solidFill>
              <a:effectLst/>
              <a:ea typeface="Calibri" panose="020F0502020204030204" pitchFamily="34" charset="0"/>
              <a:cs typeface="Arial" panose="020B0604020202020204" pitchFamily="34" charset="0"/>
            </a:endParaRPr>
          </a:p>
        </p:txBody>
      </p:sp>
      <p:pic>
        <p:nvPicPr>
          <p:cNvPr id="26" name="Picture 25"/>
          <p:cNvPicPr>
            <a:picLocks noChangeAspect="1"/>
          </p:cNvPicPr>
          <p:nvPr/>
        </p:nvPicPr>
        <p:blipFill>
          <a:blip r:embed="rId8"/>
          <a:stretch>
            <a:fillRect/>
          </a:stretch>
        </p:blipFill>
        <p:spPr>
          <a:xfrm>
            <a:off x="1260891" y="3324395"/>
            <a:ext cx="1732500" cy="2655000"/>
          </a:xfrm>
          <a:prstGeom prst="rect">
            <a:avLst/>
          </a:prstGeom>
        </p:spPr>
      </p:pic>
    </p:spTree>
    <p:extLst>
      <p:ext uri="{BB962C8B-B14F-4D97-AF65-F5344CB8AC3E}">
        <p14:creationId xmlns:p14="http://schemas.microsoft.com/office/powerpoint/2010/main" val="19391403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0-#ppt_w/2"/>
                                          </p:val>
                                        </p:tav>
                                        <p:tav tm="100000">
                                          <p:val>
                                            <p:strVal val="#ppt_x"/>
                                          </p:val>
                                        </p:tav>
                                      </p:tavLst>
                                    </p:anim>
                                    <p:anim calcmode="lin" valueType="num">
                                      <p:cBhvr additive="base">
                                        <p:cTn id="11"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139</a:t>
            </a:fld>
            <a:endParaRPr lang="ar-EG">
              <a:solidFill>
                <a:prstClr val="black">
                  <a:tint val="75000"/>
                </a:prstClr>
              </a:solidFill>
            </a:endParaRPr>
          </a:p>
        </p:txBody>
      </p:sp>
      <p:grpSp>
        <p:nvGrpSpPr>
          <p:cNvPr id="5" name="Group 4"/>
          <p:cNvGrpSpPr/>
          <p:nvPr/>
        </p:nvGrpSpPr>
        <p:grpSpPr>
          <a:xfrm>
            <a:off x="1260891" y="301870"/>
            <a:ext cx="4602027" cy="1594165"/>
            <a:chOff x="2067714" y="2224800"/>
            <a:chExt cx="5318083" cy="2940059"/>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7714" y="2224800"/>
              <a:ext cx="5318083" cy="2940059"/>
            </a:xfrm>
            <a:prstGeom prst="rect">
              <a:avLst/>
            </a:prstGeom>
          </p:spPr>
        </p:pic>
        <p:sp>
          <p:nvSpPr>
            <p:cNvPr id="3" name="Rectangle 2"/>
            <p:cNvSpPr/>
            <p:nvPr/>
          </p:nvSpPr>
          <p:spPr>
            <a:xfrm>
              <a:off x="2487819" y="2635623"/>
              <a:ext cx="4477871" cy="1855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تحتوي عملية الاستماع عل خمس أنشطة مرتبطة ببعضها البعض</a:t>
              </a:r>
            </a:p>
          </p:txBody>
        </p:sp>
      </p:grpSp>
      <p:grpSp>
        <p:nvGrpSpPr>
          <p:cNvPr id="6" name="Group 5"/>
          <p:cNvGrpSpPr/>
          <p:nvPr/>
        </p:nvGrpSpPr>
        <p:grpSpPr>
          <a:xfrm>
            <a:off x="6459051" y="1252436"/>
            <a:ext cx="2443422" cy="1392393"/>
            <a:chOff x="5971687" y="-325734"/>
            <a:chExt cx="2856780" cy="2235217"/>
          </a:xfrm>
        </p:grpSpPr>
        <p:grpSp>
          <p:nvGrpSpPr>
            <p:cNvPr id="7" name="Group 6"/>
            <p:cNvGrpSpPr/>
            <p:nvPr/>
          </p:nvGrpSpPr>
          <p:grpSpPr>
            <a:xfrm>
              <a:off x="5971687" y="-325734"/>
              <a:ext cx="2696990" cy="2235217"/>
              <a:chOff x="2069126" y="-706088"/>
              <a:chExt cx="4155289" cy="2321504"/>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9126" y="-706088"/>
                <a:ext cx="4155289" cy="2321504"/>
              </a:xfrm>
              <a:prstGeom prst="rect">
                <a:avLst/>
              </a:prstGeom>
            </p:spPr>
          </p:pic>
          <p:sp>
            <p:nvSpPr>
              <p:cNvPr id="12" name="Rectangle 11"/>
              <p:cNvSpPr/>
              <p:nvPr/>
            </p:nvSpPr>
            <p:spPr>
              <a:xfrm>
                <a:off x="2206687" y="18487"/>
                <a:ext cx="3310391" cy="872352"/>
              </a:xfrm>
              <a:prstGeom prst="rect">
                <a:avLst/>
              </a:prstGeom>
            </p:spPr>
            <p:txBody>
              <a:bodyPr wrap="square">
                <a:spAutoFit/>
              </a:bodyPr>
              <a:lstStyle/>
              <a:p>
                <a:pPr algn="ctr"/>
                <a:r>
                  <a:rPr lang="ar-EG" sz="2800" b="1" dirty="0" smtClean="0">
                    <a:solidFill>
                      <a:schemeClr val="bg1"/>
                    </a:solidFill>
                  </a:rPr>
                  <a:t>التقييم </a:t>
                </a:r>
                <a:endParaRPr lang="ar-EG" sz="2800" b="1" dirty="0">
                  <a:solidFill>
                    <a:schemeClr val="bg1"/>
                  </a:solidFill>
                </a:endParaRPr>
              </a:p>
            </p:txBody>
          </p:sp>
        </p:grpSp>
        <p:grpSp>
          <p:nvGrpSpPr>
            <p:cNvPr id="8" name="Group 7"/>
            <p:cNvGrpSpPr/>
            <p:nvPr/>
          </p:nvGrpSpPr>
          <p:grpSpPr>
            <a:xfrm>
              <a:off x="8013220" y="-34975"/>
              <a:ext cx="815247" cy="1286124"/>
              <a:chOff x="8013220" y="-34975"/>
              <a:chExt cx="815247" cy="1286124"/>
            </a:xfrm>
          </p:grpSpPr>
          <p:pic>
            <p:nvPicPr>
              <p:cNvPr id="9" name="Picture 8"/>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013220" y="-34975"/>
                <a:ext cx="815247" cy="1286124"/>
              </a:xfrm>
              <a:prstGeom prst="rect">
                <a:avLst/>
              </a:prstGeom>
            </p:spPr>
          </p:pic>
          <p:sp>
            <p:nvSpPr>
              <p:cNvPr id="10" name="Rectangle 9"/>
              <p:cNvSpPr/>
              <p:nvPr/>
            </p:nvSpPr>
            <p:spPr>
              <a:xfrm>
                <a:off x="8298864" y="296259"/>
                <a:ext cx="389466" cy="839928"/>
              </a:xfrm>
              <a:prstGeom prst="rect">
                <a:avLst/>
              </a:prstGeom>
            </p:spPr>
            <p:txBody>
              <a:bodyPr wrap="square">
                <a:spAutoFit/>
              </a:bodyPr>
              <a:lstStyle/>
              <a:p>
                <a:r>
                  <a:rPr lang="ar-EG" sz="2800" b="1" dirty="0" smtClean="0">
                    <a:solidFill>
                      <a:srgbClr val="C00000"/>
                    </a:solidFill>
                  </a:rPr>
                  <a:t>3</a:t>
                </a:r>
                <a:endParaRPr lang="ar-EG" sz="2800" b="1" dirty="0">
                  <a:solidFill>
                    <a:srgbClr val="C00000"/>
                  </a:solidFill>
                </a:endParaRPr>
              </a:p>
            </p:txBody>
          </p:sp>
        </p:grpSp>
      </p:grpSp>
      <p:grpSp>
        <p:nvGrpSpPr>
          <p:cNvPr id="18" name="Group 17"/>
          <p:cNvGrpSpPr/>
          <p:nvPr/>
        </p:nvGrpSpPr>
        <p:grpSpPr>
          <a:xfrm>
            <a:off x="1375859" y="2384410"/>
            <a:ext cx="4487059" cy="3709870"/>
            <a:chOff x="0" y="0"/>
            <a:chExt cx="2629535" cy="2785745"/>
          </a:xfrm>
        </p:grpSpPr>
        <p:pic>
          <p:nvPicPr>
            <p:cNvPr id="22" name="Picture 21" descr="C:\Users\maraimm\Desktop\صور انفوجرافيك\Untitled000.png"/>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2629535" cy="2785745"/>
            </a:xfrm>
            <a:prstGeom prst="rect">
              <a:avLst/>
            </a:prstGeom>
            <a:noFill/>
            <a:ln>
              <a:noFill/>
            </a:ln>
          </p:spPr>
        </p:pic>
        <p:sp>
          <p:nvSpPr>
            <p:cNvPr id="23" name="Rectangle 22"/>
            <p:cNvSpPr/>
            <p:nvPr/>
          </p:nvSpPr>
          <p:spPr>
            <a:xfrm>
              <a:off x="271284" y="384720"/>
              <a:ext cx="2086966" cy="2016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b="1" dirty="0">
                  <a:ea typeface="Calibri" panose="020F0502020204030204" pitchFamily="34" charset="0"/>
                </a:rPr>
                <a:t>أي تكوين رأي او انطباع حول الرسالة ، أي الاهتمام بملحوظات المتحدث ، فصل الحقيق عن الآراء الشخصية وهو يحتاج جهداً كبيراً وخاصة إذا كان الموضوع معقداً أو به نواحي عاطفية </a:t>
              </a:r>
              <a:endParaRPr lang="en-US" dirty="0">
                <a:effectLst/>
                <a:ea typeface="Calibri" panose="020F0502020204030204" pitchFamily="34" charset="0"/>
                <a:cs typeface="Arial" panose="020B0604020202020204" pitchFamily="34" charset="0"/>
              </a:endParaRPr>
            </a:p>
          </p:txBody>
        </p:sp>
      </p:grpSp>
      <p:pic>
        <p:nvPicPr>
          <p:cNvPr id="13" name="Picture 12"/>
          <p:cNvPicPr>
            <a:picLocks noChangeAspect="1"/>
          </p:cNvPicPr>
          <p:nvPr/>
        </p:nvPicPr>
        <p:blipFill>
          <a:blip r:embed="rId8"/>
          <a:stretch>
            <a:fillRect/>
          </a:stretch>
        </p:blipFill>
        <p:spPr>
          <a:xfrm>
            <a:off x="6672000" y="3392503"/>
            <a:ext cx="1777500" cy="2553750"/>
          </a:xfrm>
          <a:prstGeom prst="rect">
            <a:avLst/>
          </a:prstGeom>
        </p:spPr>
      </p:pic>
    </p:spTree>
    <p:extLst>
      <p:ext uri="{BB962C8B-B14F-4D97-AF65-F5344CB8AC3E}">
        <p14:creationId xmlns:p14="http://schemas.microsoft.com/office/powerpoint/2010/main" val="27531887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1+#ppt_w/2"/>
                                          </p:val>
                                        </p:tav>
                                        <p:tav tm="100000">
                                          <p:val>
                                            <p:strVal val="#ppt_x"/>
                                          </p:val>
                                        </p:tav>
                                      </p:tavLst>
                                    </p:anim>
                                    <p:anim calcmode="lin" valueType="num">
                                      <p:cBhvr additive="base">
                                        <p:cTn id="1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14" name="Group 13"/>
          <p:cNvGrpSpPr/>
          <p:nvPr/>
        </p:nvGrpSpPr>
        <p:grpSpPr>
          <a:xfrm>
            <a:off x="5276744" y="263717"/>
            <a:ext cx="3134855" cy="5480197"/>
            <a:chOff x="5276744" y="263717"/>
            <a:chExt cx="3134855" cy="548019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50427">
              <a:off x="5276744" y="263717"/>
              <a:ext cx="2871552" cy="5480197"/>
            </a:xfrm>
            <a:prstGeom prst="rect">
              <a:avLst/>
            </a:prstGeom>
          </p:spPr>
        </p:pic>
        <p:sp>
          <p:nvSpPr>
            <p:cNvPr id="13" name="Rectangle 12"/>
            <p:cNvSpPr/>
            <p:nvPr/>
          </p:nvSpPr>
          <p:spPr>
            <a:xfrm rot="19744326">
              <a:off x="6345635" y="2713507"/>
              <a:ext cx="2065964" cy="2640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C00000"/>
                  </a:solidFill>
                </a:rPr>
                <a:t>المستشارين </a:t>
              </a:r>
              <a:r>
                <a:rPr lang="ar-EG" sz="2400" b="1" dirty="0" smtClean="0">
                  <a:solidFill>
                    <a:srgbClr val="C00000"/>
                  </a:solidFill>
                </a:rPr>
                <a:t>الفنيين</a:t>
              </a:r>
              <a:br>
                <a:rPr lang="ar-EG" sz="2400" b="1" dirty="0" smtClean="0">
                  <a:solidFill>
                    <a:srgbClr val="C00000"/>
                  </a:solidFill>
                </a:rPr>
              </a:br>
              <a:r>
                <a:rPr lang="ar-EG" sz="2400" dirty="0" smtClean="0">
                  <a:solidFill>
                    <a:schemeClr val="tx1">
                      <a:lumMod val="95000"/>
                      <a:lumOff val="5000"/>
                    </a:schemeClr>
                  </a:solidFill>
                </a:rPr>
                <a:t>مهمتهم نقل </a:t>
              </a:r>
              <a:r>
                <a:rPr lang="ar-EG" sz="2400" dirty="0">
                  <a:solidFill>
                    <a:schemeClr val="tx1">
                      <a:lumMod val="95000"/>
                      <a:lumOff val="5000"/>
                    </a:schemeClr>
                  </a:solidFill>
                </a:rPr>
                <a:t>الصورة الفنية المتكاملة لرغبات العملاء في شكل قابل للتشغيل </a:t>
              </a:r>
            </a:p>
          </p:txBody>
        </p:sp>
      </p:grpSp>
      <p:grpSp>
        <p:nvGrpSpPr>
          <p:cNvPr id="11" name="Group 10"/>
          <p:cNvGrpSpPr/>
          <p:nvPr/>
        </p:nvGrpSpPr>
        <p:grpSpPr>
          <a:xfrm>
            <a:off x="3639399" y="502221"/>
            <a:ext cx="2598662" cy="5630687"/>
            <a:chOff x="3736307" y="506144"/>
            <a:chExt cx="2598662" cy="5630687"/>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6307" y="506144"/>
              <a:ext cx="2590252" cy="5630687"/>
            </a:xfrm>
            <a:prstGeom prst="rect">
              <a:avLst/>
            </a:prstGeom>
          </p:spPr>
        </p:pic>
        <p:sp>
          <p:nvSpPr>
            <p:cNvPr id="10" name="Rectangle 9"/>
            <p:cNvSpPr/>
            <p:nvPr/>
          </p:nvSpPr>
          <p:spPr>
            <a:xfrm>
              <a:off x="3888979" y="3365137"/>
              <a:ext cx="2445990" cy="2640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C00000"/>
                  </a:solidFill>
                </a:rPr>
                <a:t>رجال البيع التجاريين </a:t>
              </a:r>
              <a:r>
                <a:rPr lang="ar-EG" sz="2400" dirty="0" smtClean="0">
                  <a:solidFill>
                    <a:schemeClr val="tx1">
                      <a:lumMod val="95000"/>
                      <a:lumOff val="5000"/>
                    </a:schemeClr>
                  </a:solidFill>
                </a:rPr>
                <a:t>وهم </a:t>
              </a:r>
              <a:r>
                <a:rPr lang="ar-EG" sz="2400" dirty="0">
                  <a:solidFill>
                    <a:schemeClr val="tx1">
                      <a:lumMod val="95000"/>
                      <a:lumOff val="5000"/>
                    </a:schemeClr>
                  </a:solidFill>
                </a:rPr>
                <a:t>المتخصصون في نوعية الوسطاء بأفضل طريق البيع وإعداد نوافذ العرض الخاصة بهم</a:t>
              </a: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14</a:t>
            </a:fld>
            <a:endParaRPr lang="ar-EG">
              <a:solidFill>
                <a:prstClr val="black">
                  <a:tint val="75000"/>
                </a:prstClr>
              </a:solidFill>
            </a:endParaRPr>
          </a:p>
        </p:txBody>
      </p:sp>
      <p:grpSp>
        <p:nvGrpSpPr>
          <p:cNvPr id="8" name="Group 7"/>
          <p:cNvGrpSpPr/>
          <p:nvPr/>
        </p:nvGrpSpPr>
        <p:grpSpPr>
          <a:xfrm rot="463319">
            <a:off x="586472" y="462173"/>
            <a:ext cx="3315642" cy="5697254"/>
            <a:chOff x="760212" y="922692"/>
            <a:chExt cx="3315642" cy="5125592"/>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212" y="922692"/>
              <a:ext cx="3315642" cy="5125592"/>
            </a:xfrm>
            <a:prstGeom prst="rect">
              <a:avLst/>
            </a:prstGeom>
          </p:spPr>
        </p:pic>
        <p:sp>
          <p:nvSpPr>
            <p:cNvPr id="7" name="Rectangle 6"/>
            <p:cNvSpPr/>
            <p:nvPr/>
          </p:nvSpPr>
          <p:spPr>
            <a:xfrm rot="272600">
              <a:off x="830375" y="3135287"/>
              <a:ext cx="3007133" cy="2632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C00000"/>
                  </a:solidFill>
                </a:rPr>
                <a:t>رجال البيع الفنيين </a:t>
              </a:r>
            </a:p>
            <a:p>
              <a:pPr algn="ctr"/>
              <a:r>
                <a:rPr lang="ar-EG" sz="2400" dirty="0">
                  <a:solidFill>
                    <a:schemeClr val="tx1">
                      <a:lumMod val="95000"/>
                      <a:lumOff val="5000"/>
                    </a:schemeClr>
                  </a:solidFill>
                </a:rPr>
                <a:t>وهم مجموعة من رجال البيع الذين يعملون في المنتج ويقوممون بزيارة للوسطاء او العملاء والمتخصصين بهدف إعطائهم صورة متخصصة عن نشاط المنشاة ومنتجاتها ويقومون بتوزيع العينات </a:t>
              </a:r>
            </a:p>
          </p:txBody>
        </p:sp>
      </p:grpSp>
      <p:grpSp>
        <p:nvGrpSpPr>
          <p:cNvPr id="5" name="Group 4"/>
          <p:cNvGrpSpPr/>
          <p:nvPr/>
        </p:nvGrpSpPr>
        <p:grpSpPr>
          <a:xfrm>
            <a:off x="1557790" y="460853"/>
            <a:ext cx="5027728" cy="830601"/>
            <a:chOff x="808296" y="528090"/>
            <a:chExt cx="3252716" cy="830601"/>
          </a:xfrm>
        </p:grpSpPr>
        <p:pic>
          <p:nvPicPr>
            <p:cNvPr id="2" name="Picture 1"/>
            <p:cNvPicPr>
              <a:picLocks noChangeAspect="1"/>
            </p:cNvPicPr>
            <p:nvPr/>
          </p:nvPicPr>
          <p:blipFill>
            <a:blip r:embed="rId7"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08296" y="528090"/>
              <a:ext cx="3252716" cy="830601"/>
            </a:xfrm>
            <a:prstGeom prst="rect">
              <a:avLst/>
            </a:prstGeom>
          </p:spPr>
        </p:pic>
        <p:sp>
          <p:nvSpPr>
            <p:cNvPr id="3" name="Rectangle 2"/>
            <p:cNvSpPr/>
            <p:nvPr/>
          </p:nvSpPr>
          <p:spPr>
            <a:xfrm>
              <a:off x="1257874" y="681172"/>
              <a:ext cx="2353560" cy="524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من أنواعهم </a:t>
              </a:r>
            </a:p>
          </p:txBody>
        </p:sp>
      </p:grpSp>
    </p:spTree>
    <p:extLst>
      <p:ext uri="{BB962C8B-B14F-4D97-AF65-F5344CB8AC3E}">
        <p14:creationId xmlns:p14="http://schemas.microsoft.com/office/powerpoint/2010/main" val="23896607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140</a:t>
            </a:fld>
            <a:endParaRPr lang="ar-EG">
              <a:solidFill>
                <a:prstClr val="black">
                  <a:tint val="75000"/>
                </a:prstClr>
              </a:solidFill>
            </a:endParaRPr>
          </a:p>
        </p:txBody>
      </p:sp>
      <p:grpSp>
        <p:nvGrpSpPr>
          <p:cNvPr id="5" name="Group 4"/>
          <p:cNvGrpSpPr/>
          <p:nvPr/>
        </p:nvGrpSpPr>
        <p:grpSpPr>
          <a:xfrm>
            <a:off x="1260891" y="301870"/>
            <a:ext cx="4602027" cy="1594165"/>
            <a:chOff x="2067714" y="2224800"/>
            <a:chExt cx="5318083" cy="2940059"/>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7714" y="2224800"/>
              <a:ext cx="5318083" cy="2940059"/>
            </a:xfrm>
            <a:prstGeom prst="rect">
              <a:avLst/>
            </a:prstGeom>
          </p:spPr>
        </p:pic>
        <p:sp>
          <p:nvSpPr>
            <p:cNvPr id="3" name="Rectangle 2"/>
            <p:cNvSpPr/>
            <p:nvPr/>
          </p:nvSpPr>
          <p:spPr>
            <a:xfrm>
              <a:off x="2487819" y="2635623"/>
              <a:ext cx="4477871" cy="1855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تحتوي عملية الاستماع عل خمس أنشطة مرتبطة ببعضها البعض</a:t>
              </a:r>
            </a:p>
          </p:txBody>
        </p:sp>
      </p:grpSp>
      <p:grpSp>
        <p:nvGrpSpPr>
          <p:cNvPr id="6" name="Group 5"/>
          <p:cNvGrpSpPr/>
          <p:nvPr/>
        </p:nvGrpSpPr>
        <p:grpSpPr>
          <a:xfrm>
            <a:off x="6459051" y="1252436"/>
            <a:ext cx="2443422" cy="1392393"/>
            <a:chOff x="5971687" y="-325734"/>
            <a:chExt cx="2856780" cy="2235217"/>
          </a:xfrm>
        </p:grpSpPr>
        <p:grpSp>
          <p:nvGrpSpPr>
            <p:cNvPr id="7" name="Group 6"/>
            <p:cNvGrpSpPr/>
            <p:nvPr/>
          </p:nvGrpSpPr>
          <p:grpSpPr>
            <a:xfrm>
              <a:off x="5971687" y="-325734"/>
              <a:ext cx="2696990" cy="2235217"/>
              <a:chOff x="2069126" y="-706088"/>
              <a:chExt cx="4155289" cy="2321504"/>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9126" y="-706088"/>
                <a:ext cx="4155289" cy="2321504"/>
              </a:xfrm>
              <a:prstGeom prst="rect">
                <a:avLst/>
              </a:prstGeom>
            </p:spPr>
          </p:pic>
          <p:sp>
            <p:nvSpPr>
              <p:cNvPr id="12" name="Rectangle 11"/>
              <p:cNvSpPr/>
              <p:nvPr/>
            </p:nvSpPr>
            <p:spPr>
              <a:xfrm>
                <a:off x="2206687" y="18487"/>
                <a:ext cx="3310391" cy="872352"/>
              </a:xfrm>
              <a:prstGeom prst="rect">
                <a:avLst/>
              </a:prstGeom>
            </p:spPr>
            <p:txBody>
              <a:bodyPr wrap="square">
                <a:spAutoFit/>
              </a:bodyPr>
              <a:lstStyle/>
              <a:p>
                <a:pPr algn="ctr"/>
                <a:r>
                  <a:rPr lang="ar-EG" sz="2800" b="1" dirty="0" smtClean="0">
                    <a:solidFill>
                      <a:schemeClr val="bg1"/>
                    </a:solidFill>
                  </a:rPr>
                  <a:t>التذكر </a:t>
                </a:r>
                <a:endParaRPr lang="ar-EG" sz="2800" b="1" dirty="0">
                  <a:solidFill>
                    <a:schemeClr val="bg1"/>
                  </a:solidFill>
                </a:endParaRPr>
              </a:p>
            </p:txBody>
          </p:sp>
        </p:grpSp>
        <p:grpSp>
          <p:nvGrpSpPr>
            <p:cNvPr id="8" name="Group 7"/>
            <p:cNvGrpSpPr/>
            <p:nvPr/>
          </p:nvGrpSpPr>
          <p:grpSpPr>
            <a:xfrm>
              <a:off x="8013220" y="-34975"/>
              <a:ext cx="815247" cy="1286124"/>
              <a:chOff x="8013220" y="-34975"/>
              <a:chExt cx="815247" cy="1286124"/>
            </a:xfrm>
          </p:grpSpPr>
          <p:pic>
            <p:nvPicPr>
              <p:cNvPr id="9" name="Picture 8"/>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013220" y="-34975"/>
                <a:ext cx="815247" cy="1286124"/>
              </a:xfrm>
              <a:prstGeom prst="rect">
                <a:avLst/>
              </a:prstGeom>
            </p:spPr>
          </p:pic>
          <p:sp>
            <p:nvSpPr>
              <p:cNvPr id="10" name="Rectangle 9"/>
              <p:cNvSpPr/>
              <p:nvPr/>
            </p:nvSpPr>
            <p:spPr>
              <a:xfrm>
                <a:off x="8298864" y="296259"/>
                <a:ext cx="389466" cy="839928"/>
              </a:xfrm>
              <a:prstGeom prst="rect">
                <a:avLst/>
              </a:prstGeom>
            </p:spPr>
            <p:txBody>
              <a:bodyPr wrap="square">
                <a:spAutoFit/>
              </a:bodyPr>
              <a:lstStyle/>
              <a:p>
                <a:r>
                  <a:rPr lang="ar-EG" sz="2800" b="1" dirty="0" smtClean="0">
                    <a:solidFill>
                      <a:srgbClr val="C00000"/>
                    </a:solidFill>
                  </a:rPr>
                  <a:t>4</a:t>
                </a:r>
                <a:endParaRPr lang="ar-EG" sz="2800" b="1" dirty="0">
                  <a:solidFill>
                    <a:srgbClr val="C00000"/>
                  </a:solidFill>
                </a:endParaRPr>
              </a:p>
            </p:txBody>
          </p:sp>
        </p:grpSp>
      </p:grpSp>
      <p:pic>
        <p:nvPicPr>
          <p:cNvPr id="14" name="Picture 13"/>
          <p:cNvPicPr>
            <a:picLocks noChangeAspect="1"/>
          </p:cNvPicPr>
          <p:nvPr/>
        </p:nvPicPr>
        <p:blipFill>
          <a:blip r:embed="rId7"/>
          <a:stretch>
            <a:fillRect/>
          </a:stretch>
        </p:blipFill>
        <p:spPr>
          <a:xfrm>
            <a:off x="7078148" y="2669317"/>
            <a:ext cx="1437202" cy="3459498"/>
          </a:xfrm>
          <a:prstGeom prst="rect">
            <a:avLst/>
          </a:prstGeom>
        </p:spPr>
      </p:pic>
      <p:pic>
        <p:nvPicPr>
          <p:cNvPr id="15" name="Picture 14"/>
          <p:cNvPicPr>
            <a:picLocks noChangeAspect="1"/>
          </p:cNvPicPr>
          <p:nvPr/>
        </p:nvPicPr>
        <p:blipFill>
          <a:blip r:embed="rId8"/>
          <a:stretch>
            <a:fillRect/>
          </a:stretch>
        </p:blipFill>
        <p:spPr>
          <a:xfrm>
            <a:off x="807999" y="1954771"/>
            <a:ext cx="1410765" cy="3251477"/>
          </a:xfrm>
          <a:prstGeom prst="rect">
            <a:avLst/>
          </a:prstGeom>
        </p:spPr>
      </p:pic>
      <p:grpSp>
        <p:nvGrpSpPr>
          <p:cNvPr id="20" name="Group 19"/>
          <p:cNvGrpSpPr/>
          <p:nvPr/>
        </p:nvGrpSpPr>
        <p:grpSpPr>
          <a:xfrm>
            <a:off x="3267434" y="2669317"/>
            <a:ext cx="2734210" cy="2548343"/>
            <a:chOff x="2523590" y="2334183"/>
            <a:chExt cx="2734210" cy="2548343"/>
          </a:xfrm>
        </p:grpSpPr>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23590" y="2334183"/>
              <a:ext cx="2734210" cy="2548343"/>
            </a:xfrm>
            <a:prstGeom prst="rect">
              <a:avLst/>
            </a:prstGeom>
          </p:spPr>
        </p:pic>
        <p:sp>
          <p:nvSpPr>
            <p:cNvPr id="17" name="Rectangle 16"/>
            <p:cNvSpPr/>
            <p:nvPr/>
          </p:nvSpPr>
          <p:spPr>
            <a:xfrm>
              <a:off x="2823882" y="2669317"/>
              <a:ext cx="2129846" cy="2035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tx1">
                      <a:lumMod val="95000"/>
                      <a:lumOff val="5000"/>
                    </a:schemeClr>
                  </a:solidFill>
                </a:rPr>
                <a:t>أي تخزين المعلومة لاستخدامها كمرجع في المستقبل </a:t>
              </a:r>
            </a:p>
          </p:txBody>
        </p:sp>
      </p:grpSp>
    </p:spTree>
    <p:extLst>
      <p:ext uri="{BB962C8B-B14F-4D97-AF65-F5344CB8AC3E}">
        <p14:creationId xmlns:p14="http://schemas.microsoft.com/office/powerpoint/2010/main" val="5636358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0-#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par>
                                <p:cTn id="17" presetID="2" presetClass="entr" presetSubtype="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141</a:t>
            </a:fld>
            <a:endParaRPr lang="ar-EG">
              <a:solidFill>
                <a:prstClr val="black">
                  <a:tint val="75000"/>
                </a:prstClr>
              </a:solidFill>
            </a:endParaRPr>
          </a:p>
        </p:txBody>
      </p:sp>
      <p:grpSp>
        <p:nvGrpSpPr>
          <p:cNvPr id="5" name="Group 4"/>
          <p:cNvGrpSpPr/>
          <p:nvPr/>
        </p:nvGrpSpPr>
        <p:grpSpPr>
          <a:xfrm>
            <a:off x="1260891" y="301870"/>
            <a:ext cx="4602027" cy="1594165"/>
            <a:chOff x="2067714" y="2224800"/>
            <a:chExt cx="5318083" cy="2940059"/>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7714" y="2224800"/>
              <a:ext cx="5318083" cy="2940059"/>
            </a:xfrm>
            <a:prstGeom prst="rect">
              <a:avLst/>
            </a:prstGeom>
          </p:spPr>
        </p:pic>
        <p:sp>
          <p:nvSpPr>
            <p:cNvPr id="3" name="Rectangle 2"/>
            <p:cNvSpPr/>
            <p:nvPr/>
          </p:nvSpPr>
          <p:spPr>
            <a:xfrm>
              <a:off x="2487819" y="2635623"/>
              <a:ext cx="4477871" cy="1855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تحتوي عملية الاستماع عل خمس أنشطة مرتبطة ببعضها البعض</a:t>
              </a:r>
            </a:p>
          </p:txBody>
        </p:sp>
      </p:grpSp>
      <p:grpSp>
        <p:nvGrpSpPr>
          <p:cNvPr id="6" name="Group 5"/>
          <p:cNvGrpSpPr/>
          <p:nvPr/>
        </p:nvGrpSpPr>
        <p:grpSpPr>
          <a:xfrm>
            <a:off x="6459051" y="1252436"/>
            <a:ext cx="2443422" cy="1392393"/>
            <a:chOff x="5971687" y="-325734"/>
            <a:chExt cx="2856780" cy="2235217"/>
          </a:xfrm>
        </p:grpSpPr>
        <p:grpSp>
          <p:nvGrpSpPr>
            <p:cNvPr id="7" name="Group 6"/>
            <p:cNvGrpSpPr/>
            <p:nvPr/>
          </p:nvGrpSpPr>
          <p:grpSpPr>
            <a:xfrm>
              <a:off x="5971687" y="-325734"/>
              <a:ext cx="2696990" cy="2235217"/>
              <a:chOff x="2069126" y="-706088"/>
              <a:chExt cx="4155289" cy="2321504"/>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9126" y="-706088"/>
                <a:ext cx="4155289" cy="2321504"/>
              </a:xfrm>
              <a:prstGeom prst="rect">
                <a:avLst/>
              </a:prstGeom>
            </p:spPr>
          </p:pic>
          <p:sp>
            <p:nvSpPr>
              <p:cNvPr id="12" name="Rectangle 11"/>
              <p:cNvSpPr/>
              <p:nvPr/>
            </p:nvSpPr>
            <p:spPr>
              <a:xfrm>
                <a:off x="2206687" y="18487"/>
                <a:ext cx="3310391" cy="872352"/>
              </a:xfrm>
              <a:prstGeom prst="rect">
                <a:avLst/>
              </a:prstGeom>
            </p:spPr>
            <p:txBody>
              <a:bodyPr wrap="square">
                <a:spAutoFit/>
              </a:bodyPr>
              <a:lstStyle/>
              <a:p>
                <a:pPr algn="ctr"/>
                <a:r>
                  <a:rPr lang="ar-EG" sz="2800" b="1" dirty="0" smtClean="0">
                    <a:solidFill>
                      <a:schemeClr val="bg1"/>
                    </a:solidFill>
                  </a:rPr>
                  <a:t>الاستجابة </a:t>
                </a:r>
                <a:endParaRPr lang="ar-EG" sz="2800" b="1" dirty="0">
                  <a:solidFill>
                    <a:schemeClr val="bg1"/>
                  </a:solidFill>
                </a:endParaRPr>
              </a:p>
            </p:txBody>
          </p:sp>
        </p:grpSp>
        <p:grpSp>
          <p:nvGrpSpPr>
            <p:cNvPr id="8" name="Group 7"/>
            <p:cNvGrpSpPr/>
            <p:nvPr/>
          </p:nvGrpSpPr>
          <p:grpSpPr>
            <a:xfrm>
              <a:off x="8013220" y="-34975"/>
              <a:ext cx="815247" cy="1286124"/>
              <a:chOff x="8013220" y="-34975"/>
              <a:chExt cx="815247" cy="1286124"/>
            </a:xfrm>
          </p:grpSpPr>
          <p:pic>
            <p:nvPicPr>
              <p:cNvPr id="9" name="Picture 8"/>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013220" y="-34975"/>
                <a:ext cx="815247" cy="1286124"/>
              </a:xfrm>
              <a:prstGeom prst="rect">
                <a:avLst/>
              </a:prstGeom>
            </p:spPr>
          </p:pic>
          <p:sp>
            <p:nvSpPr>
              <p:cNvPr id="10" name="Rectangle 9"/>
              <p:cNvSpPr/>
              <p:nvPr/>
            </p:nvSpPr>
            <p:spPr>
              <a:xfrm>
                <a:off x="8298864" y="296259"/>
                <a:ext cx="389466" cy="839928"/>
              </a:xfrm>
              <a:prstGeom prst="rect">
                <a:avLst/>
              </a:prstGeom>
            </p:spPr>
            <p:txBody>
              <a:bodyPr wrap="square">
                <a:spAutoFit/>
              </a:bodyPr>
              <a:lstStyle/>
              <a:p>
                <a:r>
                  <a:rPr lang="ar-EG" sz="2800" b="1" dirty="0" smtClean="0">
                    <a:solidFill>
                      <a:srgbClr val="C00000"/>
                    </a:solidFill>
                  </a:rPr>
                  <a:t>5</a:t>
                </a:r>
                <a:endParaRPr lang="ar-EG" sz="2800" b="1" dirty="0">
                  <a:solidFill>
                    <a:srgbClr val="C00000"/>
                  </a:solidFill>
                </a:endParaRPr>
              </a:p>
            </p:txBody>
          </p:sp>
        </p:grpSp>
      </p:grpSp>
      <p:grpSp>
        <p:nvGrpSpPr>
          <p:cNvPr id="19" name="Group 18"/>
          <p:cNvGrpSpPr/>
          <p:nvPr/>
        </p:nvGrpSpPr>
        <p:grpSpPr>
          <a:xfrm>
            <a:off x="2169871" y="2597702"/>
            <a:ext cx="6345479" cy="3598731"/>
            <a:chOff x="2437134" y="2536464"/>
            <a:chExt cx="6345479" cy="3928252"/>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7134" y="2536464"/>
              <a:ext cx="6345479" cy="3928252"/>
            </a:xfrm>
            <a:prstGeom prst="rect">
              <a:avLst/>
            </a:prstGeom>
          </p:spPr>
        </p:pic>
        <p:sp>
          <p:nvSpPr>
            <p:cNvPr id="21" name="Rectangle 20"/>
            <p:cNvSpPr/>
            <p:nvPr/>
          </p:nvSpPr>
          <p:spPr>
            <a:xfrm>
              <a:off x="3892924" y="3180063"/>
              <a:ext cx="3939988" cy="3075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أي الاستجابة إلى المتحدث </a:t>
              </a:r>
              <a:r>
                <a:rPr lang="ar-EG" sz="2400" dirty="0" smtClean="0">
                  <a:solidFill>
                    <a:srgbClr val="002060"/>
                  </a:solidFill>
                </a:rPr>
                <a:t>فلو </a:t>
              </a:r>
              <a:r>
                <a:rPr lang="ar-EG" sz="2400" dirty="0">
                  <a:solidFill>
                    <a:srgbClr val="002060"/>
                  </a:solidFill>
                </a:rPr>
                <a:t>كانت الرسالة بين فردين أو مجموعة صغيرة فالاستجابة الرئيسية تكون شفوية بينما لو كنت انت مستمع في مجموعة كبير فإن استجابتك الرئيسية قد تأخذ شكلاً من الأشكال الآخرى مثل التصفيق ، الضحك ، الصمت</a:t>
              </a:r>
            </a:p>
          </p:txBody>
        </p:sp>
      </p:grpSp>
      <p:pic>
        <p:nvPicPr>
          <p:cNvPr id="18" name="Picture 17"/>
          <p:cNvPicPr>
            <a:picLocks noChangeAspect="1"/>
          </p:cNvPicPr>
          <p:nvPr/>
        </p:nvPicPr>
        <p:blipFill>
          <a:blip r:embed="rId8"/>
          <a:stretch>
            <a:fillRect/>
          </a:stretch>
        </p:blipFill>
        <p:spPr>
          <a:xfrm flipH="1">
            <a:off x="706745" y="3637974"/>
            <a:ext cx="2855159" cy="2826742"/>
          </a:xfrm>
          <a:prstGeom prst="rect">
            <a:avLst/>
          </a:prstGeom>
        </p:spPr>
      </p:pic>
    </p:spTree>
    <p:extLst>
      <p:ext uri="{BB962C8B-B14F-4D97-AF65-F5344CB8AC3E}">
        <p14:creationId xmlns:p14="http://schemas.microsoft.com/office/powerpoint/2010/main" val="13014767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 presetClass="entr" presetSubtype="1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142</a:t>
            </a:fld>
            <a:endParaRPr lang="ar-EG">
              <a:solidFill>
                <a:prstClr val="black">
                  <a:tint val="75000"/>
                </a:prstClr>
              </a:solidFill>
            </a:endParaRPr>
          </a:p>
        </p:txBody>
      </p:sp>
      <p:grpSp>
        <p:nvGrpSpPr>
          <p:cNvPr id="35" name="Group 34"/>
          <p:cNvGrpSpPr/>
          <p:nvPr/>
        </p:nvGrpSpPr>
        <p:grpSpPr>
          <a:xfrm>
            <a:off x="1033121" y="1141263"/>
            <a:ext cx="7482229" cy="5241982"/>
            <a:chOff x="908736" y="1114370"/>
            <a:chExt cx="7482229" cy="5241982"/>
          </a:xfrm>
        </p:grpSpPr>
        <p:pic>
          <p:nvPicPr>
            <p:cNvPr id="31" name="Picture 30"/>
            <p:cNvPicPr>
              <a:picLocks noChangeAspect="1"/>
            </p:cNvPicPr>
            <p:nvPr/>
          </p:nvPicPr>
          <p:blipFill>
            <a:blip r:embed="rId4"/>
            <a:stretch>
              <a:fillRect/>
            </a:stretch>
          </p:blipFill>
          <p:spPr>
            <a:xfrm>
              <a:off x="4743476" y="1114370"/>
              <a:ext cx="3647489" cy="5241982"/>
            </a:xfrm>
            <a:prstGeom prst="rect">
              <a:avLst/>
            </a:prstGeom>
          </p:spPr>
        </p:pic>
        <p:grpSp>
          <p:nvGrpSpPr>
            <p:cNvPr id="34" name="Group 33"/>
            <p:cNvGrpSpPr/>
            <p:nvPr/>
          </p:nvGrpSpPr>
          <p:grpSpPr>
            <a:xfrm>
              <a:off x="908736" y="2566617"/>
              <a:ext cx="3834740" cy="1701416"/>
              <a:chOff x="1002865" y="2862452"/>
              <a:chExt cx="3834740" cy="1701416"/>
            </a:xfrm>
          </p:grpSpPr>
          <p:pic>
            <p:nvPicPr>
              <p:cNvPr id="32" name="Picture 31"/>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02865" y="2862452"/>
                <a:ext cx="3834740" cy="1701416"/>
              </a:xfrm>
              <a:prstGeom prst="rect">
                <a:avLst/>
              </a:prstGeom>
            </p:spPr>
          </p:pic>
          <p:sp>
            <p:nvSpPr>
              <p:cNvPr id="33" name="Rectangle 32"/>
              <p:cNvSpPr/>
              <p:nvPr/>
            </p:nvSpPr>
            <p:spPr>
              <a:xfrm>
                <a:off x="1301002" y="3351861"/>
                <a:ext cx="2769087" cy="722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prstTxWarp prst="textPlain">
                  <a:avLst/>
                </a:prstTxWarp>
              </a:bodyPr>
              <a:lstStyle/>
              <a:p>
                <a:pPr algn="ctr"/>
                <a:r>
                  <a:rPr lang="ar-EG" sz="2400" b="1" dirty="0" smtClean="0">
                    <a:solidFill>
                      <a:srgbClr val="C00000"/>
                    </a:solidFill>
                  </a:rPr>
                  <a:t>أنواع الاستماع</a:t>
                </a:r>
                <a:endParaRPr lang="ar-EG" sz="2400" b="1" dirty="0">
                  <a:solidFill>
                    <a:srgbClr val="C00000"/>
                  </a:solidFill>
                </a:endParaRPr>
              </a:p>
            </p:txBody>
          </p:sp>
        </p:grpSp>
      </p:grpSp>
    </p:spTree>
    <p:extLst>
      <p:ext uri="{BB962C8B-B14F-4D97-AF65-F5344CB8AC3E}">
        <p14:creationId xmlns:p14="http://schemas.microsoft.com/office/powerpoint/2010/main" val="41536036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143</a:t>
            </a:fld>
            <a:endParaRPr lang="ar-EG">
              <a:solidFill>
                <a:prstClr val="black">
                  <a:tint val="75000"/>
                </a:prstClr>
              </a:solidFill>
            </a:endParaRPr>
          </a:p>
        </p:txBody>
      </p:sp>
      <p:grpSp>
        <p:nvGrpSpPr>
          <p:cNvPr id="5" name="Group 4"/>
          <p:cNvGrpSpPr/>
          <p:nvPr/>
        </p:nvGrpSpPr>
        <p:grpSpPr>
          <a:xfrm>
            <a:off x="745413" y="252622"/>
            <a:ext cx="4130048" cy="880549"/>
            <a:chOff x="731965" y="255494"/>
            <a:chExt cx="4130048" cy="1102659"/>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965" y="255494"/>
              <a:ext cx="4130048" cy="1102659"/>
            </a:xfrm>
            <a:prstGeom prst="rect">
              <a:avLst/>
            </a:prstGeom>
          </p:spPr>
        </p:pic>
        <p:sp>
          <p:nvSpPr>
            <p:cNvPr id="3" name="Rectangle 2"/>
            <p:cNvSpPr/>
            <p:nvPr/>
          </p:nvSpPr>
          <p:spPr>
            <a:xfrm>
              <a:off x="988359" y="255494"/>
              <a:ext cx="3617259" cy="618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أنـــواع الاستــمــاع</a:t>
              </a:r>
            </a:p>
          </p:txBody>
        </p:sp>
      </p:grpSp>
      <p:grpSp>
        <p:nvGrpSpPr>
          <p:cNvPr id="8" name="Group 7"/>
          <p:cNvGrpSpPr/>
          <p:nvPr/>
        </p:nvGrpSpPr>
        <p:grpSpPr>
          <a:xfrm>
            <a:off x="4425110" y="1506071"/>
            <a:ext cx="3438717" cy="3915948"/>
            <a:chOff x="2582863" y="1503217"/>
            <a:chExt cx="3438717" cy="3915948"/>
          </a:xfrm>
        </p:grpSpPr>
        <p:pic>
          <p:nvPicPr>
            <p:cNvPr id="6" name="Picture 5"/>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582863" y="1503217"/>
              <a:ext cx="3438717" cy="3915948"/>
            </a:xfrm>
            <a:prstGeom prst="rect">
              <a:avLst/>
            </a:prstGeom>
          </p:spPr>
        </p:pic>
        <p:sp>
          <p:nvSpPr>
            <p:cNvPr id="7" name="Rectangle 6"/>
            <p:cNvSpPr/>
            <p:nvPr/>
          </p:nvSpPr>
          <p:spPr>
            <a:xfrm rot="288864">
              <a:off x="2936300" y="1985549"/>
              <a:ext cx="2731839" cy="29512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هذه الانواع تختلف من حيث الهدف وكذلك في درجة المعلومات المرتدة او التفاعلات التي تظهر على الأشخاص </a:t>
              </a:r>
            </a:p>
          </p:txBody>
        </p:sp>
      </p:grpSp>
      <p:pic>
        <p:nvPicPr>
          <p:cNvPr id="10242" name="Picture 2" descr="http://www.elcomcms.com/Images/UserUploadedImages/870/technology-informati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9904" y="3656109"/>
            <a:ext cx="3349614" cy="22330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9339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 presetClass="entr" presetSubtype="8"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 calcmode="lin" valueType="num">
                                      <p:cBhvr additive="base">
                                        <p:cTn id="10" dur="500" fill="hold"/>
                                        <p:tgtEl>
                                          <p:spTgt spid="10242"/>
                                        </p:tgtEl>
                                        <p:attrNameLst>
                                          <p:attrName>ppt_x</p:attrName>
                                        </p:attrNameLst>
                                      </p:cBhvr>
                                      <p:tavLst>
                                        <p:tav tm="0">
                                          <p:val>
                                            <p:strVal val="0-#ppt_w/2"/>
                                          </p:val>
                                        </p:tav>
                                        <p:tav tm="100000">
                                          <p:val>
                                            <p:strVal val="#ppt_x"/>
                                          </p:val>
                                        </p:tav>
                                      </p:tavLst>
                                    </p:anim>
                                    <p:anim calcmode="lin" valueType="num">
                                      <p:cBhvr additive="base">
                                        <p:cTn id="11" dur="500" fill="hold"/>
                                        <p:tgtEl>
                                          <p:spTgt spid="102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144</a:t>
            </a:fld>
            <a:endParaRPr lang="ar-EG">
              <a:solidFill>
                <a:prstClr val="black">
                  <a:tint val="75000"/>
                </a:prstClr>
              </a:solidFill>
            </a:endParaRPr>
          </a:p>
        </p:txBody>
      </p:sp>
      <p:grpSp>
        <p:nvGrpSpPr>
          <p:cNvPr id="5" name="Group 4"/>
          <p:cNvGrpSpPr/>
          <p:nvPr/>
        </p:nvGrpSpPr>
        <p:grpSpPr>
          <a:xfrm>
            <a:off x="745413" y="252622"/>
            <a:ext cx="4130048" cy="880549"/>
            <a:chOff x="731965" y="255494"/>
            <a:chExt cx="4130048" cy="1102659"/>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965" y="255494"/>
              <a:ext cx="4130048" cy="1102659"/>
            </a:xfrm>
            <a:prstGeom prst="rect">
              <a:avLst/>
            </a:prstGeom>
          </p:spPr>
        </p:pic>
        <p:sp>
          <p:nvSpPr>
            <p:cNvPr id="3" name="Rectangle 2"/>
            <p:cNvSpPr/>
            <p:nvPr/>
          </p:nvSpPr>
          <p:spPr>
            <a:xfrm>
              <a:off x="988359" y="255494"/>
              <a:ext cx="3617259" cy="618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أنـــواع الاستــمــاع</a:t>
              </a:r>
            </a:p>
          </p:txBody>
        </p:sp>
      </p:grpSp>
      <p:grpSp>
        <p:nvGrpSpPr>
          <p:cNvPr id="10" name="Group 9"/>
          <p:cNvGrpSpPr/>
          <p:nvPr/>
        </p:nvGrpSpPr>
        <p:grpSpPr>
          <a:xfrm>
            <a:off x="4619066" y="786930"/>
            <a:ext cx="2131359" cy="1462111"/>
            <a:chOff x="0" y="0"/>
            <a:chExt cx="2967990" cy="2880995"/>
          </a:xfrm>
        </p:grpSpPr>
        <p:pic>
          <p:nvPicPr>
            <p:cNvPr id="11" name="Picture 10" descr="C:\Users\maraimm\Desktop\صور انفوجرافيك\Untitled44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967990" cy="2880995"/>
            </a:xfrm>
            <a:prstGeom prst="rect">
              <a:avLst/>
            </a:prstGeom>
            <a:noFill/>
            <a:ln>
              <a:noFill/>
            </a:ln>
          </p:spPr>
        </p:pic>
        <p:sp>
          <p:nvSpPr>
            <p:cNvPr id="12" name="Rectangle 11"/>
            <p:cNvSpPr/>
            <p:nvPr/>
          </p:nvSpPr>
          <p:spPr>
            <a:xfrm>
              <a:off x="446200" y="1079316"/>
              <a:ext cx="2224992" cy="1630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400" b="1" dirty="0" smtClean="0">
                  <a:ea typeface="Calibri" panose="020F0502020204030204" pitchFamily="34" charset="0"/>
                </a:rPr>
                <a:t>الاستماع</a:t>
              </a:r>
              <a:br>
                <a:rPr lang="ar-SA" sz="2400" b="1" dirty="0" smtClean="0">
                  <a:ea typeface="Calibri" panose="020F0502020204030204" pitchFamily="34" charset="0"/>
                </a:rPr>
              </a:br>
              <a:r>
                <a:rPr lang="ar-SA" sz="2400" b="1" dirty="0" smtClean="0">
                  <a:ea typeface="Calibri" panose="020F0502020204030204" pitchFamily="34" charset="0"/>
                </a:rPr>
                <a:t> </a:t>
              </a:r>
              <a:r>
                <a:rPr lang="ar-SA" sz="2400" b="1" dirty="0">
                  <a:ea typeface="Calibri" panose="020F0502020204030204" pitchFamily="34" charset="0"/>
                </a:rPr>
                <a:t>إلى المحتوى </a:t>
              </a:r>
              <a:endParaRPr lang="en-US" b="1" dirty="0">
                <a:effectLst/>
                <a:ea typeface="Calibri" panose="020F0502020204030204" pitchFamily="34" charset="0"/>
                <a:cs typeface="Arial" panose="020B0604020202020204" pitchFamily="34" charset="0"/>
              </a:endParaRPr>
            </a:p>
          </p:txBody>
        </p:sp>
      </p:grpSp>
      <p:grpSp>
        <p:nvGrpSpPr>
          <p:cNvPr id="15" name="Group 14"/>
          <p:cNvGrpSpPr/>
          <p:nvPr/>
        </p:nvGrpSpPr>
        <p:grpSpPr>
          <a:xfrm>
            <a:off x="3769778" y="2264388"/>
            <a:ext cx="4745572" cy="4315094"/>
            <a:chOff x="3389899" y="2289382"/>
            <a:chExt cx="4745572" cy="4315094"/>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9899" y="2289382"/>
              <a:ext cx="4745572" cy="4315094"/>
            </a:xfrm>
            <a:prstGeom prst="rect">
              <a:avLst/>
            </a:prstGeom>
          </p:spPr>
        </p:pic>
        <p:sp>
          <p:nvSpPr>
            <p:cNvPr id="14" name="Rectangle 13"/>
            <p:cNvSpPr/>
            <p:nvPr/>
          </p:nvSpPr>
          <p:spPr>
            <a:xfrm>
              <a:off x="3970555" y="2992562"/>
              <a:ext cx="3428379" cy="2951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والهدف منه الفهم والاحتفاظ بالمعلومات التي يلقيها المتحدث ، فدورك هنا هو تحديد النقاط الاساسية للرسالة والاحتفاظ في ذهنك بإطار عام عن الملاحظات التي ألقاها المتحدث ثم بعد ذلك مراجعة ما تعلمته </a:t>
              </a:r>
            </a:p>
          </p:txBody>
        </p:sp>
      </p:grpSp>
      <p:pic>
        <p:nvPicPr>
          <p:cNvPr id="9" name="Picture 8"/>
          <p:cNvPicPr>
            <a:picLocks noChangeAspect="1"/>
          </p:cNvPicPr>
          <p:nvPr/>
        </p:nvPicPr>
        <p:blipFill>
          <a:blip r:embed="rId7"/>
          <a:stretch>
            <a:fillRect/>
          </a:stretch>
        </p:blipFill>
        <p:spPr>
          <a:xfrm>
            <a:off x="1293475" y="2992562"/>
            <a:ext cx="2552383" cy="3363789"/>
          </a:xfrm>
          <a:prstGeom prst="rect">
            <a:avLst/>
          </a:prstGeom>
        </p:spPr>
      </p:pic>
    </p:spTree>
    <p:extLst>
      <p:ext uri="{BB962C8B-B14F-4D97-AF65-F5344CB8AC3E}">
        <p14:creationId xmlns:p14="http://schemas.microsoft.com/office/powerpoint/2010/main" val="7441695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4619066" y="746589"/>
            <a:ext cx="2120711" cy="1473867"/>
            <a:chOff x="0" y="0"/>
            <a:chExt cx="2959100" cy="2872105"/>
          </a:xfrm>
        </p:grpSpPr>
        <p:pic>
          <p:nvPicPr>
            <p:cNvPr id="13" name="Picture 12" descr="C:\Users\maraimm\Desktop\صور انفوجرافيك\Untitled55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959100" cy="2872105"/>
            </a:xfrm>
            <a:prstGeom prst="rect">
              <a:avLst/>
            </a:prstGeom>
            <a:noFill/>
            <a:ln>
              <a:noFill/>
            </a:ln>
          </p:spPr>
        </p:pic>
        <p:sp>
          <p:nvSpPr>
            <p:cNvPr id="14" name="Rectangle 13"/>
            <p:cNvSpPr/>
            <p:nvPr/>
          </p:nvSpPr>
          <p:spPr>
            <a:xfrm>
              <a:off x="342630" y="1203283"/>
              <a:ext cx="2319076" cy="1328468"/>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50000"/>
                </a:lnSpc>
                <a:spcAft>
                  <a:spcPts val="800"/>
                </a:spcAft>
              </a:pPr>
              <a:r>
                <a:rPr lang="ar-SA" sz="2400" b="1" dirty="0" smtClean="0">
                  <a:solidFill>
                    <a:srgbClr val="FFFFFF"/>
                  </a:solidFill>
                  <a:latin typeface="Calibri" panose="020F0502020204030204" pitchFamily="34" charset="0"/>
                  <a:ea typeface="Calibri" panose="020F0502020204030204" pitchFamily="34" charset="0"/>
                </a:rPr>
                <a:t>الاستماع </a:t>
              </a:r>
              <a:r>
                <a:rPr lang="ar-SA" sz="2400" b="1" dirty="0">
                  <a:solidFill>
                    <a:srgbClr val="FFFFFF"/>
                  </a:solidFill>
                  <a:latin typeface="Calibri" panose="020F0502020204030204" pitchFamily="34" charset="0"/>
                  <a:ea typeface="Calibri" panose="020F0502020204030204" pitchFamily="34" charset="0"/>
                </a:rPr>
                <a:t>الناقد </a:t>
              </a:r>
              <a:endParaRPr lang="en-US" b="1" dirty="0">
                <a:effectLst/>
                <a:latin typeface="Calibri" panose="020F0502020204030204" pitchFamily="34" charset="0"/>
                <a:ea typeface="Calibri" panose="020F0502020204030204" pitchFamily="34" charset="0"/>
                <a:cs typeface="Arial" panose="020B0604020202020204" pitchFamily="34" charset="0"/>
              </a:endParaRP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145</a:t>
            </a:fld>
            <a:endParaRPr lang="ar-EG">
              <a:solidFill>
                <a:prstClr val="black">
                  <a:tint val="75000"/>
                </a:prstClr>
              </a:solidFill>
            </a:endParaRPr>
          </a:p>
        </p:txBody>
      </p:sp>
      <p:grpSp>
        <p:nvGrpSpPr>
          <p:cNvPr id="5" name="Group 4"/>
          <p:cNvGrpSpPr/>
          <p:nvPr/>
        </p:nvGrpSpPr>
        <p:grpSpPr>
          <a:xfrm>
            <a:off x="745413" y="252622"/>
            <a:ext cx="4130048" cy="880549"/>
            <a:chOff x="731965" y="255494"/>
            <a:chExt cx="4130048" cy="1102659"/>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965" y="255494"/>
              <a:ext cx="4130048" cy="1102659"/>
            </a:xfrm>
            <a:prstGeom prst="rect">
              <a:avLst/>
            </a:prstGeom>
          </p:spPr>
        </p:pic>
        <p:sp>
          <p:nvSpPr>
            <p:cNvPr id="3" name="Rectangle 2"/>
            <p:cNvSpPr/>
            <p:nvPr/>
          </p:nvSpPr>
          <p:spPr>
            <a:xfrm>
              <a:off x="988359" y="255494"/>
              <a:ext cx="3617259" cy="618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أنـــواع الاستــمــاع</a:t>
              </a:r>
            </a:p>
          </p:txBody>
        </p:sp>
      </p:grpSp>
      <p:grpSp>
        <p:nvGrpSpPr>
          <p:cNvPr id="7" name="Group 6"/>
          <p:cNvGrpSpPr/>
          <p:nvPr/>
        </p:nvGrpSpPr>
        <p:grpSpPr>
          <a:xfrm>
            <a:off x="3187963" y="2289458"/>
            <a:ext cx="5135766" cy="4249455"/>
            <a:chOff x="3403116" y="2289458"/>
            <a:chExt cx="5135766" cy="4249455"/>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3116" y="2289458"/>
              <a:ext cx="5135766" cy="4249455"/>
            </a:xfrm>
            <a:prstGeom prst="rect">
              <a:avLst/>
            </a:prstGeom>
          </p:spPr>
        </p:pic>
        <p:sp>
          <p:nvSpPr>
            <p:cNvPr id="16" name="Rectangle 15"/>
            <p:cNvSpPr/>
            <p:nvPr/>
          </p:nvSpPr>
          <p:spPr>
            <a:xfrm>
              <a:off x="4017569" y="2748013"/>
              <a:ext cx="3670787" cy="2763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والهدف منه تقييم الرسالة </a:t>
              </a:r>
              <a:r>
                <a:rPr lang="ar-EG" sz="2400" dirty="0" smtClean="0"/>
                <a:t/>
              </a:r>
              <a:br>
                <a:rPr lang="ar-EG" sz="2400" dirty="0" smtClean="0"/>
              </a:br>
              <a:r>
                <a:rPr lang="ar-EG" sz="2400" dirty="0" smtClean="0"/>
                <a:t>على </a:t>
              </a:r>
              <a:r>
                <a:rPr lang="ar-EG" sz="2400" dirty="0"/>
                <a:t>عدة مستويات </a:t>
              </a:r>
              <a:r>
                <a:rPr lang="ar-EG" sz="2400" dirty="0" smtClean="0"/>
                <a:t/>
              </a:r>
              <a:br>
                <a:rPr lang="ar-EG" sz="2400" dirty="0" smtClean="0"/>
              </a:br>
              <a:r>
                <a:rPr lang="ar-EG" sz="2400" dirty="0" smtClean="0"/>
                <a:t> </a:t>
              </a:r>
              <a:r>
                <a:rPr lang="ar-EG" sz="2400" dirty="0"/>
                <a:t>منطق المناقشة ، قوة الأدلة ، صحة النتائج ، أهمية هذه المعلومات بالنسبة للمستمع أو للمنظمة التي يعمل فيها ، نوايا المتحدث </a:t>
              </a:r>
              <a:r>
                <a:rPr lang="ar-EG" sz="2400" dirty="0" smtClean="0"/>
                <a:t>ودوافعه </a:t>
              </a:r>
              <a:r>
                <a:rPr lang="ar-EG" sz="2400" dirty="0"/>
                <a:t>، النقاط الأساسية للرسالة </a:t>
              </a:r>
            </a:p>
          </p:txBody>
        </p:sp>
      </p:grpSp>
      <p:pic>
        <p:nvPicPr>
          <p:cNvPr id="15" name="Picture 14"/>
          <p:cNvPicPr>
            <a:picLocks noChangeAspect="1"/>
          </p:cNvPicPr>
          <p:nvPr/>
        </p:nvPicPr>
        <p:blipFill>
          <a:blip r:embed="rId7"/>
          <a:stretch>
            <a:fillRect/>
          </a:stretch>
        </p:blipFill>
        <p:spPr>
          <a:xfrm>
            <a:off x="1001807" y="2838213"/>
            <a:ext cx="2669500" cy="3518138"/>
          </a:xfrm>
          <a:prstGeom prst="rect">
            <a:avLst/>
          </a:prstGeom>
        </p:spPr>
      </p:pic>
    </p:spTree>
    <p:extLst>
      <p:ext uri="{BB962C8B-B14F-4D97-AF65-F5344CB8AC3E}">
        <p14:creationId xmlns:p14="http://schemas.microsoft.com/office/powerpoint/2010/main" val="21054042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10" name="Group 9"/>
          <p:cNvGrpSpPr/>
          <p:nvPr/>
        </p:nvGrpSpPr>
        <p:grpSpPr>
          <a:xfrm>
            <a:off x="4284450" y="692896"/>
            <a:ext cx="2649794" cy="1650370"/>
            <a:chOff x="0" y="-358862"/>
            <a:chExt cx="3639820" cy="3657687"/>
          </a:xfrm>
        </p:grpSpPr>
        <p:pic>
          <p:nvPicPr>
            <p:cNvPr id="11" name="Picture 10" descr="C:\Users\maraimm\Desktop\صور انفوجرافيك\Untitled123.png"/>
            <p:cNvPicPr>
              <a:picLocks noChangeAspect="1"/>
            </p:cNvPicPr>
            <p:nvPr/>
          </p:nvPicPr>
          <p:blipFill>
            <a:blip r:embed="rId4">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a:off x="0" y="-358862"/>
              <a:ext cx="3639820" cy="3657687"/>
            </a:xfrm>
            <a:prstGeom prst="rect">
              <a:avLst/>
            </a:prstGeom>
            <a:noFill/>
            <a:ln>
              <a:noFill/>
            </a:ln>
          </p:spPr>
        </p:pic>
        <p:sp>
          <p:nvSpPr>
            <p:cNvPr id="12" name="Rectangle 11"/>
            <p:cNvSpPr/>
            <p:nvPr/>
          </p:nvSpPr>
          <p:spPr>
            <a:xfrm>
              <a:off x="453197" y="840811"/>
              <a:ext cx="2595382" cy="2121186"/>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400" b="1" dirty="0" smtClean="0">
                  <a:solidFill>
                    <a:srgbClr val="FFFFFF"/>
                  </a:solidFill>
                  <a:latin typeface="Calibri" panose="020F0502020204030204" pitchFamily="34" charset="0"/>
                  <a:ea typeface="Calibri" panose="020F0502020204030204" pitchFamily="34" charset="0"/>
                </a:rPr>
                <a:t>الاستماع </a:t>
              </a:r>
              <a:br>
                <a:rPr lang="ar-SA" sz="2400" b="1" dirty="0" smtClean="0">
                  <a:solidFill>
                    <a:srgbClr val="FFFFFF"/>
                  </a:solidFill>
                  <a:latin typeface="Calibri" panose="020F0502020204030204" pitchFamily="34" charset="0"/>
                  <a:ea typeface="Calibri" panose="020F0502020204030204" pitchFamily="34" charset="0"/>
                </a:rPr>
              </a:br>
              <a:r>
                <a:rPr lang="ar-SA" sz="2400" b="1" dirty="0" smtClean="0">
                  <a:solidFill>
                    <a:srgbClr val="FFFFFF"/>
                  </a:solidFill>
                  <a:latin typeface="Calibri" panose="020F0502020204030204" pitchFamily="34" charset="0"/>
                  <a:ea typeface="Calibri" panose="020F0502020204030204" pitchFamily="34" charset="0"/>
                </a:rPr>
                <a:t>إلى </a:t>
              </a:r>
              <a:r>
                <a:rPr lang="ar-SA" sz="2400" b="1" dirty="0">
                  <a:solidFill>
                    <a:srgbClr val="FFFFFF"/>
                  </a:solidFill>
                  <a:latin typeface="Calibri" panose="020F0502020204030204" pitchFamily="34" charset="0"/>
                  <a:ea typeface="Calibri" panose="020F0502020204030204" pitchFamily="34" charset="0"/>
                </a:rPr>
                <a:t>المشاعر </a:t>
              </a:r>
              <a:endParaRPr lang="en-US" b="1" dirty="0">
                <a:effectLst/>
                <a:latin typeface="Calibri" panose="020F0502020204030204" pitchFamily="34" charset="0"/>
                <a:ea typeface="Calibri" panose="020F0502020204030204" pitchFamily="34" charset="0"/>
                <a:cs typeface="Arial" panose="020B0604020202020204" pitchFamily="34" charset="0"/>
              </a:endParaRP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146</a:t>
            </a:fld>
            <a:endParaRPr lang="ar-EG">
              <a:solidFill>
                <a:prstClr val="black">
                  <a:tint val="75000"/>
                </a:prstClr>
              </a:solidFill>
            </a:endParaRPr>
          </a:p>
        </p:txBody>
      </p:sp>
      <p:grpSp>
        <p:nvGrpSpPr>
          <p:cNvPr id="5" name="Group 4"/>
          <p:cNvGrpSpPr/>
          <p:nvPr/>
        </p:nvGrpSpPr>
        <p:grpSpPr>
          <a:xfrm>
            <a:off x="745413" y="252622"/>
            <a:ext cx="4130048" cy="880549"/>
            <a:chOff x="731965" y="255494"/>
            <a:chExt cx="4130048" cy="1102659"/>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965" y="255494"/>
              <a:ext cx="4130048" cy="1102659"/>
            </a:xfrm>
            <a:prstGeom prst="rect">
              <a:avLst/>
            </a:prstGeom>
          </p:spPr>
        </p:pic>
        <p:sp>
          <p:nvSpPr>
            <p:cNvPr id="3" name="Rectangle 2"/>
            <p:cNvSpPr/>
            <p:nvPr/>
          </p:nvSpPr>
          <p:spPr>
            <a:xfrm>
              <a:off x="988359" y="255494"/>
              <a:ext cx="3617259" cy="618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أنـــواع الاستــمــاع</a:t>
              </a:r>
            </a:p>
          </p:txBody>
        </p:sp>
      </p:grpSp>
      <p:pic>
        <p:nvPicPr>
          <p:cNvPr id="6" name="Picture 5"/>
          <p:cNvPicPr>
            <a:picLocks noChangeAspect="1"/>
          </p:cNvPicPr>
          <p:nvPr/>
        </p:nvPicPr>
        <p:blipFill>
          <a:blip r:embed="rId6"/>
          <a:stretch>
            <a:fillRect/>
          </a:stretch>
        </p:blipFill>
        <p:spPr>
          <a:xfrm>
            <a:off x="906778" y="3139888"/>
            <a:ext cx="2522222" cy="3324040"/>
          </a:xfrm>
          <a:prstGeom prst="rect">
            <a:avLst/>
          </a:prstGeom>
        </p:spPr>
      </p:pic>
      <p:grpSp>
        <p:nvGrpSpPr>
          <p:cNvPr id="8" name="Group 7"/>
          <p:cNvGrpSpPr/>
          <p:nvPr/>
        </p:nvGrpSpPr>
        <p:grpSpPr>
          <a:xfrm>
            <a:off x="3248850" y="2133359"/>
            <a:ext cx="5115221" cy="4651212"/>
            <a:chOff x="3248850" y="2133359"/>
            <a:chExt cx="5115221" cy="4651212"/>
          </a:xfrm>
        </p:grpSpPr>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8850" y="2133359"/>
              <a:ext cx="5115221" cy="4651212"/>
            </a:xfrm>
            <a:prstGeom prst="rect">
              <a:avLst/>
            </a:prstGeom>
          </p:spPr>
        </p:pic>
        <p:sp>
          <p:nvSpPr>
            <p:cNvPr id="15" name="Rectangle 14"/>
            <p:cNvSpPr/>
            <p:nvPr/>
          </p:nvSpPr>
          <p:spPr>
            <a:xfrm>
              <a:off x="3913466" y="3105950"/>
              <a:ext cx="3391761" cy="2706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والهدف هنا هو فهم مشاعر المتحدث ورغباته واحتياجاته وذلك حتى تتفهم وجهة نظره عما إذا كنت تشاركه رأيه أم لا وعليك بالابتعاد عن إعطاء النصائح وعدم الحكم على مشاعر المتحدث ومساعدته على </a:t>
              </a:r>
              <a:r>
                <a:rPr lang="ar-EG" sz="2400" dirty="0" smtClean="0"/>
                <a:t/>
              </a:r>
              <a:br>
                <a:rPr lang="ar-EG" sz="2400" dirty="0" smtClean="0"/>
              </a:br>
              <a:r>
                <a:rPr lang="ar-EG" sz="2400" dirty="0" smtClean="0"/>
                <a:t>إظهار </a:t>
              </a:r>
              <a:r>
                <a:rPr lang="ar-EG" sz="2400" dirty="0"/>
                <a:t>مشاعره فقط </a:t>
              </a:r>
            </a:p>
          </p:txBody>
        </p:sp>
      </p:grpSp>
    </p:spTree>
    <p:extLst>
      <p:ext uri="{BB962C8B-B14F-4D97-AF65-F5344CB8AC3E}">
        <p14:creationId xmlns:p14="http://schemas.microsoft.com/office/powerpoint/2010/main" val="28328482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147</a:t>
            </a:fld>
            <a:endParaRPr lang="ar-EG">
              <a:solidFill>
                <a:prstClr val="black">
                  <a:tint val="75000"/>
                </a:prstClr>
              </a:solidFill>
            </a:endParaRPr>
          </a:p>
        </p:txBody>
      </p:sp>
      <p:grpSp>
        <p:nvGrpSpPr>
          <p:cNvPr id="35" name="Group 34"/>
          <p:cNvGrpSpPr/>
          <p:nvPr/>
        </p:nvGrpSpPr>
        <p:grpSpPr>
          <a:xfrm>
            <a:off x="1033121" y="1141263"/>
            <a:ext cx="7482229" cy="5241982"/>
            <a:chOff x="908736" y="1114370"/>
            <a:chExt cx="7482229" cy="5241982"/>
          </a:xfrm>
        </p:grpSpPr>
        <p:pic>
          <p:nvPicPr>
            <p:cNvPr id="31" name="Picture 30"/>
            <p:cNvPicPr>
              <a:picLocks noChangeAspect="1"/>
            </p:cNvPicPr>
            <p:nvPr/>
          </p:nvPicPr>
          <p:blipFill>
            <a:blip r:embed="rId4"/>
            <a:stretch>
              <a:fillRect/>
            </a:stretch>
          </p:blipFill>
          <p:spPr>
            <a:xfrm>
              <a:off x="4743476" y="1114370"/>
              <a:ext cx="3647489" cy="5241982"/>
            </a:xfrm>
            <a:prstGeom prst="rect">
              <a:avLst/>
            </a:prstGeom>
          </p:spPr>
        </p:pic>
        <p:grpSp>
          <p:nvGrpSpPr>
            <p:cNvPr id="34" name="Group 33"/>
            <p:cNvGrpSpPr/>
            <p:nvPr/>
          </p:nvGrpSpPr>
          <p:grpSpPr>
            <a:xfrm>
              <a:off x="908736" y="2566617"/>
              <a:ext cx="3834740" cy="1701416"/>
              <a:chOff x="1002865" y="2862452"/>
              <a:chExt cx="3834740" cy="1701416"/>
            </a:xfrm>
          </p:grpSpPr>
          <p:pic>
            <p:nvPicPr>
              <p:cNvPr id="32" name="Picture 31"/>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02865" y="2862452"/>
                <a:ext cx="3834740" cy="1701416"/>
              </a:xfrm>
              <a:prstGeom prst="rect">
                <a:avLst/>
              </a:prstGeom>
            </p:spPr>
          </p:pic>
          <p:sp>
            <p:nvSpPr>
              <p:cNvPr id="33" name="Rectangle 32"/>
              <p:cNvSpPr/>
              <p:nvPr/>
            </p:nvSpPr>
            <p:spPr>
              <a:xfrm>
                <a:off x="1301002" y="3351861"/>
                <a:ext cx="2769087" cy="722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prstTxWarp prst="textPlain">
                  <a:avLst/>
                </a:prstTxWarp>
              </a:bodyPr>
              <a:lstStyle/>
              <a:p>
                <a:pPr algn="ctr"/>
                <a:r>
                  <a:rPr lang="ar-EG" sz="2400" b="1" dirty="0" smtClean="0">
                    <a:solidFill>
                      <a:srgbClr val="C00000"/>
                    </a:solidFill>
                  </a:rPr>
                  <a:t>عوائق الاستماع</a:t>
                </a:r>
                <a:endParaRPr lang="ar-EG" sz="2400" b="1" dirty="0">
                  <a:solidFill>
                    <a:srgbClr val="C00000"/>
                  </a:solidFill>
                </a:endParaRPr>
              </a:p>
            </p:txBody>
          </p:sp>
        </p:grpSp>
      </p:grpSp>
    </p:spTree>
    <p:extLst>
      <p:ext uri="{BB962C8B-B14F-4D97-AF65-F5344CB8AC3E}">
        <p14:creationId xmlns:p14="http://schemas.microsoft.com/office/powerpoint/2010/main" val="8615560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rot="20669446">
            <a:off x="5737081" y="1020300"/>
            <a:ext cx="2658292" cy="4008502"/>
            <a:chOff x="4873843" y="1636862"/>
            <a:chExt cx="2658292" cy="3083638"/>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3843" y="1636862"/>
              <a:ext cx="2658292" cy="3083638"/>
            </a:xfrm>
            <a:prstGeom prst="rect">
              <a:avLst/>
            </a:prstGeom>
          </p:spPr>
        </p:pic>
        <p:sp>
          <p:nvSpPr>
            <p:cNvPr id="28" name="Rectangle 27"/>
            <p:cNvSpPr/>
            <p:nvPr/>
          </p:nvSpPr>
          <p:spPr>
            <a:xfrm rot="363060">
              <a:off x="5006319" y="3253679"/>
              <a:ext cx="1788129" cy="998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rgbClr val="002060"/>
                  </a:solidFill>
                </a:rPr>
                <a:t>ضعف</a:t>
              </a:r>
              <a:br>
                <a:rPr lang="ar-SA" sz="2400" b="1" dirty="0" smtClean="0">
                  <a:solidFill>
                    <a:srgbClr val="002060"/>
                  </a:solidFill>
                </a:rPr>
              </a:br>
              <a:r>
                <a:rPr lang="ar-SA" sz="2400" b="1" dirty="0" smtClean="0">
                  <a:solidFill>
                    <a:srgbClr val="002060"/>
                  </a:solidFill>
                </a:rPr>
                <a:t> </a:t>
              </a:r>
              <a:r>
                <a:rPr lang="ar-SA" sz="2400" b="1" dirty="0">
                  <a:solidFill>
                    <a:srgbClr val="002060"/>
                  </a:solidFill>
                </a:rPr>
                <a:t>الطلاقة اللغوية </a:t>
              </a:r>
              <a:endParaRPr lang="ar-EG" sz="2400" b="1" dirty="0">
                <a:solidFill>
                  <a:srgbClr val="002060"/>
                </a:solidFill>
              </a:endParaRP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148</a:t>
            </a:fld>
            <a:endParaRPr lang="ar-EG">
              <a:solidFill>
                <a:prstClr val="black">
                  <a:tint val="75000"/>
                </a:prstClr>
              </a:solidFill>
            </a:endParaRPr>
          </a:p>
        </p:txBody>
      </p:sp>
      <p:grpSp>
        <p:nvGrpSpPr>
          <p:cNvPr id="20" name="Group 19"/>
          <p:cNvGrpSpPr/>
          <p:nvPr/>
        </p:nvGrpSpPr>
        <p:grpSpPr>
          <a:xfrm>
            <a:off x="1398677" y="1558831"/>
            <a:ext cx="2993029" cy="4725001"/>
            <a:chOff x="1595928" y="2132999"/>
            <a:chExt cx="2993029" cy="4725001"/>
          </a:xfrm>
        </p:grpSpPr>
        <p:pic>
          <p:nvPicPr>
            <p:cNvPr id="21" name="Picture 20"/>
            <p:cNvPicPr>
              <a:picLocks noChangeAspect="1"/>
            </p:cNvPicPr>
            <p:nvPr/>
          </p:nvPicPr>
          <p:blipFill>
            <a:blip r:embed="rId5"/>
            <a:stretch>
              <a:fillRect/>
            </a:stretch>
          </p:blipFill>
          <p:spPr>
            <a:xfrm>
              <a:off x="1595928" y="2132999"/>
              <a:ext cx="2993029" cy="4725001"/>
            </a:xfrm>
            <a:prstGeom prst="rect">
              <a:avLst/>
            </a:prstGeom>
          </p:spPr>
        </p:pic>
        <p:sp>
          <p:nvSpPr>
            <p:cNvPr id="22" name="Rectangle 21"/>
            <p:cNvSpPr/>
            <p:nvPr/>
          </p:nvSpPr>
          <p:spPr>
            <a:xfrm>
              <a:off x="2009553" y="5362983"/>
              <a:ext cx="1494010" cy="93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002060"/>
                  </a:solidFill>
                </a:rPr>
                <a:t>عدم </a:t>
              </a:r>
              <a:r>
                <a:rPr lang="ar-SA" sz="2400" b="1" dirty="0" smtClean="0">
                  <a:solidFill>
                    <a:srgbClr val="002060"/>
                  </a:solidFill>
                </a:rPr>
                <a:t/>
              </a:r>
              <a:br>
                <a:rPr lang="ar-SA" sz="2400" b="1" dirty="0" smtClean="0">
                  <a:solidFill>
                    <a:srgbClr val="002060"/>
                  </a:solidFill>
                </a:rPr>
              </a:br>
              <a:r>
                <a:rPr lang="ar-SA" sz="2400" b="1" dirty="0" smtClean="0">
                  <a:solidFill>
                    <a:srgbClr val="002060"/>
                  </a:solidFill>
                </a:rPr>
                <a:t>التركيز </a:t>
              </a:r>
              <a:endParaRPr lang="ar-EG" sz="2400" b="1" dirty="0">
                <a:solidFill>
                  <a:srgbClr val="002060"/>
                </a:solidFill>
              </a:endParaRPr>
            </a:p>
          </p:txBody>
        </p:sp>
      </p:grpSp>
      <p:grpSp>
        <p:nvGrpSpPr>
          <p:cNvPr id="23" name="Group 22"/>
          <p:cNvGrpSpPr/>
          <p:nvPr/>
        </p:nvGrpSpPr>
        <p:grpSpPr>
          <a:xfrm>
            <a:off x="4330073" y="1061037"/>
            <a:ext cx="2382251" cy="3007627"/>
            <a:chOff x="5146588" y="1312470"/>
            <a:chExt cx="2723964" cy="3912738"/>
          </a:xfrm>
        </p:grpSpPr>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48594">
              <a:off x="5146588" y="1312470"/>
              <a:ext cx="2723964" cy="3912738"/>
            </a:xfrm>
            <a:prstGeom prst="rect">
              <a:avLst/>
            </a:prstGeom>
          </p:spPr>
        </p:pic>
        <p:sp>
          <p:nvSpPr>
            <p:cNvPr id="25" name="Rectangle 24"/>
            <p:cNvSpPr/>
            <p:nvPr/>
          </p:nvSpPr>
          <p:spPr>
            <a:xfrm rot="21258695">
              <a:off x="5867144" y="3633223"/>
              <a:ext cx="2002464" cy="93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002060"/>
                  </a:solidFill>
                </a:rPr>
                <a:t>السرحان </a:t>
              </a:r>
              <a:endParaRPr lang="ar-SA" sz="2400" b="1" dirty="0" smtClean="0">
                <a:solidFill>
                  <a:srgbClr val="002060"/>
                </a:solidFill>
              </a:endParaRPr>
            </a:p>
            <a:p>
              <a:pPr algn="ctr"/>
              <a:r>
                <a:rPr lang="ar-SA" sz="2400" b="1" dirty="0" smtClean="0">
                  <a:solidFill>
                    <a:srgbClr val="002060"/>
                  </a:solidFill>
                </a:rPr>
                <a:t>او </a:t>
              </a:r>
              <a:r>
                <a:rPr lang="ar-SA" sz="2400" b="1" dirty="0">
                  <a:solidFill>
                    <a:srgbClr val="002060"/>
                  </a:solidFill>
                </a:rPr>
                <a:t>أحلام اليقظة </a:t>
              </a:r>
              <a:endParaRPr lang="ar-EG" sz="2400" b="1" dirty="0">
                <a:solidFill>
                  <a:srgbClr val="002060"/>
                </a:solidFill>
              </a:endParaRPr>
            </a:p>
          </p:txBody>
        </p:sp>
      </p:grpSp>
      <p:grpSp>
        <p:nvGrpSpPr>
          <p:cNvPr id="29" name="Group 28"/>
          <p:cNvGrpSpPr/>
          <p:nvPr/>
        </p:nvGrpSpPr>
        <p:grpSpPr>
          <a:xfrm rot="20998469">
            <a:off x="4148746" y="1807180"/>
            <a:ext cx="2341477" cy="4449337"/>
            <a:chOff x="4021852" y="1756443"/>
            <a:chExt cx="2923383" cy="5129794"/>
          </a:xfrm>
        </p:grpSpPr>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1852" y="1756443"/>
              <a:ext cx="2923383" cy="5129794"/>
            </a:xfrm>
            <a:prstGeom prst="rect">
              <a:avLst/>
            </a:prstGeom>
          </p:spPr>
        </p:pic>
        <p:sp>
          <p:nvSpPr>
            <p:cNvPr id="31" name="Rectangle 30"/>
            <p:cNvSpPr/>
            <p:nvPr/>
          </p:nvSpPr>
          <p:spPr>
            <a:xfrm>
              <a:off x="4469442" y="5007935"/>
              <a:ext cx="1750961" cy="93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002060"/>
                  </a:solidFill>
                </a:rPr>
                <a:t>صراع ذهني داخلي </a:t>
              </a:r>
              <a:endParaRPr lang="ar-EG" sz="2400" b="1" dirty="0">
                <a:solidFill>
                  <a:srgbClr val="002060"/>
                </a:solidFill>
              </a:endParaRPr>
            </a:p>
          </p:txBody>
        </p:sp>
      </p:grpSp>
      <p:grpSp>
        <p:nvGrpSpPr>
          <p:cNvPr id="32" name="Group 31"/>
          <p:cNvGrpSpPr/>
          <p:nvPr/>
        </p:nvGrpSpPr>
        <p:grpSpPr>
          <a:xfrm>
            <a:off x="2734766" y="598819"/>
            <a:ext cx="2307448" cy="4340046"/>
            <a:chOff x="3177216" y="1939913"/>
            <a:chExt cx="2658808" cy="4897017"/>
          </a:xfrm>
        </p:grpSpPr>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7216" y="1939913"/>
              <a:ext cx="2658808" cy="4897017"/>
            </a:xfrm>
            <a:prstGeom prst="rect">
              <a:avLst/>
            </a:prstGeom>
          </p:spPr>
        </p:pic>
        <p:sp>
          <p:nvSpPr>
            <p:cNvPr id="34" name="Rectangle 33"/>
            <p:cNvSpPr/>
            <p:nvPr/>
          </p:nvSpPr>
          <p:spPr>
            <a:xfrm>
              <a:off x="3598865" y="5372014"/>
              <a:ext cx="2000502" cy="93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002060"/>
                  </a:solidFill>
                </a:rPr>
                <a:t>استبعاد جزء من الموضوع </a:t>
              </a:r>
              <a:endParaRPr lang="ar-EG" sz="2400" b="1" dirty="0">
                <a:solidFill>
                  <a:srgbClr val="002060"/>
                </a:solidFill>
              </a:endParaRPr>
            </a:p>
          </p:txBody>
        </p:sp>
      </p:grpSp>
      <p:grpSp>
        <p:nvGrpSpPr>
          <p:cNvPr id="35" name="Group 34"/>
          <p:cNvGrpSpPr/>
          <p:nvPr/>
        </p:nvGrpSpPr>
        <p:grpSpPr>
          <a:xfrm>
            <a:off x="795762" y="1745868"/>
            <a:ext cx="2817922" cy="2824423"/>
            <a:chOff x="359294" y="2433377"/>
            <a:chExt cx="3379492" cy="3093364"/>
          </a:xfrm>
        </p:grpSpPr>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9294" y="2433377"/>
              <a:ext cx="3379492" cy="3093364"/>
            </a:xfrm>
            <a:prstGeom prst="rect">
              <a:avLst/>
            </a:prstGeom>
          </p:spPr>
        </p:pic>
        <p:sp>
          <p:nvSpPr>
            <p:cNvPr id="37" name="Rectangle 36"/>
            <p:cNvSpPr/>
            <p:nvPr/>
          </p:nvSpPr>
          <p:spPr>
            <a:xfrm>
              <a:off x="502613" y="4089320"/>
              <a:ext cx="1889564" cy="1241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002060"/>
                  </a:solidFill>
                </a:rPr>
                <a:t>تجنب الموضوعات الصعبة </a:t>
              </a:r>
              <a:endParaRPr lang="ar-EG" sz="2400" b="1" dirty="0">
                <a:solidFill>
                  <a:srgbClr val="002060"/>
                </a:solidFill>
              </a:endParaRPr>
            </a:p>
          </p:txBody>
        </p:sp>
      </p:grpSp>
      <p:grpSp>
        <p:nvGrpSpPr>
          <p:cNvPr id="38" name="Group 37"/>
          <p:cNvGrpSpPr/>
          <p:nvPr/>
        </p:nvGrpSpPr>
        <p:grpSpPr>
          <a:xfrm flipH="1">
            <a:off x="2375555" y="401974"/>
            <a:ext cx="5094026" cy="1768735"/>
            <a:chOff x="-301921" y="113857"/>
            <a:chExt cx="7386703" cy="3806041"/>
          </a:xfrm>
        </p:grpSpPr>
        <p:pic>
          <p:nvPicPr>
            <p:cNvPr id="39" name="Picture 38" descr="C:\Users\maraimm\Desktop\صور انفوجرافيك\Untitled257.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1921" y="113857"/>
              <a:ext cx="7386703" cy="3806041"/>
            </a:xfrm>
            <a:prstGeom prst="rect">
              <a:avLst/>
            </a:prstGeom>
            <a:noFill/>
            <a:ln>
              <a:noFill/>
            </a:ln>
          </p:spPr>
        </p:pic>
        <p:sp>
          <p:nvSpPr>
            <p:cNvPr id="40" name="Rounded Rectangle 39"/>
            <p:cNvSpPr/>
            <p:nvPr/>
          </p:nvSpPr>
          <p:spPr>
            <a:xfrm>
              <a:off x="2321373" y="1306152"/>
              <a:ext cx="4420032" cy="18698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dirty="0">
                  <a:effectLst/>
                  <a:ea typeface="Calibri" panose="020F0502020204030204" pitchFamily="34" charset="0"/>
                  <a:cs typeface="Arial" panose="020B0604020202020204" pitchFamily="34" charset="0"/>
                </a:rPr>
                <a:t>أولاً </a:t>
              </a:r>
              <a:r>
                <a:rPr lang="ar-SA" sz="2400" b="1" dirty="0">
                  <a:ea typeface="Calibri" panose="020F0502020204030204" pitchFamily="34" charset="0"/>
                </a:rPr>
                <a:t/>
              </a:r>
              <a:br>
                <a:rPr lang="ar-SA" sz="2400" b="1" dirty="0">
                  <a:ea typeface="Calibri" panose="020F0502020204030204" pitchFamily="34" charset="0"/>
                </a:rPr>
              </a:br>
              <a:r>
                <a:rPr lang="ar-SA" sz="2400" b="1" dirty="0">
                  <a:ea typeface="Calibri" panose="020F0502020204030204" pitchFamily="34" charset="0"/>
                </a:rPr>
                <a:t>عوائق ذهنية </a:t>
              </a:r>
              <a:endParaRPr lang="en-US" sz="2400" dirty="0">
                <a:effectLst/>
                <a:ea typeface="Calibri" panose="020F0502020204030204" pitchFamily="34" charset="0"/>
                <a:cs typeface="Arial" panose="020B0604020202020204" pitchFamily="34" charset="0"/>
              </a:endParaRPr>
            </a:p>
          </p:txBody>
        </p:sp>
      </p:grpSp>
      <p:sp>
        <p:nvSpPr>
          <p:cNvPr id="41" name="Slide Number Placeholder 36"/>
          <p:cNvSpPr txBox="1">
            <a:spLocks/>
          </p:cNvSpPr>
          <p:nvPr/>
        </p:nvSpPr>
        <p:spPr>
          <a:xfrm>
            <a:off x="6650691" y="5918707"/>
            <a:ext cx="2057400" cy="365125"/>
          </a:xfrm>
          <a:prstGeom prst="rect">
            <a:avLst/>
          </a:prstGeom>
        </p:spPr>
        <p:txBody>
          <a:bodyPr vert="horz" lIns="91440" tIns="45720" rIns="91440" bIns="45720" rtlCol="0" anchor="ctr"/>
          <a:lstStyle>
            <a:defPPr>
              <a:defRPr lang="ar-EG"/>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8EE79F39-E3F1-4384-8425-D69818DE6729}" type="slidenum">
              <a:rPr lang="ar-EG" smtClean="0"/>
              <a:pPr/>
              <a:t>148</a:t>
            </a:fld>
            <a:endParaRPr lang="ar-EG"/>
          </a:p>
        </p:txBody>
      </p:sp>
    </p:spTree>
    <p:extLst>
      <p:ext uri="{BB962C8B-B14F-4D97-AF65-F5344CB8AC3E}">
        <p14:creationId xmlns:p14="http://schemas.microsoft.com/office/powerpoint/2010/main" val="13183964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80">
                                          <p:stCondLst>
                                            <p:cond delay="0"/>
                                          </p:stCondLst>
                                        </p:cTn>
                                        <p:tgtEl>
                                          <p:spTgt spid="35"/>
                                        </p:tgtEl>
                                      </p:cBhvr>
                                    </p:animEffect>
                                    <p:anim calcmode="lin" valueType="num">
                                      <p:cBhvr>
                                        <p:cTn id="1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8" dur="26">
                                          <p:stCondLst>
                                            <p:cond delay="650"/>
                                          </p:stCondLst>
                                        </p:cTn>
                                        <p:tgtEl>
                                          <p:spTgt spid="35"/>
                                        </p:tgtEl>
                                      </p:cBhvr>
                                      <p:to x="100000" y="60000"/>
                                    </p:animScale>
                                    <p:animScale>
                                      <p:cBhvr>
                                        <p:cTn id="19" dur="166" decel="50000">
                                          <p:stCondLst>
                                            <p:cond delay="676"/>
                                          </p:stCondLst>
                                        </p:cTn>
                                        <p:tgtEl>
                                          <p:spTgt spid="35"/>
                                        </p:tgtEl>
                                      </p:cBhvr>
                                      <p:to x="100000" y="100000"/>
                                    </p:animScale>
                                    <p:animScale>
                                      <p:cBhvr>
                                        <p:cTn id="20" dur="26">
                                          <p:stCondLst>
                                            <p:cond delay="1312"/>
                                          </p:stCondLst>
                                        </p:cTn>
                                        <p:tgtEl>
                                          <p:spTgt spid="35"/>
                                        </p:tgtEl>
                                      </p:cBhvr>
                                      <p:to x="100000" y="80000"/>
                                    </p:animScale>
                                    <p:animScale>
                                      <p:cBhvr>
                                        <p:cTn id="21" dur="166" decel="50000">
                                          <p:stCondLst>
                                            <p:cond delay="1338"/>
                                          </p:stCondLst>
                                        </p:cTn>
                                        <p:tgtEl>
                                          <p:spTgt spid="35"/>
                                        </p:tgtEl>
                                      </p:cBhvr>
                                      <p:to x="100000" y="100000"/>
                                    </p:animScale>
                                    <p:animScale>
                                      <p:cBhvr>
                                        <p:cTn id="22" dur="26">
                                          <p:stCondLst>
                                            <p:cond delay="1642"/>
                                          </p:stCondLst>
                                        </p:cTn>
                                        <p:tgtEl>
                                          <p:spTgt spid="35"/>
                                        </p:tgtEl>
                                      </p:cBhvr>
                                      <p:to x="100000" y="90000"/>
                                    </p:animScale>
                                    <p:animScale>
                                      <p:cBhvr>
                                        <p:cTn id="23" dur="166" decel="50000">
                                          <p:stCondLst>
                                            <p:cond delay="1668"/>
                                          </p:stCondLst>
                                        </p:cTn>
                                        <p:tgtEl>
                                          <p:spTgt spid="35"/>
                                        </p:tgtEl>
                                      </p:cBhvr>
                                      <p:to x="100000" y="100000"/>
                                    </p:animScale>
                                    <p:animScale>
                                      <p:cBhvr>
                                        <p:cTn id="24" dur="26">
                                          <p:stCondLst>
                                            <p:cond delay="1808"/>
                                          </p:stCondLst>
                                        </p:cTn>
                                        <p:tgtEl>
                                          <p:spTgt spid="35"/>
                                        </p:tgtEl>
                                      </p:cBhvr>
                                      <p:to x="100000" y="95000"/>
                                    </p:animScale>
                                    <p:animScale>
                                      <p:cBhvr>
                                        <p:cTn id="25" dur="166" decel="50000">
                                          <p:stCondLst>
                                            <p:cond delay="1834"/>
                                          </p:stCondLst>
                                        </p:cTn>
                                        <p:tgtEl>
                                          <p:spTgt spid="3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80">
                                          <p:stCondLst>
                                            <p:cond delay="0"/>
                                          </p:stCondLst>
                                        </p:cTn>
                                        <p:tgtEl>
                                          <p:spTgt spid="32"/>
                                        </p:tgtEl>
                                      </p:cBhvr>
                                    </p:animEffect>
                                    <p:anim calcmode="lin" valueType="num">
                                      <p:cBhvr>
                                        <p:cTn id="37"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2" dur="26">
                                          <p:stCondLst>
                                            <p:cond delay="650"/>
                                          </p:stCondLst>
                                        </p:cTn>
                                        <p:tgtEl>
                                          <p:spTgt spid="32"/>
                                        </p:tgtEl>
                                      </p:cBhvr>
                                      <p:to x="100000" y="60000"/>
                                    </p:animScale>
                                    <p:animScale>
                                      <p:cBhvr>
                                        <p:cTn id="43" dur="166" decel="50000">
                                          <p:stCondLst>
                                            <p:cond delay="676"/>
                                          </p:stCondLst>
                                        </p:cTn>
                                        <p:tgtEl>
                                          <p:spTgt spid="32"/>
                                        </p:tgtEl>
                                      </p:cBhvr>
                                      <p:to x="100000" y="100000"/>
                                    </p:animScale>
                                    <p:animScale>
                                      <p:cBhvr>
                                        <p:cTn id="44" dur="26">
                                          <p:stCondLst>
                                            <p:cond delay="1312"/>
                                          </p:stCondLst>
                                        </p:cTn>
                                        <p:tgtEl>
                                          <p:spTgt spid="32"/>
                                        </p:tgtEl>
                                      </p:cBhvr>
                                      <p:to x="100000" y="80000"/>
                                    </p:animScale>
                                    <p:animScale>
                                      <p:cBhvr>
                                        <p:cTn id="45" dur="166" decel="50000">
                                          <p:stCondLst>
                                            <p:cond delay="1338"/>
                                          </p:stCondLst>
                                        </p:cTn>
                                        <p:tgtEl>
                                          <p:spTgt spid="32"/>
                                        </p:tgtEl>
                                      </p:cBhvr>
                                      <p:to x="100000" y="100000"/>
                                    </p:animScale>
                                    <p:animScale>
                                      <p:cBhvr>
                                        <p:cTn id="46" dur="26">
                                          <p:stCondLst>
                                            <p:cond delay="1642"/>
                                          </p:stCondLst>
                                        </p:cTn>
                                        <p:tgtEl>
                                          <p:spTgt spid="32"/>
                                        </p:tgtEl>
                                      </p:cBhvr>
                                      <p:to x="100000" y="90000"/>
                                    </p:animScale>
                                    <p:animScale>
                                      <p:cBhvr>
                                        <p:cTn id="47" dur="166" decel="50000">
                                          <p:stCondLst>
                                            <p:cond delay="1668"/>
                                          </p:stCondLst>
                                        </p:cTn>
                                        <p:tgtEl>
                                          <p:spTgt spid="32"/>
                                        </p:tgtEl>
                                      </p:cBhvr>
                                      <p:to x="100000" y="100000"/>
                                    </p:animScale>
                                    <p:animScale>
                                      <p:cBhvr>
                                        <p:cTn id="48" dur="26">
                                          <p:stCondLst>
                                            <p:cond delay="1808"/>
                                          </p:stCondLst>
                                        </p:cTn>
                                        <p:tgtEl>
                                          <p:spTgt spid="32"/>
                                        </p:tgtEl>
                                      </p:cBhvr>
                                      <p:to x="100000" y="95000"/>
                                    </p:animScale>
                                    <p:animScale>
                                      <p:cBhvr>
                                        <p:cTn id="49" dur="166" decel="50000">
                                          <p:stCondLst>
                                            <p:cond delay="1834"/>
                                          </p:stCondLst>
                                        </p:cTn>
                                        <p:tgtEl>
                                          <p:spTgt spid="32"/>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p:cTn id="54" dur="500" fill="hold"/>
                                        <p:tgtEl>
                                          <p:spTgt spid="29"/>
                                        </p:tgtEl>
                                        <p:attrNameLst>
                                          <p:attrName>ppt_w</p:attrName>
                                        </p:attrNameLst>
                                      </p:cBhvr>
                                      <p:tavLst>
                                        <p:tav tm="0">
                                          <p:val>
                                            <p:fltVal val="0"/>
                                          </p:val>
                                        </p:tav>
                                        <p:tav tm="100000">
                                          <p:val>
                                            <p:strVal val="#ppt_w"/>
                                          </p:val>
                                        </p:tav>
                                      </p:tavLst>
                                    </p:anim>
                                    <p:anim calcmode="lin" valueType="num">
                                      <p:cBhvr>
                                        <p:cTn id="55"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80">
                                          <p:stCondLst>
                                            <p:cond delay="0"/>
                                          </p:stCondLst>
                                        </p:cTn>
                                        <p:tgtEl>
                                          <p:spTgt spid="23"/>
                                        </p:tgtEl>
                                      </p:cBhvr>
                                    </p:animEffect>
                                    <p:anim calcmode="lin" valueType="num">
                                      <p:cBhvr>
                                        <p:cTn id="6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66" dur="26">
                                          <p:stCondLst>
                                            <p:cond delay="650"/>
                                          </p:stCondLst>
                                        </p:cTn>
                                        <p:tgtEl>
                                          <p:spTgt spid="23"/>
                                        </p:tgtEl>
                                      </p:cBhvr>
                                      <p:to x="100000" y="60000"/>
                                    </p:animScale>
                                    <p:animScale>
                                      <p:cBhvr>
                                        <p:cTn id="67" dur="166" decel="50000">
                                          <p:stCondLst>
                                            <p:cond delay="676"/>
                                          </p:stCondLst>
                                        </p:cTn>
                                        <p:tgtEl>
                                          <p:spTgt spid="23"/>
                                        </p:tgtEl>
                                      </p:cBhvr>
                                      <p:to x="100000" y="100000"/>
                                    </p:animScale>
                                    <p:animScale>
                                      <p:cBhvr>
                                        <p:cTn id="68" dur="26">
                                          <p:stCondLst>
                                            <p:cond delay="1312"/>
                                          </p:stCondLst>
                                        </p:cTn>
                                        <p:tgtEl>
                                          <p:spTgt spid="23"/>
                                        </p:tgtEl>
                                      </p:cBhvr>
                                      <p:to x="100000" y="80000"/>
                                    </p:animScale>
                                    <p:animScale>
                                      <p:cBhvr>
                                        <p:cTn id="69" dur="166" decel="50000">
                                          <p:stCondLst>
                                            <p:cond delay="1338"/>
                                          </p:stCondLst>
                                        </p:cTn>
                                        <p:tgtEl>
                                          <p:spTgt spid="23"/>
                                        </p:tgtEl>
                                      </p:cBhvr>
                                      <p:to x="100000" y="100000"/>
                                    </p:animScale>
                                    <p:animScale>
                                      <p:cBhvr>
                                        <p:cTn id="70" dur="26">
                                          <p:stCondLst>
                                            <p:cond delay="1642"/>
                                          </p:stCondLst>
                                        </p:cTn>
                                        <p:tgtEl>
                                          <p:spTgt spid="23"/>
                                        </p:tgtEl>
                                      </p:cBhvr>
                                      <p:to x="100000" y="90000"/>
                                    </p:animScale>
                                    <p:animScale>
                                      <p:cBhvr>
                                        <p:cTn id="71" dur="166" decel="50000">
                                          <p:stCondLst>
                                            <p:cond delay="1668"/>
                                          </p:stCondLst>
                                        </p:cTn>
                                        <p:tgtEl>
                                          <p:spTgt spid="23"/>
                                        </p:tgtEl>
                                      </p:cBhvr>
                                      <p:to x="100000" y="100000"/>
                                    </p:animScale>
                                    <p:animScale>
                                      <p:cBhvr>
                                        <p:cTn id="72" dur="26">
                                          <p:stCondLst>
                                            <p:cond delay="1808"/>
                                          </p:stCondLst>
                                        </p:cTn>
                                        <p:tgtEl>
                                          <p:spTgt spid="23"/>
                                        </p:tgtEl>
                                      </p:cBhvr>
                                      <p:to x="100000" y="95000"/>
                                    </p:animScale>
                                    <p:animScale>
                                      <p:cBhvr>
                                        <p:cTn id="73" dur="166" decel="50000">
                                          <p:stCondLst>
                                            <p:cond delay="1834"/>
                                          </p:stCondLst>
                                        </p:cTn>
                                        <p:tgtEl>
                                          <p:spTgt spid="2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50" presetClass="entr" presetSubtype="0" decel="100000" fill="hold" nodeType="click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p:cTn id="78" dur="1000" fill="hold"/>
                                        <p:tgtEl>
                                          <p:spTgt spid="26"/>
                                        </p:tgtEl>
                                        <p:attrNameLst>
                                          <p:attrName>ppt_w</p:attrName>
                                        </p:attrNameLst>
                                      </p:cBhvr>
                                      <p:tavLst>
                                        <p:tav tm="0">
                                          <p:val>
                                            <p:strVal val="#ppt_w+.3"/>
                                          </p:val>
                                        </p:tav>
                                        <p:tav tm="100000">
                                          <p:val>
                                            <p:strVal val="#ppt_w"/>
                                          </p:val>
                                        </p:tav>
                                      </p:tavLst>
                                    </p:anim>
                                    <p:anim calcmode="lin" valueType="num">
                                      <p:cBhvr>
                                        <p:cTn id="79" dur="1000" fill="hold"/>
                                        <p:tgtEl>
                                          <p:spTgt spid="26"/>
                                        </p:tgtEl>
                                        <p:attrNameLst>
                                          <p:attrName>ppt_h</p:attrName>
                                        </p:attrNameLst>
                                      </p:cBhvr>
                                      <p:tavLst>
                                        <p:tav tm="0">
                                          <p:val>
                                            <p:strVal val="#ppt_h"/>
                                          </p:val>
                                        </p:tav>
                                        <p:tav tm="100000">
                                          <p:val>
                                            <p:strVal val="#ppt_h"/>
                                          </p:val>
                                        </p:tav>
                                      </p:tavLst>
                                    </p:anim>
                                    <p:animEffect transition="in" filter="fade">
                                      <p:cBhvr>
                                        <p:cTn id="8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149</a:t>
            </a:fld>
            <a:endParaRPr lang="ar-EG">
              <a:solidFill>
                <a:prstClr val="black">
                  <a:tint val="75000"/>
                </a:prstClr>
              </a:solidFill>
            </a:endParaRPr>
          </a:p>
        </p:txBody>
      </p:sp>
      <p:grpSp>
        <p:nvGrpSpPr>
          <p:cNvPr id="38" name="Group 37"/>
          <p:cNvGrpSpPr/>
          <p:nvPr/>
        </p:nvGrpSpPr>
        <p:grpSpPr>
          <a:xfrm flipH="1">
            <a:off x="2392624" y="412288"/>
            <a:ext cx="5094026" cy="1768735"/>
            <a:chOff x="-301921" y="113857"/>
            <a:chExt cx="7386703" cy="3806041"/>
          </a:xfrm>
        </p:grpSpPr>
        <p:pic>
          <p:nvPicPr>
            <p:cNvPr id="39" name="Picture 38" descr="C:\Users\maraimm\Desktop\صور انفوجرافيك\Untitled257.png"/>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01921" y="113857"/>
              <a:ext cx="7386703" cy="3806041"/>
            </a:xfrm>
            <a:prstGeom prst="rect">
              <a:avLst/>
            </a:prstGeom>
            <a:noFill/>
            <a:ln>
              <a:noFill/>
            </a:ln>
          </p:spPr>
        </p:pic>
        <p:sp>
          <p:nvSpPr>
            <p:cNvPr id="40" name="Rounded Rectangle 39"/>
            <p:cNvSpPr/>
            <p:nvPr/>
          </p:nvSpPr>
          <p:spPr>
            <a:xfrm>
              <a:off x="2321373" y="1306152"/>
              <a:ext cx="4420032" cy="18698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dirty="0" smtClean="0">
                  <a:effectLst/>
                  <a:ea typeface="Calibri" panose="020F0502020204030204" pitchFamily="34" charset="0"/>
                  <a:cs typeface="Arial" panose="020B0604020202020204" pitchFamily="34" charset="0"/>
                </a:rPr>
                <a:t>ثانياً</a:t>
              </a:r>
              <a:r>
                <a:rPr lang="ar-SA" sz="2400" b="1" dirty="0">
                  <a:ea typeface="Calibri" panose="020F0502020204030204" pitchFamily="34" charset="0"/>
                </a:rPr>
                <a:t/>
              </a:r>
              <a:br>
                <a:rPr lang="ar-SA" sz="2400" b="1" dirty="0">
                  <a:ea typeface="Calibri" panose="020F0502020204030204" pitchFamily="34" charset="0"/>
                </a:rPr>
              </a:br>
              <a:r>
                <a:rPr lang="ar-SA" sz="2400" b="1" dirty="0">
                  <a:ea typeface="Calibri" panose="020F0502020204030204" pitchFamily="34" charset="0"/>
                </a:rPr>
                <a:t>عوائق مشاعرية</a:t>
              </a:r>
              <a:endParaRPr lang="en-US" sz="2400" dirty="0">
                <a:effectLst/>
                <a:ea typeface="Calibri" panose="020F0502020204030204" pitchFamily="34" charset="0"/>
                <a:cs typeface="Arial" panose="020B0604020202020204" pitchFamily="34" charset="0"/>
              </a:endParaRPr>
            </a:p>
          </p:txBody>
        </p:sp>
      </p:grpSp>
      <p:sp>
        <p:nvSpPr>
          <p:cNvPr id="41" name="Slide Number Placeholder 36"/>
          <p:cNvSpPr txBox="1">
            <a:spLocks/>
          </p:cNvSpPr>
          <p:nvPr/>
        </p:nvSpPr>
        <p:spPr>
          <a:xfrm>
            <a:off x="6650691" y="5918707"/>
            <a:ext cx="2057400" cy="365125"/>
          </a:xfrm>
          <a:prstGeom prst="rect">
            <a:avLst/>
          </a:prstGeom>
        </p:spPr>
        <p:txBody>
          <a:bodyPr vert="horz" lIns="91440" tIns="45720" rIns="91440" bIns="45720" rtlCol="0" anchor="ctr"/>
          <a:lstStyle>
            <a:defPPr>
              <a:defRPr lang="ar-EG"/>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8EE79F39-E3F1-4384-8425-D69818DE6729}" type="slidenum">
              <a:rPr lang="ar-EG" smtClean="0"/>
              <a:pPr/>
              <a:t>149</a:t>
            </a:fld>
            <a:endParaRPr lang="ar-EG"/>
          </a:p>
        </p:txBody>
      </p:sp>
      <p:grpSp>
        <p:nvGrpSpPr>
          <p:cNvPr id="5" name="Group 4"/>
          <p:cNvGrpSpPr/>
          <p:nvPr/>
        </p:nvGrpSpPr>
        <p:grpSpPr>
          <a:xfrm rot="348318">
            <a:off x="2032269" y="1679404"/>
            <a:ext cx="1829072" cy="2955472"/>
            <a:chOff x="1801634" y="1777893"/>
            <a:chExt cx="2124908" cy="339905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40470">
              <a:off x="1801634" y="1777893"/>
              <a:ext cx="2124908" cy="3399050"/>
            </a:xfrm>
            <a:prstGeom prst="rect">
              <a:avLst/>
            </a:prstGeom>
          </p:spPr>
        </p:pic>
        <p:sp>
          <p:nvSpPr>
            <p:cNvPr id="3" name="Rectangle 2"/>
            <p:cNvSpPr/>
            <p:nvPr/>
          </p:nvSpPr>
          <p:spPr>
            <a:xfrm rot="756657">
              <a:off x="2139350" y="3598155"/>
              <a:ext cx="1335526" cy="698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tx1">
                      <a:lumMod val="95000"/>
                      <a:lumOff val="5000"/>
                    </a:schemeClr>
                  </a:solidFill>
                </a:rPr>
                <a:t>الضغط</a:t>
              </a:r>
            </a:p>
          </p:txBody>
        </p:sp>
        <p:sp>
          <p:nvSpPr>
            <p:cNvPr id="42" name="Rectangle 41"/>
            <p:cNvSpPr/>
            <p:nvPr/>
          </p:nvSpPr>
          <p:spPr>
            <a:xfrm rot="756657">
              <a:off x="2280109" y="4303247"/>
              <a:ext cx="664493" cy="698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bg1"/>
                  </a:solidFill>
                </a:rPr>
                <a:t>1</a:t>
              </a:r>
              <a:endParaRPr lang="ar-EG" sz="2400" b="1" dirty="0">
                <a:solidFill>
                  <a:schemeClr val="bg1"/>
                </a:solidFill>
              </a:endParaRPr>
            </a:p>
          </p:txBody>
        </p:sp>
      </p:grpSp>
      <p:grpSp>
        <p:nvGrpSpPr>
          <p:cNvPr id="8" name="Group 7"/>
          <p:cNvGrpSpPr/>
          <p:nvPr/>
        </p:nvGrpSpPr>
        <p:grpSpPr>
          <a:xfrm rot="348318">
            <a:off x="2935232" y="1827370"/>
            <a:ext cx="1809925" cy="4102008"/>
            <a:chOff x="3055696" y="1781289"/>
            <a:chExt cx="1809925" cy="4102008"/>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5696" y="1781289"/>
              <a:ext cx="1809925" cy="4102008"/>
            </a:xfrm>
            <a:prstGeom prst="rect">
              <a:avLst/>
            </a:prstGeom>
          </p:spPr>
        </p:pic>
        <p:grpSp>
          <p:nvGrpSpPr>
            <p:cNvPr id="7" name="Group 6"/>
            <p:cNvGrpSpPr/>
            <p:nvPr/>
          </p:nvGrpSpPr>
          <p:grpSpPr>
            <a:xfrm>
              <a:off x="3385864" y="4618818"/>
              <a:ext cx="1149590" cy="1227923"/>
              <a:chOff x="3385864" y="4618818"/>
              <a:chExt cx="1149590" cy="1227923"/>
            </a:xfrm>
          </p:grpSpPr>
          <p:sp>
            <p:nvSpPr>
              <p:cNvPr id="43" name="Rectangle 42"/>
              <p:cNvSpPr/>
              <p:nvPr/>
            </p:nvSpPr>
            <p:spPr>
              <a:xfrm rot="21390284">
                <a:off x="3385864" y="4618818"/>
                <a:ext cx="1149590" cy="607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tx1">
                        <a:lumMod val="95000"/>
                        <a:lumOff val="5000"/>
                      </a:schemeClr>
                    </a:solidFill>
                  </a:rPr>
                  <a:t>الإجهاد</a:t>
                </a:r>
              </a:p>
            </p:txBody>
          </p:sp>
          <p:sp>
            <p:nvSpPr>
              <p:cNvPr id="44" name="Rectangle 43"/>
              <p:cNvSpPr/>
              <p:nvPr/>
            </p:nvSpPr>
            <p:spPr>
              <a:xfrm rot="21390284">
                <a:off x="3705823" y="5297018"/>
                <a:ext cx="509669" cy="549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bg1"/>
                    </a:solidFill>
                  </a:rPr>
                  <a:t>2</a:t>
                </a:r>
                <a:endParaRPr lang="ar-EG" sz="2400" b="1" dirty="0">
                  <a:solidFill>
                    <a:schemeClr val="bg1"/>
                  </a:solidFill>
                </a:endParaRPr>
              </a:p>
            </p:txBody>
          </p:sp>
        </p:grpSp>
      </p:grpSp>
      <p:grpSp>
        <p:nvGrpSpPr>
          <p:cNvPr id="45" name="Group 44"/>
          <p:cNvGrpSpPr/>
          <p:nvPr/>
        </p:nvGrpSpPr>
        <p:grpSpPr>
          <a:xfrm rot="20633981">
            <a:off x="3902158" y="1679403"/>
            <a:ext cx="1829072" cy="2955472"/>
            <a:chOff x="1801634" y="1777893"/>
            <a:chExt cx="2124908" cy="3399050"/>
          </a:xfrm>
        </p:grpSpPr>
        <p:pic>
          <p:nvPicPr>
            <p:cNvPr id="46" name="Picture 45"/>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840470">
              <a:off x="1801634" y="1777893"/>
              <a:ext cx="2124908" cy="3399050"/>
            </a:xfrm>
            <a:prstGeom prst="rect">
              <a:avLst/>
            </a:prstGeom>
          </p:spPr>
        </p:pic>
        <p:sp>
          <p:nvSpPr>
            <p:cNvPr id="47" name="Rectangle 46"/>
            <p:cNvSpPr/>
            <p:nvPr/>
          </p:nvSpPr>
          <p:spPr>
            <a:xfrm rot="756657">
              <a:off x="2061900" y="3605851"/>
              <a:ext cx="1335526" cy="698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tx1">
                      <a:lumMod val="95000"/>
                      <a:lumOff val="5000"/>
                    </a:schemeClr>
                  </a:solidFill>
                </a:rPr>
                <a:t>الغضب</a:t>
              </a:r>
            </a:p>
          </p:txBody>
        </p:sp>
        <p:sp>
          <p:nvSpPr>
            <p:cNvPr id="48" name="Rectangle 47"/>
            <p:cNvSpPr/>
            <p:nvPr/>
          </p:nvSpPr>
          <p:spPr>
            <a:xfrm rot="756657">
              <a:off x="2280109" y="4303247"/>
              <a:ext cx="664493" cy="698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bg1"/>
                  </a:solidFill>
                </a:rPr>
                <a:t>3</a:t>
              </a:r>
              <a:endParaRPr lang="ar-EG" sz="2400" b="1" dirty="0">
                <a:solidFill>
                  <a:schemeClr val="bg1"/>
                </a:solidFill>
              </a:endParaRPr>
            </a:p>
          </p:txBody>
        </p:sp>
      </p:grpSp>
      <p:grpSp>
        <p:nvGrpSpPr>
          <p:cNvPr id="50" name="Group 49"/>
          <p:cNvGrpSpPr/>
          <p:nvPr/>
        </p:nvGrpSpPr>
        <p:grpSpPr>
          <a:xfrm rot="20637612">
            <a:off x="5009409" y="1466855"/>
            <a:ext cx="1809925" cy="4102008"/>
            <a:chOff x="3055696" y="1781289"/>
            <a:chExt cx="1809925" cy="4102008"/>
          </a:xfrm>
        </p:grpSpPr>
        <p:pic>
          <p:nvPicPr>
            <p:cNvPr id="51" name="Picture 50"/>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3055696" y="1781289"/>
              <a:ext cx="1809925" cy="4102008"/>
            </a:xfrm>
            <a:prstGeom prst="rect">
              <a:avLst/>
            </a:prstGeom>
          </p:spPr>
        </p:pic>
        <p:grpSp>
          <p:nvGrpSpPr>
            <p:cNvPr id="52" name="Group 51"/>
            <p:cNvGrpSpPr/>
            <p:nvPr/>
          </p:nvGrpSpPr>
          <p:grpSpPr>
            <a:xfrm>
              <a:off x="3385864" y="4618818"/>
              <a:ext cx="1149590" cy="1227923"/>
              <a:chOff x="3385864" y="4618818"/>
              <a:chExt cx="1149590" cy="1227923"/>
            </a:xfrm>
          </p:grpSpPr>
          <p:sp>
            <p:nvSpPr>
              <p:cNvPr id="53" name="Rectangle 52"/>
              <p:cNvSpPr/>
              <p:nvPr/>
            </p:nvSpPr>
            <p:spPr>
              <a:xfrm rot="21390284">
                <a:off x="3385864" y="4618818"/>
                <a:ext cx="1149590" cy="607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tx1">
                        <a:lumMod val="95000"/>
                        <a:lumOff val="5000"/>
                      </a:schemeClr>
                    </a:solidFill>
                  </a:rPr>
                  <a:t>التحيز</a:t>
                </a:r>
              </a:p>
            </p:txBody>
          </p:sp>
          <p:sp>
            <p:nvSpPr>
              <p:cNvPr id="54" name="Rectangle 53"/>
              <p:cNvSpPr/>
              <p:nvPr/>
            </p:nvSpPr>
            <p:spPr>
              <a:xfrm rot="21390284">
                <a:off x="3705823" y="5297018"/>
                <a:ext cx="509669" cy="549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bg1"/>
                    </a:solidFill>
                  </a:rPr>
                  <a:t>4</a:t>
                </a:r>
                <a:endParaRPr lang="ar-EG" sz="2400" b="1" dirty="0">
                  <a:solidFill>
                    <a:schemeClr val="bg1"/>
                  </a:solidFill>
                </a:endParaRPr>
              </a:p>
            </p:txBody>
          </p:sp>
        </p:grpSp>
      </p:grpSp>
    </p:spTree>
    <p:extLst>
      <p:ext uri="{BB962C8B-B14F-4D97-AF65-F5344CB8AC3E}">
        <p14:creationId xmlns:p14="http://schemas.microsoft.com/office/powerpoint/2010/main" val="617812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up)">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up)">
                                      <p:cBhvr>
                                        <p:cTn id="2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15</a:t>
            </a:fld>
            <a:endParaRPr lang="ar-EG">
              <a:solidFill>
                <a:prstClr val="black">
                  <a:tint val="75000"/>
                </a:prstClr>
              </a:solidFill>
            </a:endParaRPr>
          </a:p>
        </p:txBody>
      </p:sp>
      <p:grpSp>
        <p:nvGrpSpPr>
          <p:cNvPr id="5" name="Group 4"/>
          <p:cNvGrpSpPr/>
          <p:nvPr/>
        </p:nvGrpSpPr>
        <p:grpSpPr>
          <a:xfrm>
            <a:off x="968188" y="1196560"/>
            <a:ext cx="7839635" cy="2340015"/>
            <a:chOff x="981635" y="1196561"/>
            <a:chExt cx="7839635" cy="2340015"/>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635" y="1196561"/>
              <a:ext cx="7839635" cy="2340015"/>
            </a:xfrm>
            <a:prstGeom prst="rect">
              <a:avLst/>
            </a:prstGeom>
          </p:spPr>
        </p:pic>
        <p:sp>
          <p:nvSpPr>
            <p:cNvPr id="3" name="Rectangle 2"/>
            <p:cNvSpPr/>
            <p:nvPr/>
          </p:nvSpPr>
          <p:spPr>
            <a:xfrm>
              <a:off x="7476565" y="1694329"/>
              <a:ext cx="1344705" cy="1210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C00000"/>
                  </a:solidFill>
                </a:rPr>
                <a:t>البائع </a:t>
              </a:r>
              <a:r>
                <a:rPr lang="ar-EG" sz="2400" b="1" dirty="0">
                  <a:solidFill>
                    <a:srgbClr val="C00000"/>
                  </a:solidFill>
                </a:rPr>
                <a:t>بالطواف </a:t>
              </a:r>
            </a:p>
          </p:txBody>
        </p:sp>
      </p:grpSp>
      <p:sp>
        <p:nvSpPr>
          <p:cNvPr id="6" name="Rectangle 5"/>
          <p:cNvSpPr/>
          <p:nvPr/>
        </p:nvSpPr>
        <p:spPr>
          <a:xfrm>
            <a:off x="1016934" y="1317584"/>
            <a:ext cx="6397438" cy="1210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المهمة الأساسية للبائع مجرد توصيل الطلبات للمتعاملين </a:t>
            </a:r>
          </a:p>
          <a:p>
            <a:pPr algn="ctr"/>
            <a:r>
              <a:rPr lang="ar-EG" sz="2400" dirty="0">
                <a:solidFill>
                  <a:schemeClr val="bg1"/>
                </a:solidFill>
              </a:rPr>
              <a:t>ويهمهم بالدرجة الأولى المحافظة على مستوى الخدمة وتوقيتها </a:t>
            </a:r>
          </a:p>
        </p:txBody>
      </p:sp>
      <p:grpSp>
        <p:nvGrpSpPr>
          <p:cNvPr id="7" name="Group 6"/>
          <p:cNvGrpSpPr/>
          <p:nvPr/>
        </p:nvGrpSpPr>
        <p:grpSpPr>
          <a:xfrm>
            <a:off x="976592" y="3588195"/>
            <a:ext cx="7839635" cy="2340015"/>
            <a:chOff x="981635" y="1196561"/>
            <a:chExt cx="7839635" cy="2340015"/>
          </a:xfrm>
        </p:grpSpPr>
        <p:pic>
          <p:nvPicPr>
            <p:cNvPr id="8" name="Picture 7"/>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81635" y="1196561"/>
              <a:ext cx="7839635" cy="2340015"/>
            </a:xfrm>
            <a:prstGeom prst="rect">
              <a:avLst/>
            </a:prstGeom>
          </p:spPr>
        </p:pic>
        <p:sp>
          <p:nvSpPr>
            <p:cNvPr id="9" name="Rectangle 8"/>
            <p:cNvSpPr/>
            <p:nvPr/>
          </p:nvSpPr>
          <p:spPr>
            <a:xfrm>
              <a:off x="7476565" y="1694329"/>
              <a:ext cx="1344705" cy="1210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bg1"/>
                  </a:solidFill>
                </a:rPr>
                <a:t>بائع </a:t>
              </a:r>
              <a:r>
                <a:rPr lang="ar-EG" sz="2400" b="1" dirty="0">
                  <a:solidFill>
                    <a:schemeClr val="bg1"/>
                  </a:solidFill>
                </a:rPr>
                <a:t>متاجر التجزئة </a:t>
              </a:r>
            </a:p>
          </p:txBody>
        </p:sp>
      </p:grpSp>
      <p:sp>
        <p:nvSpPr>
          <p:cNvPr id="10" name="Rectangle 9"/>
          <p:cNvSpPr/>
          <p:nvPr/>
        </p:nvSpPr>
        <p:spPr>
          <a:xfrm>
            <a:off x="1074084" y="3657599"/>
            <a:ext cx="6397438" cy="1210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الذين يسعون إلى إقناع العميل بالشراء وسماع متطلباته والاهتمام بالدرجة الأولى بالمظهر والخدمة والقدرة على الاتصال الفعال </a:t>
            </a:r>
          </a:p>
        </p:txBody>
      </p:sp>
    </p:spTree>
    <p:extLst>
      <p:ext uri="{BB962C8B-B14F-4D97-AF65-F5344CB8AC3E}">
        <p14:creationId xmlns:p14="http://schemas.microsoft.com/office/powerpoint/2010/main" val="9643683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492875"/>
            <a:ext cx="667578" cy="365125"/>
          </a:xfrm>
        </p:spPr>
        <p:txBody>
          <a:bodyPr/>
          <a:lstStyle/>
          <a:p>
            <a:fld id="{20E3F912-C3A3-4CBE-99B2-FB41D6A4527E}" type="slidenum">
              <a:rPr lang="ar-EG" smtClean="0">
                <a:solidFill>
                  <a:prstClr val="white"/>
                </a:solidFill>
              </a:rPr>
              <a:pPr/>
              <a:t>150</a:t>
            </a:fld>
            <a:endParaRPr lang="ar-EG" dirty="0">
              <a:solidFill>
                <a:prstClr val="white"/>
              </a:solidFill>
            </a:endParaRPr>
          </a:p>
        </p:txBody>
      </p:sp>
      <p:grpSp>
        <p:nvGrpSpPr>
          <p:cNvPr id="8" name="Group 7"/>
          <p:cNvGrpSpPr/>
          <p:nvPr/>
        </p:nvGrpSpPr>
        <p:grpSpPr>
          <a:xfrm>
            <a:off x="1466525" y="2468018"/>
            <a:ext cx="6960962" cy="1181319"/>
            <a:chOff x="0" y="0"/>
            <a:chExt cx="6645910" cy="1035050"/>
          </a:xfrm>
        </p:grpSpPr>
        <p:pic>
          <p:nvPicPr>
            <p:cNvPr id="9" name="Picture 8" descr="C:\Users\maraimm\Desktop\صور انفوجرافيك\Untitled012.png"/>
            <p:cNvPicPr>
              <a:picLocks noChangeAspect="1"/>
            </p:cNvPicPr>
            <p:nvPr/>
          </p:nvPicPr>
          <p:blipFill>
            <a:blip r:embed="rId5">
              <a:extLst>
                <a:ext uri="{BEBA8EAE-BF5A-486C-A8C5-ECC9F3942E4B}">
                  <a14:imgProps xmlns:a14="http://schemas.microsoft.com/office/drawing/2010/main">
                    <a14:imgLayer r:embed="rId6">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0"/>
              <a:ext cx="6645910" cy="1035050"/>
            </a:xfrm>
            <a:prstGeom prst="rect">
              <a:avLst/>
            </a:prstGeom>
            <a:noFill/>
            <a:ln>
              <a:noFill/>
            </a:ln>
          </p:spPr>
        </p:pic>
        <p:sp>
          <p:nvSpPr>
            <p:cNvPr id="10" name="Rectangle 9"/>
            <p:cNvSpPr/>
            <p:nvPr/>
          </p:nvSpPr>
          <p:spPr>
            <a:xfrm>
              <a:off x="983411" y="110121"/>
              <a:ext cx="4425063" cy="698741"/>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r>
                <a:rPr lang="ar-EG" sz="2400" b="1" dirty="0" smtClean="0">
                  <a:solidFill>
                    <a:schemeClr val="bg1"/>
                  </a:solidFill>
                  <a:latin typeface="helvetica" panose="020B0604020202020204" pitchFamily="34" charset="0"/>
                  <a:cs typeface="+mn-cs"/>
                </a:rPr>
                <a:t>انتباه </a:t>
              </a:r>
              <a:r>
                <a:rPr lang="ar-EG" sz="2400" b="1" dirty="0">
                  <a:solidFill>
                    <a:schemeClr val="bg1"/>
                  </a:solidFill>
                  <a:latin typeface="helvetica" panose="020B0604020202020204" pitchFamily="34" charset="0"/>
                  <a:cs typeface="+mn-cs"/>
                </a:rPr>
                <a:t>كاذب لمثيرات أخرى في البيئة </a:t>
              </a:r>
            </a:p>
          </p:txBody>
        </p:sp>
      </p:grpSp>
      <p:grpSp>
        <p:nvGrpSpPr>
          <p:cNvPr id="11" name="Group 10"/>
          <p:cNvGrpSpPr/>
          <p:nvPr/>
        </p:nvGrpSpPr>
        <p:grpSpPr>
          <a:xfrm>
            <a:off x="1314243" y="3649337"/>
            <a:ext cx="7002173" cy="1290180"/>
            <a:chOff x="0" y="0"/>
            <a:chExt cx="6645910" cy="1035050"/>
          </a:xfrm>
        </p:grpSpPr>
        <p:pic>
          <p:nvPicPr>
            <p:cNvPr id="12" name="Picture 11" descr="C:\Users\maraimm\Desktop\صور انفوجرافيك\Untitled012.png"/>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0"/>
              <a:ext cx="6645910" cy="1035050"/>
            </a:xfrm>
            <a:prstGeom prst="rect">
              <a:avLst/>
            </a:prstGeom>
            <a:noFill/>
            <a:ln>
              <a:noFill/>
            </a:ln>
          </p:spPr>
        </p:pic>
        <p:sp>
          <p:nvSpPr>
            <p:cNvPr id="13" name="Rectangle 12"/>
            <p:cNvSpPr/>
            <p:nvPr/>
          </p:nvSpPr>
          <p:spPr>
            <a:xfrm>
              <a:off x="983411" y="110121"/>
              <a:ext cx="4425063" cy="698741"/>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r>
                <a:rPr lang="ar-EG" sz="2400" b="1" dirty="0" smtClean="0">
                  <a:solidFill>
                    <a:schemeClr val="bg1"/>
                  </a:solidFill>
                  <a:latin typeface="helvetica" panose="020B0604020202020204" pitchFamily="34" charset="0"/>
                  <a:cs typeface="+mn-cs"/>
                </a:rPr>
                <a:t>تشويش </a:t>
              </a:r>
              <a:r>
                <a:rPr lang="ar-EG" sz="2400" b="1" dirty="0">
                  <a:solidFill>
                    <a:schemeClr val="bg1"/>
                  </a:solidFill>
                  <a:latin typeface="helvetica" panose="020B0604020202020204" pitchFamily="34" charset="0"/>
                  <a:cs typeface="+mn-cs"/>
                </a:rPr>
                <a:t>في البيئة بسب الضوضاء والألوان وغيرها وعدم الراحة في الجلسة </a:t>
              </a:r>
            </a:p>
          </p:txBody>
        </p:sp>
      </p:grpSp>
      <p:grpSp>
        <p:nvGrpSpPr>
          <p:cNvPr id="14" name="Group 13"/>
          <p:cNvGrpSpPr/>
          <p:nvPr/>
        </p:nvGrpSpPr>
        <p:grpSpPr>
          <a:xfrm>
            <a:off x="1113487" y="4939517"/>
            <a:ext cx="6914897" cy="1273312"/>
            <a:chOff x="0" y="0"/>
            <a:chExt cx="6645910" cy="1035050"/>
          </a:xfrm>
        </p:grpSpPr>
        <p:pic>
          <p:nvPicPr>
            <p:cNvPr id="15" name="Picture 14" descr="C:\Users\maraimm\Desktop\صور انفوجرافيك\Untitled012.png"/>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0"/>
              <a:ext cx="6645910" cy="1035050"/>
            </a:xfrm>
            <a:prstGeom prst="rect">
              <a:avLst/>
            </a:prstGeom>
            <a:noFill/>
            <a:ln>
              <a:noFill/>
            </a:ln>
          </p:spPr>
        </p:pic>
        <p:sp>
          <p:nvSpPr>
            <p:cNvPr id="16" name="Rectangle 15"/>
            <p:cNvSpPr/>
            <p:nvPr/>
          </p:nvSpPr>
          <p:spPr>
            <a:xfrm>
              <a:off x="983411" y="110121"/>
              <a:ext cx="4425063" cy="698741"/>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r>
                <a:rPr lang="ar-EG" sz="2400" b="1" dirty="0" smtClean="0">
                  <a:solidFill>
                    <a:schemeClr val="bg1"/>
                  </a:solidFill>
                  <a:latin typeface="helvetica" panose="020B0604020202020204" pitchFamily="34" charset="0"/>
                  <a:cs typeface="+mn-cs"/>
                </a:rPr>
                <a:t>عدم </a:t>
              </a:r>
              <a:r>
                <a:rPr lang="ar-EG" sz="2400" b="1" dirty="0">
                  <a:solidFill>
                    <a:schemeClr val="bg1"/>
                  </a:solidFill>
                  <a:latin typeface="helvetica" panose="020B0604020202020204" pitchFamily="34" charset="0"/>
                  <a:cs typeface="+mn-cs"/>
                </a:rPr>
                <a:t>القدرة على تسجيل وتدوين ما يتم الاستماع إليه </a:t>
              </a:r>
            </a:p>
          </p:txBody>
        </p:sp>
      </p:grpSp>
      <p:grpSp>
        <p:nvGrpSpPr>
          <p:cNvPr id="17" name="Group 16"/>
          <p:cNvGrpSpPr/>
          <p:nvPr/>
        </p:nvGrpSpPr>
        <p:grpSpPr>
          <a:xfrm flipH="1">
            <a:off x="2496555" y="417342"/>
            <a:ext cx="5094026" cy="1768735"/>
            <a:chOff x="-301921" y="113857"/>
            <a:chExt cx="7386703" cy="3806041"/>
          </a:xfrm>
        </p:grpSpPr>
        <p:pic>
          <p:nvPicPr>
            <p:cNvPr id="18" name="Picture 17" descr="C:\Users\maraimm\Desktop\صور انفوجرافيك\Untitled257.png"/>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01921" y="113857"/>
              <a:ext cx="7386703" cy="3806041"/>
            </a:xfrm>
            <a:prstGeom prst="rect">
              <a:avLst/>
            </a:prstGeom>
            <a:noFill/>
            <a:ln>
              <a:noFill/>
            </a:ln>
          </p:spPr>
        </p:pic>
        <p:sp>
          <p:nvSpPr>
            <p:cNvPr id="19" name="Rounded Rectangle 18"/>
            <p:cNvSpPr/>
            <p:nvPr/>
          </p:nvSpPr>
          <p:spPr>
            <a:xfrm>
              <a:off x="2321373" y="1306152"/>
              <a:ext cx="4420032" cy="18698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dirty="0" smtClean="0">
                  <a:effectLst/>
                  <a:ea typeface="Calibri" panose="020F0502020204030204" pitchFamily="34" charset="0"/>
                  <a:cs typeface="Arial" panose="020B0604020202020204" pitchFamily="34" charset="0"/>
                </a:rPr>
                <a:t>ثالثاً</a:t>
              </a:r>
              <a:r>
                <a:rPr lang="ar-SA" sz="2400" b="1" dirty="0">
                  <a:ea typeface="Calibri" panose="020F0502020204030204" pitchFamily="34" charset="0"/>
                </a:rPr>
                <a:t/>
              </a:r>
              <a:br>
                <a:rPr lang="ar-SA" sz="2400" b="1" dirty="0">
                  <a:ea typeface="Calibri" panose="020F0502020204030204" pitchFamily="34" charset="0"/>
                </a:rPr>
              </a:br>
              <a:r>
                <a:rPr lang="ar-SA" sz="2400" b="1" dirty="0" smtClean="0">
                  <a:ea typeface="Calibri" panose="020F0502020204030204" pitchFamily="34" charset="0"/>
                </a:rPr>
                <a:t>عوائق بيئية </a:t>
              </a:r>
              <a:endParaRPr lang="en-US" sz="2400" dirty="0">
                <a:effectLst/>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686627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80">
                                          <p:stCondLst>
                                            <p:cond delay="0"/>
                                          </p:stCondLst>
                                        </p:cTn>
                                        <p:tgtEl>
                                          <p:spTgt spid="11"/>
                                        </p:tgtEl>
                                      </p:cBhvr>
                                    </p:animEffect>
                                    <p:anim calcmode="lin" valueType="num">
                                      <p:cBhvr>
                                        <p:cTn id="2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1" dur="26">
                                          <p:stCondLst>
                                            <p:cond delay="650"/>
                                          </p:stCondLst>
                                        </p:cTn>
                                        <p:tgtEl>
                                          <p:spTgt spid="11"/>
                                        </p:tgtEl>
                                      </p:cBhvr>
                                      <p:to x="100000" y="60000"/>
                                    </p:animScale>
                                    <p:animScale>
                                      <p:cBhvr>
                                        <p:cTn id="32" dur="166" decel="50000">
                                          <p:stCondLst>
                                            <p:cond delay="676"/>
                                          </p:stCondLst>
                                        </p:cTn>
                                        <p:tgtEl>
                                          <p:spTgt spid="11"/>
                                        </p:tgtEl>
                                      </p:cBhvr>
                                      <p:to x="100000" y="100000"/>
                                    </p:animScale>
                                    <p:animScale>
                                      <p:cBhvr>
                                        <p:cTn id="33" dur="26">
                                          <p:stCondLst>
                                            <p:cond delay="1312"/>
                                          </p:stCondLst>
                                        </p:cTn>
                                        <p:tgtEl>
                                          <p:spTgt spid="11"/>
                                        </p:tgtEl>
                                      </p:cBhvr>
                                      <p:to x="100000" y="80000"/>
                                    </p:animScale>
                                    <p:animScale>
                                      <p:cBhvr>
                                        <p:cTn id="34" dur="166" decel="50000">
                                          <p:stCondLst>
                                            <p:cond delay="1338"/>
                                          </p:stCondLst>
                                        </p:cTn>
                                        <p:tgtEl>
                                          <p:spTgt spid="11"/>
                                        </p:tgtEl>
                                      </p:cBhvr>
                                      <p:to x="100000" y="100000"/>
                                    </p:animScale>
                                    <p:animScale>
                                      <p:cBhvr>
                                        <p:cTn id="35" dur="26">
                                          <p:stCondLst>
                                            <p:cond delay="1642"/>
                                          </p:stCondLst>
                                        </p:cTn>
                                        <p:tgtEl>
                                          <p:spTgt spid="11"/>
                                        </p:tgtEl>
                                      </p:cBhvr>
                                      <p:to x="100000" y="90000"/>
                                    </p:animScale>
                                    <p:animScale>
                                      <p:cBhvr>
                                        <p:cTn id="36" dur="166" decel="50000">
                                          <p:stCondLst>
                                            <p:cond delay="1668"/>
                                          </p:stCondLst>
                                        </p:cTn>
                                        <p:tgtEl>
                                          <p:spTgt spid="11"/>
                                        </p:tgtEl>
                                      </p:cBhvr>
                                      <p:to x="100000" y="100000"/>
                                    </p:animScale>
                                    <p:animScale>
                                      <p:cBhvr>
                                        <p:cTn id="37" dur="26">
                                          <p:stCondLst>
                                            <p:cond delay="1808"/>
                                          </p:stCondLst>
                                        </p:cTn>
                                        <p:tgtEl>
                                          <p:spTgt spid="11"/>
                                        </p:tgtEl>
                                      </p:cBhvr>
                                      <p:to x="100000" y="95000"/>
                                    </p:animScale>
                                    <p:animScale>
                                      <p:cBhvr>
                                        <p:cTn id="38" dur="166" decel="50000">
                                          <p:stCondLst>
                                            <p:cond delay="1834"/>
                                          </p:stCondLst>
                                        </p:cTn>
                                        <p:tgtEl>
                                          <p:spTgt spid="1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80">
                                          <p:stCondLst>
                                            <p:cond delay="0"/>
                                          </p:stCondLst>
                                        </p:cTn>
                                        <p:tgtEl>
                                          <p:spTgt spid="14"/>
                                        </p:tgtEl>
                                      </p:cBhvr>
                                    </p:animEffect>
                                    <p:anim calcmode="lin" valueType="num">
                                      <p:cBhvr>
                                        <p:cTn id="4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9" dur="26">
                                          <p:stCondLst>
                                            <p:cond delay="650"/>
                                          </p:stCondLst>
                                        </p:cTn>
                                        <p:tgtEl>
                                          <p:spTgt spid="14"/>
                                        </p:tgtEl>
                                      </p:cBhvr>
                                      <p:to x="100000" y="60000"/>
                                    </p:animScale>
                                    <p:animScale>
                                      <p:cBhvr>
                                        <p:cTn id="50" dur="166" decel="50000">
                                          <p:stCondLst>
                                            <p:cond delay="676"/>
                                          </p:stCondLst>
                                        </p:cTn>
                                        <p:tgtEl>
                                          <p:spTgt spid="14"/>
                                        </p:tgtEl>
                                      </p:cBhvr>
                                      <p:to x="100000" y="100000"/>
                                    </p:animScale>
                                    <p:animScale>
                                      <p:cBhvr>
                                        <p:cTn id="51" dur="26">
                                          <p:stCondLst>
                                            <p:cond delay="1312"/>
                                          </p:stCondLst>
                                        </p:cTn>
                                        <p:tgtEl>
                                          <p:spTgt spid="14"/>
                                        </p:tgtEl>
                                      </p:cBhvr>
                                      <p:to x="100000" y="80000"/>
                                    </p:animScale>
                                    <p:animScale>
                                      <p:cBhvr>
                                        <p:cTn id="52" dur="166" decel="50000">
                                          <p:stCondLst>
                                            <p:cond delay="1338"/>
                                          </p:stCondLst>
                                        </p:cTn>
                                        <p:tgtEl>
                                          <p:spTgt spid="14"/>
                                        </p:tgtEl>
                                      </p:cBhvr>
                                      <p:to x="100000" y="100000"/>
                                    </p:animScale>
                                    <p:animScale>
                                      <p:cBhvr>
                                        <p:cTn id="53" dur="26">
                                          <p:stCondLst>
                                            <p:cond delay="1642"/>
                                          </p:stCondLst>
                                        </p:cTn>
                                        <p:tgtEl>
                                          <p:spTgt spid="14"/>
                                        </p:tgtEl>
                                      </p:cBhvr>
                                      <p:to x="100000" y="90000"/>
                                    </p:animScale>
                                    <p:animScale>
                                      <p:cBhvr>
                                        <p:cTn id="54" dur="166" decel="50000">
                                          <p:stCondLst>
                                            <p:cond delay="1668"/>
                                          </p:stCondLst>
                                        </p:cTn>
                                        <p:tgtEl>
                                          <p:spTgt spid="14"/>
                                        </p:tgtEl>
                                      </p:cBhvr>
                                      <p:to x="100000" y="100000"/>
                                    </p:animScale>
                                    <p:animScale>
                                      <p:cBhvr>
                                        <p:cTn id="55" dur="26">
                                          <p:stCondLst>
                                            <p:cond delay="1808"/>
                                          </p:stCondLst>
                                        </p:cTn>
                                        <p:tgtEl>
                                          <p:spTgt spid="14"/>
                                        </p:tgtEl>
                                      </p:cBhvr>
                                      <p:to x="100000" y="95000"/>
                                    </p:animScale>
                                    <p:animScale>
                                      <p:cBhvr>
                                        <p:cTn id="56" dur="166" decel="50000">
                                          <p:stCondLst>
                                            <p:cond delay="1834"/>
                                          </p:stCondLst>
                                        </p:cTn>
                                        <p:tgtEl>
                                          <p:spTgt spid="1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3858197" y="2132921"/>
            <a:ext cx="4466997" cy="3096344"/>
            <a:chOff x="3091638" y="694138"/>
            <a:chExt cx="5399694" cy="4061725"/>
          </a:xfrm>
        </p:grpSpPr>
        <p:pic>
          <p:nvPicPr>
            <p:cNvPr id="9" name="Picture 8"/>
            <p:cNvPicPr/>
            <p:nvPr/>
          </p:nvPicPr>
          <p:blipFill>
            <a:blip r:embed="rId5">
              <a:duotone>
                <a:prstClr val="black"/>
                <a:srgbClr val="A50021">
                  <a:tint val="45000"/>
                  <a:satMod val="400000"/>
                </a:srgbClr>
              </a:duotone>
              <a:extLst>
                <a:ext uri="{28A0092B-C50C-407E-A947-70E740481C1C}">
                  <a14:useLocalDpi xmlns:a14="http://schemas.microsoft.com/office/drawing/2010/main" val="0"/>
                </a:ext>
              </a:extLst>
            </a:blip>
            <a:srcRect/>
            <a:stretch>
              <a:fillRect/>
            </a:stretch>
          </p:blipFill>
          <p:spPr bwMode="auto">
            <a:xfrm>
              <a:off x="3091638" y="694138"/>
              <a:ext cx="5399694" cy="3994424"/>
            </a:xfrm>
            <a:prstGeom prst="rect">
              <a:avLst/>
            </a:prstGeom>
            <a:noFill/>
            <a:ln>
              <a:noFill/>
            </a:ln>
          </p:spPr>
        </p:pic>
        <p:sp>
          <p:nvSpPr>
            <p:cNvPr id="10" name="Rectangle 9"/>
            <p:cNvSpPr/>
            <p:nvPr/>
          </p:nvSpPr>
          <p:spPr>
            <a:xfrm>
              <a:off x="3579926" y="2204625"/>
              <a:ext cx="4572000" cy="2551238"/>
            </a:xfrm>
            <a:prstGeom prst="rect">
              <a:avLst/>
            </a:prstGeom>
          </p:spPr>
          <p:txBody>
            <a:bodyPr>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EG" sz="2400" kern="0" dirty="0">
                  <a:solidFill>
                    <a:srgbClr val="FFFFFF"/>
                  </a:solidFill>
                  <a:latin typeface="helvetica" panose="020B0604020202020204" pitchFamily="34" charset="0"/>
                  <a:cs typeface="Arial"/>
                </a:rPr>
                <a:t>وهي ان يحاول أحد الأطراف أن يسيطر ببعض الحيل السياسية والايماءات والتلميحات على الطرف الآخر في الاتصال </a:t>
              </a:r>
              <a:endParaRPr lang="ar-EG" sz="2400" kern="0" dirty="0" smtClean="0">
                <a:solidFill>
                  <a:srgbClr val="FFFFFF"/>
                </a:solidFill>
                <a:latin typeface="helvetica" panose="020B0604020202020204" pitchFamily="34" charset="0"/>
                <a:cs typeface="Arial"/>
              </a:endParaRPr>
            </a:p>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0" i="0" u="none" strike="noStrike" kern="0" cap="none" spc="0" normalizeH="0" baseline="0" noProof="0" dirty="0" smtClean="0">
                  <a:ln>
                    <a:noFill/>
                  </a:ln>
                  <a:solidFill>
                    <a:srgbClr val="555555"/>
                  </a:solidFill>
                  <a:effectLst/>
                  <a:uLnTx/>
                  <a:uFillTx/>
                  <a:latin typeface="helvetica" panose="020B0604020202020204" pitchFamily="34" charset="0"/>
                </a:rPr>
                <a:t/>
              </a:r>
              <a:br>
                <a:rPr kumimoji="0" lang="ar-EG" sz="1800" b="0" i="0" u="none" strike="noStrike" kern="0" cap="none" spc="0" normalizeH="0" baseline="0" noProof="0" dirty="0" smtClean="0">
                  <a:ln>
                    <a:noFill/>
                  </a:ln>
                  <a:solidFill>
                    <a:srgbClr val="555555"/>
                  </a:solidFill>
                  <a:effectLst/>
                  <a:uLnTx/>
                  <a:uFillTx/>
                  <a:latin typeface="helvetica" panose="020B0604020202020204" pitchFamily="34" charset="0"/>
                </a:rPr>
              </a:br>
              <a:endParaRPr kumimoji="0" lang="ar-EG" sz="1800" b="0" i="0" u="none" strike="noStrike" kern="0" cap="none" spc="0" normalizeH="0" baseline="0" noProof="0" dirty="0" smtClean="0">
                <a:ln>
                  <a:noFill/>
                </a:ln>
                <a:solidFill>
                  <a:srgbClr val="000000"/>
                </a:solidFill>
                <a:effectLst/>
                <a:uLnTx/>
                <a:uFillTx/>
              </a:endParaRPr>
            </a:p>
          </p:txBody>
        </p:sp>
      </p:grpSp>
      <p:sp>
        <p:nvSpPr>
          <p:cNvPr id="4" name="Slide Number Placeholder 3"/>
          <p:cNvSpPr>
            <a:spLocks noGrp="1"/>
          </p:cNvSpPr>
          <p:nvPr>
            <p:ph type="sldNum" sz="quarter" idx="12"/>
          </p:nvPr>
        </p:nvSpPr>
        <p:spPr>
          <a:xfrm>
            <a:off x="0" y="6492875"/>
            <a:ext cx="667578" cy="365125"/>
          </a:xfrm>
        </p:spPr>
        <p:txBody>
          <a:bodyPr/>
          <a:lstStyle/>
          <a:p>
            <a:fld id="{20E3F912-C3A3-4CBE-99B2-FB41D6A4527E}" type="slidenum">
              <a:rPr lang="ar-EG" smtClean="0">
                <a:solidFill>
                  <a:prstClr val="white"/>
                </a:solidFill>
              </a:rPr>
              <a:pPr/>
              <a:t>151</a:t>
            </a:fld>
            <a:endParaRPr lang="ar-EG" dirty="0">
              <a:solidFill>
                <a:prstClr val="white"/>
              </a:solidFill>
            </a:endParaRPr>
          </a:p>
        </p:txBody>
      </p:sp>
      <p:pic>
        <p:nvPicPr>
          <p:cNvPr id="11" name="Picture 10"/>
          <p:cNvPicPr/>
          <p:nvPr/>
        </p:nvPicPr>
        <p:blipFill>
          <a:blip r:embed="rId6">
            <a:extLst>
              <a:ext uri="{28A0092B-C50C-407E-A947-70E740481C1C}">
                <a14:useLocalDpi xmlns:a14="http://schemas.microsoft.com/office/drawing/2010/main" val="0"/>
              </a:ext>
            </a:extLst>
          </a:blip>
          <a:srcRect/>
          <a:stretch>
            <a:fillRect/>
          </a:stretch>
        </p:blipFill>
        <p:spPr bwMode="auto">
          <a:xfrm>
            <a:off x="2036362" y="3655440"/>
            <a:ext cx="2023808" cy="2786805"/>
          </a:xfrm>
          <a:prstGeom prst="rect">
            <a:avLst/>
          </a:prstGeom>
          <a:noFill/>
          <a:ln>
            <a:noFill/>
          </a:ln>
        </p:spPr>
      </p:pic>
      <p:grpSp>
        <p:nvGrpSpPr>
          <p:cNvPr id="12" name="Group 11"/>
          <p:cNvGrpSpPr/>
          <p:nvPr/>
        </p:nvGrpSpPr>
        <p:grpSpPr>
          <a:xfrm flipH="1">
            <a:off x="549287" y="683323"/>
            <a:ext cx="8594713" cy="2473927"/>
            <a:chOff x="-301921" y="113857"/>
            <a:chExt cx="7386703" cy="3806041"/>
          </a:xfrm>
        </p:grpSpPr>
        <p:pic>
          <p:nvPicPr>
            <p:cNvPr id="13" name="Picture 12" descr="C:\Users\maraimm\Desktop\صور انفوجرافيك\Untitled257.png"/>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01921" y="113857"/>
              <a:ext cx="7386703" cy="3806041"/>
            </a:xfrm>
            <a:prstGeom prst="rect">
              <a:avLst/>
            </a:prstGeom>
            <a:noFill/>
            <a:ln>
              <a:noFill/>
            </a:ln>
          </p:spPr>
        </p:pic>
        <p:sp>
          <p:nvSpPr>
            <p:cNvPr id="14" name="Rounded Rectangle 13"/>
            <p:cNvSpPr/>
            <p:nvPr/>
          </p:nvSpPr>
          <p:spPr>
            <a:xfrm>
              <a:off x="2321373" y="1306152"/>
              <a:ext cx="4420032" cy="18698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dirty="0" smtClean="0">
                  <a:effectLst/>
                  <a:ea typeface="Calibri" panose="020F0502020204030204" pitchFamily="34" charset="0"/>
                  <a:cs typeface="Arial" panose="020B0604020202020204" pitchFamily="34" charset="0"/>
                </a:rPr>
                <a:t>رابعاً</a:t>
              </a:r>
              <a:r>
                <a:rPr lang="ar-SA" sz="2400" b="1" dirty="0">
                  <a:ea typeface="Calibri" panose="020F0502020204030204" pitchFamily="34" charset="0"/>
                </a:rPr>
                <a:t/>
              </a:r>
              <a:br>
                <a:rPr lang="ar-SA" sz="2400" b="1" dirty="0">
                  <a:ea typeface="Calibri" panose="020F0502020204030204" pitchFamily="34" charset="0"/>
                </a:rPr>
              </a:br>
              <a:r>
                <a:rPr lang="ar-SA" sz="2400" b="1" dirty="0">
                  <a:ea typeface="Calibri" panose="020F0502020204030204" pitchFamily="34" charset="0"/>
                </a:rPr>
                <a:t>الاهتمام إلى محاولة السيطرة على الطرف الآخر </a:t>
              </a:r>
              <a:br>
                <a:rPr lang="ar-SA" sz="2400" b="1" dirty="0">
                  <a:ea typeface="Calibri" panose="020F0502020204030204" pitchFamily="34" charset="0"/>
                </a:rPr>
              </a:br>
              <a:r>
                <a:rPr lang="ar-SA" sz="2400" b="1" dirty="0">
                  <a:ea typeface="Calibri" panose="020F0502020204030204" pitchFamily="34" charset="0"/>
                </a:rPr>
                <a:t>( أي الجمل السياسية )</a:t>
              </a:r>
            </a:p>
          </p:txBody>
        </p:sp>
      </p:grpSp>
    </p:spTree>
    <p:extLst>
      <p:ext uri="{BB962C8B-B14F-4D97-AF65-F5344CB8AC3E}">
        <p14:creationId xmlns:p14="http://schemas.microsoft.com/office/powerpoint/2010/main" val="24681645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3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492875"/>
            <a:ext cx="667578" cy="365125"/>
          </a:xfrm>
        </p:spPr>
        <p:txBody>
          <a:bodyPr/>
          <a:lstStyle/>
          <a:p>
            <a:fld id="{20E3F912-C3A3-4CBE-99B2-FB41D6A4527E}" type="slidenum">
              <a:rPr lang="ar-EG" smtClean="0">
                <a:solidFill>
                  <a:prstClr val="white"/>
                </a:solidFill>
              </a:rPr>
              <a:pPr/>
              <a:t>152</a:t>
            </a:fld>
            <a:endParaRPr lang="ar-EG" dirty="0">
              <a:solidFill>
                <a:prstClr val="white"/>
              </a:solidFill>
            </a:endParaRPr>
          </a:p>
        </p:txBody>
      </p:sp>
      <p:pic>
        <p:nvPicPr>
          <p:cNvPr id="3" name="Picture 2" descr="http://al3loom.com/wp-content/uploads/2012/12/Educational-Supervision.jpg"/>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3588" y="4431214"/>
            <a:ext cx="3888432" cy="2055763"/>
          </a:xfrm>
          <a:prstGeom prst="rect">
            <a:avLst/>
          </a:prstGeom>
          <a:noFill/>
          <a:ln>
            <a:noFill/>
          </a:ln>
        </p:spPr>
      </p:pic>
      <p:grpSp>
        <p:nvGrpSpPr>
          <p:cNvPr id="12" name="Group 11"/>
          <p:cNvGrpSpPr/>
          <p:nvPr/>
        </p:nvGrpSpPr>
        <p:grpSpPr>
          <a:xfrm>
            <a:off x="3563888" y="2420888"/>
            <a:ext cx="3924436" cy="2188975"/>
            <a:chOff x="3311860" y="2608176"/>
            <a:chExt cx="3924436" cy="2188975"/>
          </a:xfrm>
        </p:grpSpPr>
        <p:sp>
          <p:nvSpPr>
            <p:cNvPr id="2" name="Flowchart: Punched Tape 1"/>
            <p:cNvSpPr/>
            <p:nvPr/>
          </p:nvSpPr>
          <p:spPr>
            <a:xfrm>
              <a:off x="3311860" y="2608176"/>
              <a:ext cx="3619636" cy="1884175"/>
            </a:xfrm>
            <a:prstGeom prst="flowChartPunchedTape">
              <a:avLst/>
            </a:prstGeom>
            <a:solidFill>
              <a:srgbClr val="E2007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0" name="Flowchart: Punched Tape 9"/>
            <p:cNvSpPr/>
            <p:nvPr/>
          </p:nvSpPr>
          <p:spPr>
            <a:xfrm>
              <a:off x="3464260" y="2760576"/>
              <a:ext cx="3619636" cy="1884175"/>
            </a:xfrm>
            <a:prstGeom prst="flowChartPunchedTape">
              <a:avLst/>
            </a:prstGeom>
            <a:solidFill>
              <a:srgbClr val="D5FFD5"/>
            </a:solidFill>
            <a:ln>
              <a:solidFill>
                <a:srgbClr val="FF259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1" name="Flowchart: Punched Tape 10"/>
            <p:cNvSpPr/>
            <p:nvPr/>
          </p:nvSpPr>
          <p:spPr>
            <a:xfrm>
              <a:off x="3616660" y="2912976"/>
              <a:ext cx="3619636" cy="1884175"/>
            </a:xfrm>
            <a:prstGeom prst="flowChartPunchedTape">
              <a:avLst/>
            </a:prstGeom>
            <a:solidFill>
              <a:srgbClr val="FFCC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r>
                <a:rPr lang="ar-EG" sz="2400" dirty="0" smtClean="0">
                  <a:solidFill>
                    <a:schemeClr val="tx1"/>
                  </a:solidFill>
                </a:rPr>
                <a:t>للتغلب </a:t>
              </a:r>
              <a:r>
                <a:rPr lang="ar-EG" sz="2400" dirty="0">
                  <a:solidFill>
                    <a:schemeClr val="tx1"/>
                  </a:solidFill>
                </a:rPr>
                <a:t>على مشاكل الاستماع فعلى الفرد ان ينتبه إلى ما يتم الاستماع إليه ، وأن يحاول تفسيره بشكل سليم </a:t>
              </a:r>
            </a:p>
          </p:txBody>
        </p:sp>
      </p:grpSp>
      <p:grpSp>
        <p:nvGrpSpPr>
          <p:cNvPr id="13" name="Group 12"/>
          <p:cNvGrpSpPr/>
          <p:nvPr/>
        </p:nvGrpSpPr>
        <p:grpSpPr>
          <a:xfrm flipH="1">
            <a:off x="2129839" y="696174"/>
            <a:ext cx="5094026" cy="1921135"/>
            <a:chOff x="-360418" y="208583"/>
            <a:chExt cx="7386703" cy="4133982"/>
          </a:xfrm>
        </p:grpSpPr>
        <p:pic>
          <p:nvPicPr>
            <p:cNvPr id="14" name="Picture 13" descr="C:\Users\maraimm\Desktop\صور انفوجرافيك\Untitled257.png"/>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60418" y="208583"/>
              <a:ext cx="7386703" cy="4133982"/>
            </a:xfrm>
            <a:prstGeom prst="rect">
              <a:avLst/>
            </a:prstGeom>
            <a:noFill/>
            <a:ln>
              <a:noFill/>
            </a:ln>
          </p:spPr>
        </p:pic>
        <p:sp>
          <p:nvSpPr>
            <p:cNvPr id="15" name="Rounded Rectangle 14"/>
            <p:cNvSpPr/>
            <p:nvPr/>
          </p:nvSpPr>
          <p:spPr>
            <a:xfrm>
              <a:off x="2321373" y="1306152"/>
              <a:ext cx="4420032" cy="18698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dirty="0" smtClean="0">
                  <a:effectLst/>
                  <a:ea typeface="Calibri" panose="020F0502020204030204" pitchFamily="34" charset="0"/>
                  <a:cs typeface="Arial" panose="020B0604020202020204" pitchFamily="34" charset="0"/>
                </a:rPr>
                <a:t>خامساً</a:t>
              </a:r>
              <a:r>
                <a:rPr lang="ar-SA" sz="2400" b="1" dirty="0">
                  <a:ea typeface="Calibri" panose="020F0502020204030204" pitchFamily="34" charset="0"/>
                </a:rPr>
                <a:t/>
              </a:r>
              <a:br>
                <a:rPr lang="ar-SA" sz="2400" b="1" dirty="0">
                  <a:ea typeface="Calibri" panose="020F0502020204030204" pitchFamily="34" charset="0"/>
                </a:rPr>
              </a:br>
              <a:r>
                <a:rPr lang="ar-SA" sz="2400" b="1" dirty="0">
                  <a:ea typeface="Calibri" panose="020F0502020204030204" pitchFamily="34" charset="0"/>
                </a:rPr>
                <a:t>الميل الدفاعي في </a:t>
              </a:r>
              <a:r>
                <a:rPr lang="ar-SA" sz="2400" b="1" dirty="0" smtClean="0">
                  <a:ea typeface="Calibri" panose="020F0502020204030204" pitchFamily="34" charset="0"/>
                </a:rPr>
                <a:t>الاستماع</a:t>
              </a:r>
              <a:endParaRPr lang="ar-SA" sz="2400" b="1" dirty="0">
                <a:ea typeface="Calibri" panose="020F0502020204030204" pitchFamily="34" charset="0"/>
              </a:endParaRPr>
            </a:p>
          </p:txBody>
        </p:sp>
      </p:grpSp>
    </p:spTree>
    <p:extLst>
      <p:ext uri="{BB962C8B-B14F-4D97-AF65-F5344CB8AC3E}">
        <p14:creationId xmlns:p14="http://schemas.microsoft.com/office/powerpoint/2010/main" val="35411036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par>
                                <p:cTn id="16" presetID="3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153</a:t>
            </a:fld>
            <a:endParaRPr lang="ar-EG">
              <a:solidFill>
                <a:prstClr val="black">
                  <a:tint val="75000"/>
                </a:prstClr>
              </a:solidFill>
            </a:endParaRPr>
          </a:p>
        </p:txBody>
      </p:sp>
      <p:grpSp>
        <p:nvGrpSpPr>
          <p:cNvPr id="35" name="Group 34"/>
          <p:cNvGrpSpPr/>
          <p:nvPr/>
        </p:nvGrpSpPr>
        <p:grpSpPr>
          <a:xfrm>
            <a:off x="1033121" y="1141263"/>
            <a:ext cx="7482229" cy="5241982"/>
            <a:chOff x="908736" y="1114370"/>
            <a:chExt cx="7482229" cy="5241982"/>
          </a:xfrm>
        </p:grpSpPr>
        <p:pic>
          <p:nvPicPr>
            <p:cNvPr id="31" name="Picture 30"/>
            <p:cNvPicPr>
              <a:picLocks noChangeAspect="1"/>
            </p:cNvPicPr>
            <p:nvPr/>
          </p:nvPicPr>
          <p:blipFill>
            <a:blip r:embed="rId4"/>
            <a:stretch>
              <a:fillRect/>
            </a:stretch>
          </p:blipFill>
          <p:spPr>
            <a:xfrm>
              <a:off x="4743476" y="1114370"/>
              <a:ext cx="3647489" cy="5241982"/>
            </a:xfrm>
            <a:prstGeom prst="rect">
              <a:avLst/>
            </a:prstGeom>
          </p:spPr>
        </p:pic>
        <p:grpSp>
          <p:nvGrpSpPr>
            <p:cNvPr id="34" name="Group 33"/>
            <p:cNvGrpSpPr/>
            <p:nvPr/>
          </p:nvGrpSpPr>
          <p:grpSpPr>
            <a:xfrm>
              <a:off x="908736" y="2566617"/>
              <a:ext cx="3834740" cy="1701416"/>
              <a:chOff x="1002865" y="2862452"/>
              <a:chExt cx="3834740" cy="1701416"/>
            </a:xfrm>
          </p:grpSpPr>
          <p:pic>
            <p:nvPicPr>
              <p:cNvPr id="32" name="Picture 31"/>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02865" y="2862452"/>
                <a:ext cx="3834740" cy="1701416"/>
              </a:xfrm>
              <a:prstGeom prst="rect">
                <a:avLst/>
              </a:prstGeom>
            </p:spPr>
          </p:pic>
          <p:sp>
            <p:nvSpPr>
              <p:cNvPr id="33" name="Rectangle 32"/>
              <p:cNvSpPr/>
              <p:nvPr/>
            </p:nvSpPr>
            <p:spPr>
              <a:xfrm>
                <a:off x="1301002" y="3351861"/>
                <a:ext cx="2769087" cy="722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prstTxWarp prst="textPlain">
                  <a:avLst/>
                </a:prstTxWarp>
              </a:bodyPr>
              <a:lstStyle/>
              <a:p>
                <a:pPr algn="ctr"/>
                <a:r>
                  <a:rPr lang="ar-EG" sz="2400" b="1" dirty="0">
                    <a:solidFill>
                      <a:srgbClr val="C00000"/>
                    </a:solidFill>
                  </a:rPr>
                  <a:t>كيف تنمي </a:t>
                </a:r>
                <a:r>
                  <a:rPr lang="ar-EG" sz="2400" b="1" dirty="0" smtClean="0">
                    <a:solidFill>
                      <a:srgbClr val="C00000"/>
                    </a:solidFill>
                  </a:rPr>
                  <a:t>مهارتك</a:t>
                </a:r>
                <a:br>
                  <a:rPr lang="ar-EG" sz="2400" b="1" dirty="0" smtClean="0">
                    <a:solidFill>
                      <a:srgbClr val="C00000"/>
                    </a:solidFill>
                  </a:rPr>
                </a:br>
                <a:r>
                  <a:rPr lang="ar-EG" sz="2400" b="1" dirty="0" smtClean="0">
                    <a:solidFill>
                      <a:srgbClr val="C00000"/>
                    </a:solidFill>
                  </a:rPr>
                  <a:t> </a:t>
                </a:r>
                <a:r>
                  <a:rPr lang="ar-EG" sz="2400" b="1" dirty="0">
                    <a:solidFill>
                      <a:srgbClr val="C00000"/>
                    </a:solidFill>
                  </a:rPr>
                  <a:t>في الاستماع؟ </a:t>
                </a:r>
              </a:p>
            </p:txBody>
          </p:sp>
        </p:grpSp>
      </p:grpSp>
    </p:spTree>
    <p:extLst>
      <p:ext uri="{BB962C8B-B14F-4D97-AF65-F5344CB8AC3E}">
        <p14:creationId xmlns:p14="http://schemas.microsoft.com/office/powerpoint/2010/main" val="8381000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492875"/>
            <a:ext cx="667578" cy="365125"/>
          </a:xfrm>
        </p:spPr>
        <p:txBody>
          <a:bodyPr/>
          <a:lstStyle/>
          <a:p>
            <a:fld id="{20E3F912-C3A3-4CBE-99B2-FB41D6A4527E}" type="slidenum">
              <a:rPr lang="ar-EG" smtClean="0">
                <a:solidFill>
                  <a:prstClr val="white"/>
                </a:solidFill>
              </a:rPr>
              <a:pPr/>
              <a:t>154</a:t>
            </a:fld>
            <a:endParaRPr lang="ar-EG" dirty="0">
              <a:solidFill>
                <a:prstClr val="white"/>
              </a:solidFill>
            </a:endParaRPr>
          </a:p>
        </p:txBody>
      </p:sp>
      <p:grpSp>
        <p:nvGrpSpPr>
          <p:cNvPr id="7" name="Group 6"/>
          <p:cNvGrpSpPr/>
          <p:nvPr/>
        </p:nvGrpSpPr>
        <p:grpSpPr>
          <a:xfrm>
            <a:off x="5862787" y="1656032"/>
            <a:ext cx="3270252" cy="4459739"/>
            <a:chOff x="5380302" y="1579920"/>
            <a:chExt cx="2835560" cy="4566526"/>
          </a:xfrm>
        </p:grpSpPr>
        <p:pic>
          <p:nvPicPr>
            <p:cNvPr id="8" name="Picture 7" descr="C:\Users\maraimm\Desktop\Untitled-4.png"/>
            <p:cNvPicPr/>
            <p:nvPr/>
          </p:nvPicPr>
          <p:blipFill rotWithShape="1">
            <a:blip r:embed="rId5">
              <a:extLst>
                <a:ext uri="{BEBA8EAE-BF5A-486C-A8C5-ECC9F3942E4B}">
                  <a14:imgProps xmlns:a14="http://schemas.microsoft.com/office/drawing/2010/main">
                    <a14:imgLayer r:embed="rId6">
                      <a14:imgEffect>
                        <a14:artisticPastelsSmooth/>
                      </a14:imgEffect>
                    </a14:imgLayer>
                  </a14:imgProps>
                </a:ext>
                <a:ext uri="{28A0092B-C50C-407E-A947-70E740481C1C}">
                  <a14:useLocalDpi xmlns:a14="http://schemas.microsoft.com/office/drawing/2010/main" val="0"/>
                </a:ext>
              </a:extLst>
            </a:blip>
            <a:srcRect l="36915" t="9836" r="31670" b="43022"/>
            <a:stretch/>
          </p:blipFill>
          <p:spPr bwMode="auto">
            <a:xfrm>
              <a:off x="5380302" y="1579920"/>
              <a:ext cx="2835560" cy="4566526"/>
            </a:xfrm>
            <a:prstGeom prst="rect">
              <a:avLst/>
            </a:prstGeom>
            <a:noFill/>
            <a:ln>
              <a:noFill/>
            </a:ln>
          </p:spPr>
        </p:pic>
        <p:sp>
          <p:nvSpPr>
            <p:cNvPr id="9" name="Rectangle 8"/>
            <p:cNvSpPr/>
            <p:nvPr/>
          </p:nvSpPr>
          <p:spPr>
            <a:xfrm>
              <a:off x="5610705" y="3805899"/>
              <a:ext cx="2174852" cy="1607245"/>
            </a:xfrm>
            <a:prstGeom prst="rect">
              <a:avLst/>
            </a:prstGeom>
          </p:spPr>
          <p:txBody>
            <a:bodyPr wrap="square">
              <a:spAutoFit/>
            </a:bodyPr>
            <a:lstStyle/>
            <a:p>
              <a:pPr algn="justLow" rtl="1"/>
              <a:r>
                <a:rPr lang="ar-EG" sz="2400" b="1" dirty="0">
                  <a:solidFill>
                    <a:schemeClr val="bg1"/>
                  </a:solidFill>
                </a:rPr>
                <a:t>راقب أسلوب المتحدث عن طريق سؤال نفسك ما الذي يعرفه المتحدث أكثر مما تعرفه أنت ؟ </a:t>
              </a:r>
            </a:p>
          </p:txBody>
        </p:sp>
      </p:grpSp>
      <p:grpSp>
        <p:nvGrpSpPr>
          <p:cNvPr id="13" name="Group 12"/>
          <p:cNvGrpSpPr/>
          <p:nvPr/>
        </p:nvGrpSpPr>
        <p:grpSpPr>
          <a:xfrm>
            <a:off x="1513584" y="1600087"/>
            <a:ext cx="3270252" cy="4459740"/>
            <a:chOff x="5380302" y="1581807"/>
            <a:chExt cx="2835560" cy="4566526"/>
          </a:xfrm>
        </p:grpSpPr>
        <p:pic>
          <p:nvPicPr>
            <p:cNvPr id="14" name="Picture 13" descr="C:\Users\maraimm\Desktop\Untitled-4.png"/>
            <p:cNvPicPr/>
            <p:nvPr/>
          </p:nvPicPr>
          <p:blipFill rotWithShape="1">
            <a:blip r:embed="rId7">
              <a:duotone>
                <a:prstClr val="black"/>
                <a:srgbClr val="339966">
                  <a:tint val="45000"/>
                  <a:satMod val="400000"/>
                </a:srgbClr>
              </a:duotone>
              <a:extLst>
                <a:ext uri="{BEBA8EAE-BF5A-486C-A8C5-ECC9F3942E4B}">
                  <a14:imgProps xmlns:a14="http://schemas.microsoft.com/office/drawing/2010/main">
                    <a14:imgLayer r:embed="rId6">
                      <a14:imgEffect>
                        <a14:artisticPastelsSmooth/>
                      </a14:imgEffect>
                      <a14:imgEffect>
                        <a14:colorTemperature colorTemp="4700"/>
                      </a14:imgEffect>
                    </a14:imgLayer>
                  </a14:imgProps>
                </a:ext>
                <a:ext uri="{28A0092B-C50C-407E-A947-70E740481C1C}">
                  <a14:useLocalDpi xmlns:a14="http://schemas.microsoft.com/office/drawing/2010/main" val="0"/>
                </a:ext>
              </a:extLst>
            </a:blip>
            <a:srcRect l="36915" t="9836" r="31670" b="43022"/>
            <a:stretch/>
          </p:blipFill>
          <p:spPr bwMode="auto">
            <a:xfrm>
              <a:off x="5380302" y="1581807"/>
              <a:ext cx="2835560" cy="4566526"/>
            </a:xfrm>
            <a:prstGeom prst="rect">
              <a:avLst/>
            </a:prstGeom>
            <a:noFill/>
            <a:ln>
              <a:noFill/>
            </a:ln>
          </p:spPr>
        </p:pic>
        <p:sp>
          <p:nvSpPr>
            <p:cNvPr id="15" name="Rectangle 14"/>
            <p:cNvSpPr/>
            <p:nvPr/>
          </p:nvSpPr>
          <p:spPr>
            <a:xfrm>
              <a:off x="5623287" y="3832379"/>
              <a:ext cx="2174852" cy="1607245"/>
            </a:xfrm>
            <a:prstGeom prst="rect">
              <a:avLst/>
            </a:prstGeom>
          </p:spPr>
          <p:txBody>
            <a:bodyPr wrap="square">
              <a:spAutoFit/>
            </a:bodyPr>
            <a:lstStyle/>
            <a:p>
              <a:pPr algn="justLow" rtl="1"/>
              <a:r>
                <a:rPr lang="ar-EG" sz="2400" b="1" dirty="0" smtClean="0">
                  <a:solidFill>
                    <a:schemeClr val="bg1"/>
                  </a:solidFill>
                </a:rPr>
                <a:t>قم </a:t>
              </a:r>
              <a:r>
                <a:rPr lang="ar-EG" sz="2400" b="1" dirty="0">
                  <a:solidFill>
                    <a:schemeClr val="bg1"/>
                  </a:solidFill>
                </a:rPr>
                <a:t>بتنحية شخصيتك جانبك وذلك حتى تقلل من تأثيرك العاطفي تجاه ما تم قولة</a:t>
              </a:r>
            </a:p>
          </p:txBody>
        </p:sp>
      </p:grpSp>
      <p:grpSp>
        <p:nvGrpSpPr>
          <p:cNvPr id="3" name="Group 2"/>
          <p:cNvGrpSpPr/>
          <p:nvPr/>
        </p:nvGrpSpPr>
        <p:grpSpPr>
          <a:xfrm>
            <a:off x="673095" y="1187980"/>
            <a:ext cx="8221483" cy="936104"/>
            <a:chOff x="3109309" y="188640"/>
            <a:chExt cx="6006091" cy="702789"/>
          </a:xfrm>
        </p:grpSpPr>
        <p:pic>
          <p:nvPicPr>
            <p:cNvPr id="5" name="Picture 4"/>
            <p:cNvPicPr>
              <a:picLocks noChangeAspect="1"/>
            </p:cNvPicPr>
            <p:nvPr/>
          </p:nvPicPr>
          <p:blipFill rotWithShape="1">
            <a:blip r:embed="rId8">
              <a:clrChange>
                <a:clrFrom>
                  <a:srgbClr val="FFFFFF"/>
                </a:clrFrom>
                <a:clrTo>
                  <a:srgbClr val="FFFFFF">
                    <a:alpha val="0"/>
                  </a:srgbClr>
                </a:clrTo>
              </a:clrChange>
              <a:lum bright="70000" contrast="-70000"/>
            </a:blip>
            <a:srcRect l="26187" b="3693"/>
            <a:stretch/>
          </p:blipFill>
          <p:spPr>
            <a:xfrm>
              <a:off x="3109309" y="188640"/>
              <a:ext cx="6006091" cy="702789"/>
            </a:xfrm>
            <a:prstGeom prst="rect">
              <a:avLst/>
            </a:prstGeom>
          </p:spPr>
        </p:pic>
        <p:sp>
          <p:nvSpPr>
            <p:cNvPr id="6" name="Rectangle 5"/>
            <p:cNvSpPr/>
            <p:nvPr/>
          </p:nvSpPr>
          <p:spPr>
            <a:xfrm>
              <a:off x="3383044" y="220619"/>
              <a:ext cx="5577041" cy="638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rgbClr val="422C16"/>
                  </a:solidFill>
                </a:rPr>
                <a:t>لتحسين مهارتك في الاستماع عليك اتباع خطوة </a:t>
              </a:r>
              <a:r>
                <a:rPr lang="ar-EG" sz="2800" b="1" dirty="0" smtClean="0">
                  <a:solidFill>
                    <a:srgbClr val="422C16"/>
                  </a:solidFill>
                </a:rPr>
                <a:t>أو أكثر مما يلي </a:t>
              </a:r>
              <a:endParaRPr lang="ar-EG" sz="2800" b="1" dirty="0">
                <a:solidFill>
                  <a:srgbClr val="422C16"/>
                </a:solidFill>
              </a:endParaRPr>
            </a:p>
          </p:txBody>
        </p:sp>
      </p:grpSp>
      <p:pic>
        <p:nvPicPr>
          <p:cNvPr id="1026" name="Picture 2" descr="http://kbaary.com/wp-content/uploads/2014/09/%D8%AA%D9%81%D8%B3%D9%8A%D8%B1-%D8%AD%D9%84%D9%85-%D8%B1%D8%A4%D9%8A%D8%A9-%D8%A7%D9%84%D8%AA%D8%AD%D8%AF%D8%A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34521" y="2432518"/>
            <a:ext cx="2395437" cy="14372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8" name="Picture 4" descr="http://www.forbesmiddleeast.com/stag324/images/news/forbesmiddleeast_news_10_455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1890" y="2415124"/>
            <a:ext cx="2395437" cy="13403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519342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492875"/>
            <a:ext cx="667578" cy="365125"/>
          </a:xfrm>
        </p:spPr>
        <p:txBody>
          <a:bodyPr/>
          <a:lstStyle/>
          <a:p>
            <a:fld id="{20E3F912-C3A3-4CBE-99B2-FB41D6A4527E}" type="slidenum">
              <a:rPr lang="ar-EG" smtClean="0">
                <a:solidFill>
                  <a:prstClr val="white"/>
                </a:solidFill>
              </a:rPr>
              <a:pPr/>
              <a:t>155</a:t>
            </a:fld>
            <a:endParaRPr lang="ar-EG" dirty="0">
              <a:solidFill>
                <a:prstClr val="white"/>
              </a:solidFill>
            </a:endParaRPr>
          </a:p>
        </p:txBody>
      </p:sp>
      <p:grpSp>
        <p:nvGrpSpPr>
          <p:cNvPr id="7" name="Group 6"/>
          <p:cNvGrpSpPr/>
          <p:nvPr/>
        </p:nvGrpSpPr>
        <p:grpSpPr>
          <a:xfrm>
            <a:off x="5862787" y="1656032"/>
            <a:ext cx="3270252" cy="4459739"/>
            <a:chOff x="5380302" y="1579920"/>
            <a:chExt cx="2835560" cy="4566526"/>
          </a:xfrm>
        </p:grpSpPr>
        <p:pic>
          <p:nvPicPr>
            <p:cNvPr id="8" name="Picture 7" descr="C:\Users\maraimm\Desktop\Untitled-4.png"/>
            <p:cNvPicPr/>
            <p:nvPr/>
          </p:nvPicPr>
          <p:blipFill rotWithShape="1">
            <a:blip r:embed="rId5">
              <a:duotone>
                <a:prstClr val="black"/>
                <a:srgbClr val="FFB39B">
                  <a:tint val="45000"/>
                  <a:satMod val="400000"/>
                </a:srgbClr>
              </a:duotone>
              <a:extLst>
                <a:ext uri="{BEBA8EAE-BF5A-486C-A8C5-ECC9F3942E4B}">
                  <a14:imgProps xmlns:a14="http://schemas.microsoft.com/office/drawing/2010/main">
                    <a14:imgLayer r:embed="rId6">
                      <a14:imgEffect>
                        <a14:artisticPastelsSmooth/>
                      </a14:imgEffect>
                    </a14:imgLayer>
                  </a14:imgProps>
                </a:ext>
                <a:ext uri="{28A0092B-C50C-407E-A947-70E740481C1C}">
                  <a14:useLocalDpi xmlns:a14="http://schemas.microsoft.com/office/drawing/2010/main" val="0"/>
                </a:ext>
              </a:extLst>
            </a:blip>
            <a:srcRect l="36915" t="9836" r="31670" b="43022"/>
            <a:stretch/>
          </p:blipFill>
          <p:spPr bwMode="auto">
            <a:xfrm>
              <a:off x="5380302" y="1579920"/>
              <a:ext cx="2835560" cy="4566526"/>
            </a:xfrm>
            <a:prstGeom prst="rect">
              <a:avLst/>
            </a:prstGeom>
            <a:noFill/>
            <a:ln>
              <a:noFill/>
            </a:ln>
          </p:spPr>
        </p:pic>
        <p:sp>
          <p:nvSpPr>
            <p:cNvPr id="9" name="Rectangle 8"/>
            <p:cNvSpPr/>
            <p:nvPr/>
          </p:nvSpPr>
          <p:spPr>
            <a:xfrm>
              <a:off x="5649902" y="3427722"/>
              <a:ext cx="2174852" cy="2363596"/>
            </a:xfrm>
            <a:prstGeom prst="rect">
              <a:avLst/>
            </a:prstGeom>
          </p:spPr>
          <p:txBody>
            <a:bodyPr wrap="square">
              <a:spAutoFit/>
            </a:bodyPr>
            <a:lstStyle/>
            <a:p>
              <a:pPr algn="justLow" rtl="1"/>
              <a:r>
                <a:rPr lang="ar-EG" sz="2400" b="1" dirty="0" smtClean="0">
                  <a:solidFill>
                    <a:schemeClr val="bg1"/>
                  </a:solidFill>
                </a:rPr>
                <a:t>استمع </a:t>
              </a:r>
              <a:r>
                <a:rPr lang="ar-EG" sz="2400" b="1" dirty="0">
                  <a:solidFill>
                    <a:schemeClr val="bg1"/>
                  </a:solidFill>
                </a:rPr>
                <a:t>إلى كل من الأفكار والحقائق وتعرف على الفرق بين الحقيقة – المبدأ وبين الفكرة – المثال وبين الأدلة – النقاش .</a:t>
              </a:r>
            </a:p>
          </p:txBody>
        </p:sp>
      </p:grpSp>
      <p:grpSp>
        <p:nvGrpSpPr>
          <p:cNvPr id="10" name="Group 9"/>
          <p:cNvGrpSpPr/>
          <p:nvPr/>
        </p:nvGrpSpPr>
        <p:grpSpPr>
          <a:xfrm>
            <a:off x="1090271" y="1656031"/>
            <a:ext cx="3270252" cy="4459739"/>
            <a:chOff x="5380302" y="1579920"/>
            <a:chExt cx="2835560" cy="4566526"/>
          </a:xfrm>
        </p:grpSpPr>
        <p:pic>
          <p:nvPicPr>
            <p:cNvPr id="11" name="Picture 10" descr="C:\Users\maraimm\Desktop\Untitled-4.png"/>
            <p:cNvPicPr/>
            <p:nvPr/>
          </p:nvPicPr>
          <p:blipFill rotWithShape="1">
            <a:blip r:embed="rId5">
              <a:duotone>
                <a:prstClr val="black"/>
                <a:srgbClr val="FFFF00">
                  <a:tint val="45000"/>
                  <a:satMod val="400000"/>
                </a:srgbClr>
              </a:duotone>
              <a:extLst>
                <a:ext uri="{BEBA8EAE-BF5A-486C-A8C5-ECC9F3942E4B}">
                  <a14:imgProps xmlns:a14="http://schemas.microsoft.com/office/drawing/2010/main">
                    <a14:imgLayer r:embed="rId6">
                      <a14:imgEffect>
                        <a14:artisticPastelsSmooth/>
                      </a14:imgEffect>
                    </a14:imgLayer>
                  </a14:imgProps>
                </a:ext>
                <a:ext uri="{28A0092B-C50C-407E-A947-70E740481C1C}">
                  <a14:useLocalDpi xmlns:a14="http://schemas.microsoft.com/office/drawing/2010/main" val="0"/>
                </a:ext>
              </a:extLst>
            </a:blip>
            <a:srcRect l="36915" t="9836" r="31670" b="43022"/>
            <a:stretch/>
          </p:blipFill>
          <p:spPr bwMode="auto">
            <a:xfrm>
              <a:off x="5380302" y="1579920"/>
              <a:ext cx="2835560" cy="4566526"/>
            </a:xfrm>
            <a:prstGeom prst="rect">
              <a:avLst/>
            </a:prstGeom>
            <a:noFill/>
            <a:ln>
              <a:noFill/>
            </a:ln>
          </p:spPr>
        </p:pic>
        <p:sp>
          <p:nvSpPr>
            <p:cNvPr id="12" name="Rectangle 11"/>
            <p:cNvSpPr/>
            <p:nvPr/>
          </p:nvSpPr>
          <p:spPr>
            <a:xfrm>
              <a:off x="5610705" y="3805899"/>
              <a:ext cx="2174852" cy="1229070"/>
            </a:xfrm>
            <a:prstGeom prst="rect">
              <a:avLst/>
            </a:prstGeom>
          </p:spPr>
          <p:txBody>
            <a:bodyPr wrap="square">
              <a:spAutoFit/>
            </a:bodyPr>
            <a:lstStyle/>
            <a:p>
              <a:pPr algn="justLow" rtl="1"/>
              <a:r>
                <a:rPr lang="ar-EG" sz="2400" b="1" dirty="0" smtClean="0">
                  <a:solidFill>
                    <a:schemeClr val="bg1"/>
                  </a:solidFill>
                </a:rPr>
                <a:t>احتفظ </a:t>
              </a:r>
              <a:r>
                <a:rPr lang="ar-EG" sz="2400" b="1" dirty="0">
                  <a:solidFill>
                    <a:schemeClr val="bg1"/>
                  </a:solidFill>
                </a:rPr>
                <a:t>بذهنك حاضراً أو اسأل بعض الأسئلة التي تساعدك على الفهم .</a:t>
              </a:r>
            </a:p>
          </p:txBody>
        </p:sp>
      </p:grpSp>
      <p:grpSp>
        <p:nvGrpSpPr>
          <p:cNvPr id="3" name="Group 2"/>
          <p:cNvGrpSpPr/>
          <p:nvPr/>
        </p:nvGrpSpPr>
        <p:grpSpPr>
          <a:xfrm>
            <a:off x="673095" y="1187980"/>
            <a:ext cx="8221483" cy="936104"/>
            <a:chOff x="3109309" y="188640"/>
            <a:chExt cx="6006091" cy="702789"/>
          </a:xfrm>
        </p:grpSpPr>
        <p:pic>
          <p:nvPicPr>
            <p:cNvPr id="5" name="Picture 4"/>
            <p:cNvPicPr>
              <a:picLocks noChangeAspect="1"/>
            </p:cNvPicPr>
            <p:nvPr/>
          </p:nvPicPr>
          <p:blipFill rotWithShape="1">
            <a:blip r:embed="rId7">
              <a:clrChange>
                <a:clrFrom>
                  <a:srgbClr val="FFFFFF"/>
                </a:clrFrom>
                <a:clrTo>
                  <a:srgbClr val="FFFFFF">
                    <a:alpha val="0"/>
                  </a:srgbClr>
                </a:clrTo>
              </a:clrChange>
              <a:lum bright="70000" contrast="-70000"/>
            </a:blip>
            <a:srcRect l="26187" b="3693"/>
            <a:stretch/>
          </p:blipFill>
          <p:spPr>
            <a:xfrm>
              <a:off x="3109309" y="188640"/>
              <a:ext cx="6006091" cy="702789"/>
            </a:xfrm>
            <a:prstGeom prst="rect">
              <a:avLst/>
            </a:prstGeom>
          </p:spPr>
        </p:pic>
        <p:sp>
          <p:nvSpPr>
            <p:cNvPr id="6" name="Rectangle 5"/>
            <p:cNvSpPr/>
            <p:nvPr/>
          </p:nvSpPr>
          <p:spPr>
            <a:xfrm>
              <a:off x="3383044" y="220619"/>
              <a:ext cx="5577041" cy="638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rgbClr val="422C16"/>
                  </a:solidFill>
                </a:rPr>
                <a:t>لتحسين مهارتك في الاستماع عليك اتباع خطوة </a:t>
              </a:r>
              <a:r>
                <a:rPr lang="ar-EG" sz="2800" b="1" dirty="0" smtClean="0">
                  <a:solidFill>
                    <a:srgbClr val="422C16"/>
                  </a:solidFill>
                </a:rPr>
                <a:t>أو أكثر مما يلي </a:t>
              </a:r>
              <a:endParaRPr lang="ar-EG" sz="2800" b="1" dirty="0">
                <a:solidFill>
                  <a:srgbClr val="422C16"/>
                </a:solidFill>
              </a:endParaRPr>
            </a:p>
          </p:txBody>
        </p:sp>
      </p:grpSp>
      <p:pic>
        <p:nvPicPr>
          <p:cNvPr id="2050" name="Picture 2" descr="http://www.altibbi.com/global/img/website/news/2012/04/22/main-1596.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67810" y="3627285"/>
            <a:ext cx="3970517" cy="238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8124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80">
                                          <p:stCondLst>
                                            <p:cond delay="0"/>
                                          </p:stCondLst>
                                        </p:cTn>
                                        <p:tgtEl>
                                          <p:spTgt spid="10"/>
                                        </p:tgtEl>
                                      </p:cBhvr>
                                    </p:animEffect>
                                    <p:anim calcmode="lin" valueType="num">
                                      <p:cBhvr>
                                        <p:cTn id="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5" dur="26">
                                          <p:stCondLst>
                                            <p:cond delay="650"/>
                                          </p:stCondLst>
                                        </p:cTn>
                                        <p:tgtEl>
                                          <p:spTgt spid="10"/>
                                        </p:tgtEl>
                                      </p:cBhvr>
                                      <p:to x="100000" y="60000"/>
                                    </p:animScale>
                                    <p:animScale>
                                      <p:cBhvr>
                                        <p:cTn id="26" dur="166" decel="50000">
                                          <p:stCondLst>
                                            <p:cond delay="676"/>
                                          </p:stCondLst>
                                        </p:cTn>
                                        <p:tgtEl>
                                          <p:spTgt spid="10"/>
                                        </p:tgtEl>
                                      </p:cBhvr>
                                      <p:to x="100000" y="100000"/>
                                    </p:animScale>
                                    <p:animScale>
                                      <p:cBhvr>
                                        <p:cTn id="27" dur="26">
                                          <p:stCondLst>
                                            <p:cond delay="1312"/>
                                          </p:stCondLst>
                                        </p:cTn>
                                        <p:tgtEl>
                                          <p:spTgt spid="10"/>
                                        </p:tgtEl>
                                      </p:cBhvr>
                                      <p:to x="100000" y="80000"/>
                                    </p:animScale>
                                    <p:animScale>
                                      <p:cBhvr>
                                        <p:cTn id="28" dur="166" decel="50000">
                                          <p:stCondLst>
                                            <p:cond delay="1338"/>
                                          </p:stCondLst>
                                        </p:cTn>
                                        <p:tgtEl>
                                          <p:spTgt spid="10"/>
                                        </p:tgtEl>
                                      </p:cBhvr>
                                      <p:to x="100000" y="100000"/>
                                    </p:animScale>
                                    <p:animScale>
                                      <p:cBhvr>
                                        <p:cTn id="29" dur="26">
                                          <p:stCondLst>
                                            <p:cond delay="1642"/>
                                          </p:stCondLst>
                                        </p:cTn>
                                        <p:tgtEl>
                                          <p:spTgt spid="10"/>
                                        </p:tgtEl>
                                      </p:cBhvr>
                                      <p:to x="100000" y="90000"/>
                                    </p:animScale>
                                    <p:animScale>
                                      <p:cBhvr>
                                        <p:cTn id="30" dur="166" decel="50000">
                                          <p:stCondLst>
                                            <p:cond delay="1668"/>
                                          </p:stCondLst>
                                        </p:cTn>
                                        <p:tgtEl>
                                          <p:spTgt spid="10"/>
                                        </p:tgtEl>
                                      </p:cBhvr>
                                      <p:to x="100000" y="100000"/>
                                    </p:animScale>
                                    <p:animScale>
                                      <p:cBhvr>
                                        <p:cTn id="31" dur="26">
                                          <p:stCondLst>
                                            <p:cond delay="1808"/>
                                          </p:stCondLst>
                                        </p:cTn>
                                        <p:tgtEl>
                                          <p:spTgt spid="10"/>
                                        </p:tgtEl>
                                      </p:cBhvr>
                                      <p:to x="100000" y="95000"/>
                                    </p:animScale>
                                    <p:animScale>
                                      <p:cBhvr>
                                        <p:cTn id="3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492875"/>
            <a:ext cx="667578" cy="365125"/>
          </a:xfrm>
        </p:spPr>
        <p:txBody>
          <a:bodyPr/>
          <a:lstStyle/>
          <a:p>
            <a:fld id="{20E3F912-C3A3-4CBE-99B2-FB41D6A4527E}" type="slidenum">
              <a:rPr lang="ar-EG" smtClean="0">
                <a:solidFill>
                  <a:prstClr val="white"/>
                </a:solidFill>
              </a:rPr>
              <a:pPr/>
              <a:t>156</a:t>
            </a:fld>
            <a:endParaRPr lang="ar-EG" dirty="0">
              <a:solidFill>
                <a:prstClr val="white"/>
              </a:solidFill>
            </a:endParaRPr>
          </a:p>
        </p:txBody>
      </p:sp>
      <p:grpSp>
        <p:nvGrpSpPr>
          <p:cNvPr id="7" name="Group 6"/>
          <p:cNvGrpSpPr/>
          <p:nvPr/>
        </p:nvGrpSpPr>
        <p:grpSpPr>
          <a:xfrm>
            <a:off x="5846544" y="1642004"/>
            <a:ext cx="3270252" cy="4459739"/>
            <a:chOff x="5380302" y="1579920"/>
            <a:chExt cx="2835560" cy="4566526"/>
          </a:xfrm>
        </p:grpSpPr>
        <p:pic>
          <p:nvPicPr>
            <p:cNvPr id="8" name="Picture 7" descr="C:\Users\maraimm\Desktop\Untitled-4.png"/>
            <p:cNvPicPr/>
            <p:nvPr/>
          </p:nvPicPr>
          <p:blipFill rotWithShape="1">
            <a:blip r:embed="rId5">
              <a:duotone>
                <a:prstClr val="black"/>
                <a:srgbClr val="339966">
                  <a:tint val="45000"/>
                  <a:satMod val="400000"/>
                </a:srgbClr>
              </a:duotone>
              <a:extLst>
                <a:ext uri="{BEBA8EAE-BF5A-486C-A8C5-ECC9F3942E4B}">
                  <a14:imgProps xmlns:a14="http://schemas.microsoft.com/office/drawing/2010/main">
                    <a14:imgLayer r:embed="rId6">
                      <a14:imgEffect>
                        <a14:artisticPastelsSmooth/>
                      </a14:imgEffect>
                    </a14:imgLayer>
                  </a14:imgProps>
                </a:ext>
                <a:ext uri="{28A0092B-C50C-407E-A947-70E740481C1C}">
                  <a14:useLocalDpi xmlns:a14="http://schemas.microsoft.com/office/drawing/2010/main" val="0"/>
                </a:ext>
              </a:extLst>
            </a:blip>
            <a:srcRect l="36915" t="9836" r="31670" b="43022"/>
            <a:stretch/>
          </p:blipFill>
          <p:spPr bwMode="auto">
            <a:xfrm>
              <a:off x="5380302" y="1579920"/>
              <a:ext cx="2835560" cy="4566526"/>
            </a:xfrm>
            <a:prstGeom prst="rect">
              <a:avLst/>
            </a:prstGeom>
            <a:noFill/>
            <a:ln>
              <a:noFill/>
            </a:ln>
          </p:spPr>
        </p:pic>
        <p:sp>
          <p:nvSpPr>
            <p:cNvPr id="9" name="Rectangle 8"/>
            <p:cNvSpPr/>
            <p:nvPr/>
          </p:nvSpPr>
          <p:spPr>
            <a:xfrm>
              <a:off x="5696541" y="4197841"/>
              <a:ext cx="2041545" cy="850895"/>
            </a:xfrm>
            <a:prstGeom prst="rect">
              <a:avLst/>
            </a:prstGeom>
          </p:spPr>
          <p:txBody>
            <a:bodyPr wrap="square">
              <a:spAutoFit/>
            </a:bodyPr>
            <a:lstStyle/>
            <a:p>
              <a:pPr algn="justLow" rtl="1"/>
              <a:r>
                <a:rPr lang="ar-EG" sz="2400" b="1" dirty="0" smtClean="0">
                  <a:solidFill>
                    <a:schemeClr val="bg1"/>
                  </a:solidFill>
                </a:rPr>
                <a:t>دون </a:t>
              </a:r>
              <a:r>
                <a:rPr lang="ar-EG" sz="2400" b="1" dirty="0">
                  <a:solidFill>
                    <a:schemeClr val="bg1"/>
                  </a:solidFill>
                </a:rPr>
                <a:t>بعض الملاحظات المختصرة المركزة .</a:t>
              </a:r>
            </a:p>
          </p:txBody>
        </p:sp>
      </p:grpSp>
      <p:grpSp>
        <p:nvGrpSpPr>
          <p:cNvPr id="10" name="Group 9"/>
          <p:cNvGrpSpPr/>
          <p:nvPr/>
        </p:nvGrpSpPr>
        <p:grpSpPr>
          <a:xfrm>
            <a:off x="1080987" y="1656032"/>
            <a:ext cx="3270252" cy="4459739"/>
            <a:chOff x="5380302" y="1579920"/>
            <a:chExt cx="2835560" cy="4566526"/>
          </a:xfrm>
        </p:grpSpPr>
        <p:pic>
          <p:nvPicPr>
            <p:cNvPr id="11" name="Picture 10" descr="C:\Users\maraimm\Desktop\Untitled-4.png"/>
            <p:cNvPicPr/>
            <p:nvPr/>
          </p:nvPicPr>
          <p:blipFill rotWithShape="1">
            <a:blip r:embed="rId5">
              <a:duotone>
                <a:prstClr val="black"/>
                <a:srgbClr val="E20071">
                  <a:tint val="45000"/>
                  <a:satMod val="400000"/>
                </a:srgbClr>
              </a:duotone>
              <a:extLst>
                <a:ext uri="{BEBA8EAE-BF5A-486C-A8C5-ECC9F3942E4B}">
                  <a14:imgProps xmlns:a14="http://schemas.microsoft.com/office/drawing/2010/main">
                    <a14:imgLayer r:embed="rId6">
                      <a14:imgEffect>
                        <a14:artisticPastelsSmooth/>
                      </a14:imgEffect>
                    </a14:imgLayer>
                  </a14:imgProps>
                </a:ext>
                <a:ext uri="{28A0092B-C50C-407E-A947-70E740481C1C}">
                  <a14:useLocalDpi xmlns:a14="http://schemas.microsoft.com/office/drawing/2010/main" val="0"/>
                </a:ext>
              </a:extLst>
            </a:blip>
            <a:srcRect l="36915" t="9836" r="31670" b="43022"/>
            <a:stretch/>
          </p:blipFill>
          <p:spPr bwMode="auto">
            <a:xfrm>
              <a:off x="5380302" y="1579920"/>
              <a:ext cx="2835560" cy="4566526"/>
            </a:xfrm>
            <a:prstGeom prst="rect">
              <a:avLst/>
            </a:prstGeom>
            <a:noFill/>
            <a:ln>
              <a:noFill/>
            </a:ln>
          </p:spPr>
        </p:pic>
        <p:sp>
          <p:nvSpPr>
            <p:cNvPr id="12" name="Rectangle 11"/>
            <p:cNvSpPr/>
            <p:nvPr/>
          </p:nvSpPr>
          <p:spPr>
            <a:xfrm>
              <a:off x="5603864" y="3616809"/>
              <a:ext cx="2174852" cy="1985421"/>
            </a:xfrm>
            <a:prstGeom prst="rect">
              <a:avLst/>
            </a:prstGeom>
          </p:spPr>
          <p:txBody>
            <a:bodyPr wrap="square">
              <a:spAutoFit/>
            </a:bodyPr>
            <a:lstStyle/>
            <a:p>
              <a:pPr algn="justLow" rtl="1"/>
              <a:r>
                <a:rPr lang="ar-EG" sz="2400" b="1" dirty="0" smtClean="0">
                  <a:solidFill>
                    <a:schemeClr val="bg1"/>
                  </a:solidFill>
                </a:rPr>
                <a:t>ابتعد </a:t>
              </a:r>
              <a:r>
                <a:rPr lang="ar-EG" sz="2400" b="1" dirty="0">
                  <a:solidFill>
                    <a:schemeClr val="bg1"/>
                  </a:solidFill>
                </a:rPr>
                <a:t>عن التشتت في الفكر عن طريق إغلاق الأبواب والراديو والتليفيزيون والاقتراب أكثر من المتحدث .</a:t>
              </a:r>
            </a:p>
          </p:txBody>
        </p:sp>
      </p:grpSp>
      <p:grpSp>
        <p:nvGrpSpPr>
          <p:cNvPr id="3" name="Group 2"/>
          <p:cNvGrpSpPr/>
          <p:nvPr/>
        </p:nvGrpSpPr>
        <p:grpSpPr>
          <a:xfrm>
            <a:off x="673095" y="1187980"/>
            <a:ext cx="8221483" cy="936104"/>
            <a:chOff x="3109309" y="188640"/>
            <a:chExt cx="6006091" cy="702789"/>
          </a:xfrm>
        </p:grpSpPr>
        <p:pic>
          <p:nvPicPr>
            <p:cNvPr id="5" name="Picture 4"/>
            <p:cNvPicPr>
              <a:picLocks noChangeAspect="1"/>
            </p:cNvPicPr>
            <p:nvPr/>
          </p:nvPicPr>
          <p:blipFill rotWithShape="1">
            <a:blip r:embed="rId7">
              <a:clrChange>
                <a:clrFrom>
                  <a:srgbClr val="FFFFFF"/>
                </a:clrFrom>
                <a:clrTo>
                  <a:srgbClr val="FFFFFF">
                    <a:alpha val="0"/>
                  </a:srgbClr>
                </a:clrTo>
              </a:clrChange>
              <a:lum bright="70000" contrast="-70000"/>
            </a:blip>
            <a:srcRect l="26187" b="3693"/>
            <a:stretch/>
          </p:blipFill>
          <p:spPr>
            <a:xfrm>
              <a:off x="3109309" y="188640"/>
              <a:ext cx="6006091" cy="702789"/>
            </a:xfrm>
            <a:prstGeom prst="rect">
              <a:avLst/>
            </a:prstGeom>
          </p:spPr>
        </p:pic>
        <p:sp>
          <p:nvSpPr>
            <p:cNvPr id="6" name="Rectangle 5"/>
            <p:cNvSpPr/>
            <p:nvPr/>
          </p:nvSpPr>
          <p:spPr>
            <a:xfrm>
              <a:off x="3383044" y="220619"/>
              <a:ext cx="5577041" cy="638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rgbClr val="422C16"/>
                  </a:solidFill>
                </a:rPr>
                <a:t>لتحسين مهارتك في الاستماع عليك اتباع خطوة </a:t>
              </a:r>
              <a:r>
                <a:rPr lang="ar-EG" sz="2800" b="1" dirty="0" smtClean="0">
                  <a:solidFill>
                    <a:srgbClr val="422C16"/>
                  </a:solidFill>
                </a:rPr>
                <a:t>أو أكثر مما يلي </a:t>
              </a:r>
              <a:endParaRPr lang="ar-EG" sz="2800" b="1" dirty="0">
                <a:solidFill>
                  <a:srgbClr val="422C16"/>
                </a:solidFill>
              </a:endParaRPr>
            </a:p>
          </p:txBody>
        </p:sp>
      </p:grpSp>
      <p:pic>
        <p:nvPicPr>
          <p:cNvPr id="3074" name="Picture 2" descr="http://www.roayahnews.com/images/2014/04/original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864" y="2144820"/>
            <a:ext cx="1784852" cy="14797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3076" name="Picture 4" descr="http://nextforwomen.com/wp-content/uploads/2012/04/Agend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4012" y="2182397"/>
            <a:ext cx="1725571" cy="14421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5986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fade">
                                      <p:cBhvr>
                                        <p:cTn id="24" dur="1000"/>
                                        <p:tgtEl>
                                          <p:spTgt spid="3074"/>
                                        </p:tgtEl>
                                      </p:cBhvr>
                                    </p:animEffect>
                                    <p:anim calcmode="lin" valueType="num">
                                      <p:cBhvr>
                                        <p:cTn id="25" dur="1000" fill="hold"/>
                                        <p:tgtEl>
                                          <p:spTgt spid="3074"/>
                                        </p:tgtEl>
                                        <p:attrNameLst>
                                          <p:attrName>ppt_x</p:attrName>
                                        </p:attrNameLst>
                                      </p:cBhvr>
                                      <p:tavLst>
                                        <p:tav tm="0">
                                          <p:val>
                                            <p:strVal val="#ppt_x"/>
                                          </p:val>
                                        </p:tav>
                                        <p:tav tm="100000">
                                          <p:val>
                                            <p:strVal val="#ppt_x"/>
                                          </p:val>
                                        </p:tav>
                                      </p:tavLst>
                                    </p:anim>
                                    <p:anim calcmode="lin" valueType="num">
                                      <p:cBhvr>
                                        <p:cTn id="2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492875"/>
            <a:ext cx="667578" cy="365125"/>
          </a:xfrm>
        </p:spPr>
        <p:txBody>
          <a:bodyPr/>
          <a:lstStyle/>
          <a:p>
            <a:fld id="{20E3F912-C3A3-4CBE-99B2-FB41D6A4527E}" type="slidenum">
              <a:rPr lang="ar-EG" smtClean="0">
                <a:solidFill>
                  <a:prstClr val="white"/>
                </a:solidFill>
              </a:rPr>
              <a:pPr/>
              <a:t>157</a:t>
            </a:fld>
            <a:endParaRPr lang="ar-EG" dirty="0">
              <a:solidFill>
                <a:prstClr val="white"/>
              </a:solidFill>
            </a:endParaRPr>
          </a:p>
        </p:txBody>
      </p:sp>
      <p:grpSp>
        <p:nvGrpSpPr>
          <p:cNvPr id="7" name="Group 6"/>
          <p:cNvGrpSpPr/>
          <p:nvPr/>
        </p:nvGrpSpPr>
        <p:grpSpPr>
          <a:xfrm>
            <a:off x="1080987" y="1656032"/>
            <a:ext cx="3270252" cy="4459739"/>
            <a:chOff x="5380302" y="1579920"/>
            <a:chExt cx="2835560" cy="4566526"/>
          </a:xfrm>
        </p:grpSpPr>
        <p:pic>
          <p:nvPicPr>
            <p:cNvPr id="8" name="Picture 7" descr="C:\Users\maraimm\Desktop\Untitled-4.png"/>
            <p:cNvPicPr/>
            <p:nvPr/>
          </p:nvPicPr>
          <p:blipFill rotWithShape="1">
            <a:blip r:embed="rId5">
              <a:duotone>
                <a:prstClr val="black"/>
                <a:schemeClr val="accent4">
                  <a:lumMod val="20000"/>
                  <a:lumOff val="80000"/>
                  <a:tint val="45000"/>
                  <a:satMod val="400000"/>
                </a:schemeClr>
              </a:duotone>
              <a:extLst>
                <a:ext uri="{BEBA8EAE-BF5A-486C-A8C5-ECC9F3942E4B}">
                  <a14:imgProps xmlns:a14="http://schemas.microsoft.com/office/drawing/2010/main">
                    <a14:imgLayer r:embed="rId6">
                      <a14:imgEffect>
                        <a14:artisticPastelsSmooth/>
                      </a14:imgEffect>
                    </a14:imgLayer>
                  </a14:imgProps>
                </a:ext>
                <a:ext uri="{28A0092B-C50C-407E-A947-70E740481C1C}">
                  <a14:useLocalDpi xmlns:a14="http://schemas.microsoft.com/office/drawing/2010/main" val="0"/>
                </a:ext>
              </a:extLst>
            </a:blip>
            <a:srcRect l="36915" t="9836" r="31670" b="43022"/>
            <a:stretch/>
          </p:blipFill>
          <p:spPr bwMode="auto">
            <a:xfrm>
              <a:off x="5380302" y="1579920"/>
              <a:ext cx="2835560" cy="4566526"/>
            </a:xfrm>
            <a:prstGeom prst="rect">
              <a:avLst/>
            </a:prstGeom>
            <a:noFill/>
            <a:ln>
              <a:noFill/>
            </a:ln>
          </p:spPr>
        </p:pic>
        <p:sp>
          <p:nvSpPr>
            <p:cNvPr id="9" name="Rectangle 8"/>
            <p:cNvSpPr/>
            <p:nvPr/>
          </p:nvSpPr>
          <p:spPr>
            <a:xfrm>
              <a:off x="5608967" y="3805897"/>
              <a:ext cx="2097710" cy="1607245"/>
            </a:xfrm>
            <a:prstGeom prst="rect">
              <a:avLst/>
            </a:prstGeom>
          </p:spPr>
          <p:txBody>
            <a:bodyPr wrap="square">
              <a:spAutoFit/>
            </a:bodyPr>
            <a:lstStyle/>
            <a:p>
              <a:pPr algn="justLow" rtl="1"/>
              <a:r>
                <a:rPr lang="ar-EG" sz="2400" b="1" dirty="0" smtClean="0">
                  <a:solidFill>
                    <a:schemeClr val="bg1"/>
                  </a:solidFill>
                </a:rPr>
                <a:t>استخدم </a:t>
              </a:r>
              <a:r>
                <a:rPr lang="ar-EG" sz="2400" b="1" dirty="0">
                  <a:solidFill>
                    <a:schemeClr val="bg1"/>
                  </a:solidFill>
                </a:rPr>
                <a:t>المهارات التعبيرية لمساعدتك على التركيز مثل : النظرات والإشارات .</a:t>
              </a:r>
            </a:p>
          </p:txBody>
        </p:sp>
      </p:grpSp>
      <p:grpSp>
        <p:nvGrpSpPr>
          <p:cNvPr id="10" name="Group 9"/>
          <p:cNvGrpSpPr/>
          <p:nvPr/>
        </p:nvGrpSpPr>
        <p:grpSpPr>
          <a:xfrm>
            <a:off x="5624326" y="1656032"/>
            <a:ext cx="3270252" cy="4459739"/>
            <a:chOff x="5380302" y="1579920"/>
            <a:chExt cx="2835560" cy="4566526"/>
          </a:xfrm>
        </p:grpSpPr>
        <p:pic>
          <p:nvPicPr>
            <p:cNvPr id="11" name="Picture 10" descr="C:\Users\maraimm\Desktop\Untitled-4.png"/>
            <p:cNvPicPr/>
            <p:nvPr/>
          </p:nvPicPr>
          <p:blipFill rotWithShape="1">
            <a:blip r:embed="rId5">
              <a:extLst>
                <a:ext uri="{BEBA8EAE-BF5A-486C-A8C5-ECC9F3942E4B}">
                  <a14:imgProps xmlns:a14="http://schemas.microsoft.com/office/drawing/2010/main">
                    <a14:imgLayer r:embed="rId6">
                      <a14:imgEffect>
                        <a14:artisticPastelsSmooth/>
                      </a14:imgEffect>
                    </a14:imgLayer>
                  </a14:imgProps>
                </a:ext>
                <a:ext uri="{28A0092B-C50C-407E-A947-70E740481C1C}">
                  <a14:useLocalDpi xmlns:a14="http://schemas.microsoft.com/office/drawing/2010/main" val="0"/>
                </a:ext>
              </a:extLst>
            </a:blip>
            <a:srcRect l="36915" t="9836" r="31670" b="43022"/>
            <a:stretch/>
          </p:blipFill>
          <p:spPr bwMode="auto">
            <a:xfrm>
              <a:off x="5380302" y="1579920"/>
              <a:ext cx="2835560" cy="4566526"/>
            </a:xfrm>
            <a:prstGeom prst="rect">
              <a:avLst/>
            </a:prstGeom>
            <a:noFill/>
            <a:ln>
              <a:noFill/>
            </a:ln>
          </p:spPr>
        </p:pic>
        <p:sp>
          <p:nvSpPr>
            <p:cNvPr id="12" name="Rectangle 11"/>
            <p:cNvSpPr/>
            <p:nvPr/>
          </p:nvSpPr>
          <p:spPr>
            <a:xfrm>
              <a:off x="5603864" y="3616809"/>
              <a:ext cx="2174852" cy="1985421"/>
            </a:xfrm>
            <a:prstGeom prst="rect">
              <a:avLst/>
            </a:prstGeom>
          </p:spPr>
          <p:txBody>
            <a:bodyPr wrap="square">
              <a:spAutoFit/>
            </a:bodyPr>
            <a:lstStyle/>
            <a:p>
              <a:pPr algn="justLow" rtl="1"/>
              <a:r>
                <a:rPr lang="ar-EG" sz="2400" b="1" dirty="0" smtClean="0">
                  <a:solidFill>
                    <a:schemeClr val="bg1"/>
                  </a:solidFill>
                </a:rPr>
                <a:t>قم </a:t>
              </a:r>
              <a:r>
                <a:rPr lang="ar-EG" sz="2400" b="1" dirty="0">
                  <a:solidFill>
                    <a:schemeClr val="bg1"/>
                  </a:solidFill>
                </a:rPr>
                <a:t>بمتابعة المتحدث عن طريق محاولة توقع ما سوف يتم قوله وعن طريق التفكير فيما تم قوله فعلاً .</a:t>
              </a:r>
            </a:p>
          </p:txBody>
        </p:sp>
      </p:grpSp>
      <p:grpSp>
        <p:nvGrpSpPr>
          <p:cNvPr id="3" name="Group 2"/>
          <p:cNvGrpSpPr/>
          <p:nvPr/>
        </p:nvGrpSpPr>
        <p:grpSpPr>
          <a:xfrm>
            <a:off x="673095" y="1187980"/>
            <a:ext cx="8221483" cy="936104"/>
            <a:chOff x="3109309" y="188640"/>
            <a:chExt cx="6006091" cy="702789"/>
          </a:xfrm>
        </p:grpSpPr>
        <p:pic>
          <p:nvPicPr>
            <p:cNvPr id="5" name="Picture 4"/>
            <p:cNvPicPr>
              <a:picLocks noChangeAspect="1"/>
            </p:cNvPicPr>
            <p:nvPr/>
          </p:nvPicPr>
          <p:blipFill rotWithShape="1">
            <a:blip r:embed="rId7">
              <a:clrChange>
                <a:clrFrom>
                  <a:srgbClr val="FFFFFF"/>
                </a:clrFrom>
                <a:clrTo>
                  <a:srgbClr val="FFFFFF">
                    <a:alpha val="0"/>
                  </a:srgbClr>
                </a:clrTo>
              </a:clrChange>
              <a:lum bright="70000" contrast="-70000"/>
            </a:blip>
            <a:srcRect l="26187" b="3693"/>
            <a:stretch/>
          </p:blipFill>
          <p:spPr>
            <a:xfrm>
              <a:off x="3109309" y="188640"/>
              <a:ext cx="6006091" cy="702789"/>
            </a:xfrm>
            <a:prstGeom prst="rect">
              <a:avLst/>
            </a:prstGeom>
          </p:spPr>
        </p:pic>
        <p:sp>
          <p:nvSpPr>
            <p:cNvPr id="6" name="Rectangle 5"/>
            <p:cNvSpPr/>
            <p:nvPr/>
          </p:nvSpPr>
          <p:spPr>
            <a:xfrm>
              <a:off x="3383044" y="220619"/>
              <a:ext cx="5577041" cy="638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rgbClr val="422C16"/>
                  </a:solidFill>
                </a:rPr>
                <a:t>لتحسين مهارتك في الاستماع عليك اتباع خطوة </a:t>
              </a:r>
              <a:r>
                <a:rPr lang="ar-EG" sz="2800" b="1" dirty="0" smtClean="0">
                  <a:solidFill>
                    <a:srgbClr val="422C16"/>
                  </a:solidFill>
                </a:rPr>
                <a:t>أو أكثر مما يلي </a:t>
              </a:r>
              <a:endParaRPr lang="ar-EG" sz="2800" b="1" dirty="0">
                <a:solidFill>
                  <a:srgbClr val="422C16"/>
                </a:solidFill>
              </a:endParaRPr>
            </a:p>
          </p:txBody>
        </p:sp>
      </p:grpSp>
    </p:spTree>
    <p:extLst>
      <p:ext uri="{BB962C8B-B14F-4D97-AF65-F5344CB8AC3E}">
        <p14:creationId xmlns:p14="http://schemas.microsoft.com/office/powerpoint/2010/main" val="4397394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492875"/>
            <a:ext cx="667578" cy="365125"/>
          </a:xfrm>
        </p:spPr>
        <p:txBody>
          <a:bodyPr/>
          <a:lstStyle/>
          <a:p>
            <a:fld id="{20E3F912-C3A3-4CBE-99B2-FB41D6A4527E}" type="slidenum">
              <a:rPr lang="ar-EG" smtClean="0">
                <a:solidFill>
                  <a:prstClr val="white"/>
                </a:solidFill>
              </a:rPr>
              <a:pPr/>
              <a:t>158</a:t>
            </a:fld>
            <a:endParaRPr lang="ar-EG" dirty="0">
              <a:solidFill>
                <a:prstClr val="white"/>
              </a:solidFill>
            </a:endParaRPr>
          </a:p>
        </p:txBody>
      </p:sp>
      <p:grpSp>
        <p:nvGrpSpPr>
          <p:cNvPr id="7" name="Group 6"/>
          <p:cNvGrpSpPr/>
          <p:nvPr/>
        </p:nvGrpSpPr>
        <p:grpSpPr>
          <a:xfrm>
            <a:off x="5624326" y="1656032"/>
            <a:ext cx="3270252" cy="4459739"/>
            <a:chOff x="5380302" y="1579920"/>
            <a:chExt cx="2835560" cy="4566526"/>
          </a:xfrm>
        </p:grpSpPr>
        <p:pic>
          <p:nvPicPr>
            <p:cNvPr id="8" name="Picture 7" descr="C:\Users\maraimm\Desktop\Untitled-4.png"/>
            <p:cNvPicPr/>
            <p:nvPr/>
          </p:nvPicPr>
          <p:blipFill rotWithShape="1">
            <a:blip r:embed="rId5">
              <a:duotone>
                <a:prstClr val="black"/>
                <a:srgbClr val="FFB39B">
                  <a:tint val="45000"/>
                  <a:satMod val="400000"/>
                </a:srgbClr>
              </a:duotone>
              <a:extLst>
                <a:ext uri="{BEBA8EAE-BF5A-486C-A8C5-ECC9F3942E4B}">
                  <a14:imgProps xmlns:a14="http://schemas.microsoft.com/office/drawing/2010/main">
                    <a14:imgLayer r:embed="rId6">
                      <a14:imgEffect>
                        <a14:artisticPastelsSmooth/>
                      </a14:imgEffect>
                    </a14:imgLayer>
                  </a14:imgProps>
                </a:ext>
                <a:ext uri="{28A0092B-C50C-407E-A947-70E740481C1C}">
                  <a14:useLocalDpi xmlns:a14="http://schemas.microsoft.com/office/drawing/2010/main" val="0"/>
                </a:ext>
              </a:extLst>
            </a:blip>
            <a:srcRect l="36915" t="9836" r="31670" b="43022"/>
            <a:stretch/>
          </p:blipFill>
          <p:spPr bwMode="auto">
            <a:xfrm>
              <a:off x="5380302" y="1579920"/>
              <a:ext cx="2835560" cy="4566526"/>
            </a:xfrm>
            <a:prstGeom prst="rect">
              <a:avLst/>
            </a:prstGeom>
            <a:noFill/>
            <a:ln>
              <a:noFill/>
            </a:ln>
          </p:spPr>
        </p:pic>
        <p:sp>
          <p:nvSpPr>
            <p:cNvPr id="9" name="Rectangle 8"/>
            <p:cNvSpPr/>
            <p:nvPr/>
          </p:nvSpPr>
          <p:spPr>
            <a:xfrm>
              <a:off x="5713619" y="3994983"/>
              <a:ext cx="2030593" cy="1229070"/>
            </a:xfrm>
            <a:prstGeom prst="rect">
              <a:avLst/>
            </a:prstGeom>
          </p:spPr>
          <p:txBody>
            <a:bodyPr wrap="square">
              <a:spAutoFit/>
            </a:bodyPr>
            <a:lstStyle/>
            <a:p>
              <a:pPr algn="justLow" rtl="1"/>
              <a:r>
                <a:rPr lang="ar-EG" sz="2400" b="1" dirty="0" smtClean="0">
                  <a:solidFill>
                    <a:schemeClr val="bg1"/>
                  </a:solidFill>
                </a:rPr>
                <a:t>قم </a:t>
              </a:r>
              <a:r>
                <a:rPr lang="ar-EG" sz="2400" b="1" dirty="0">
                  <a:solidFill>
                    <a:schemeClr val="bg1"/>
                  </a:solidFill>
                </a:rPr>
                <a:t>بتقييم ونقد محتوى الرسالة وليس </a:t>
              </a:r>
              <a:r>
                <a:rPr lang="ar-EG" sz="2400" b="1" dirty="0" smtClean="0">
                  <a:solidFill>
                    <a:schemeClr val="bg1"/>
                  </a:solidFill>
                </a:rPr>
                <a:t>المتحدث.</a:t>
              </a:r>
              <a:endParaRPr lang="ar-EG" sz="2400" b="1" dirty="0">
                <a:solidFill>
                  <a:schemeClr val="bg1"/>
                </a:solidFill>
              </a:endParaRPr>
            </a:p>
          </p:txBody>
        </p:sp>
      </p:grpSp>
      <p:grpSp>
        <p:nvGrpSpPr>
          <p:cNvPr id="10" name="Group 9"/>
          <p:cNvGrpSpPr/>
          <p:nvPr/>
        </p:nvGrpSpPr>
        <p:grpSpPr>
          <a:xfrm>
            <a:off x="1047798" y="1656031"/>
            <a:ext cx="3308177" cy="4459739"/>
            <a:chOff x="5380301" y="1579920"/>
            <a:chExt cx="2868444" cy="4566526"/>
          </a:xfrm>
        </p:grpSpPr>
        <p:pic>
          <p:nvPicPr>
            <p:cNvPr id="11" name="Picture 10" descr="C:\Users\maraimm\Desktop\Untitled-4.png"/>
            <p:cNvPicPr/>
            <p:nvPr/>
          </p:nvPicPr>
          <p:blipFill rotWithShape="1">
            <a:blip r:embed="rId5">
              <a:duotone>
                <a:prstClr val="black"/>
                <a:srgbClr val="0070C0">
                  <a:tint val="45000"/>
                  <a:satMod val="400000"/>
                </a:srgbClr>
              </a:duotone>
              <a:extLst>
                <a:ext uri="{BEBA8EAE-BF5A-486C-A8C5-ECC9F3942E4B}">
                  <a14:imgProps xmlns:a14="http://schemas.microsoft.com/office/drawing/2010/main">
                    <a14:imgLayer r:embed="rId6">
                      <a14:imgEffect>
                        <a14:artisticPastelsSmooth/>
                      </a14:imgEffect>
                    </a14:imgLayer>
                  </a14:imgProps>
                </a:ext>
                <a:ext uri="{28A0092B-C50C-407E-A947-70E740481C1C}">
                  <a14:useLocalDpi xmlns:a14="http://schemas.microsoft.com/office/drawing/2010/main" val="0"/>
                </a:ext>
              </a:extLst>
            </a:blip>
            <a:srcRect l="36915" t="9836" r="31306" b="43022"/>
            <a:stretch/>
          </p:blipFill>
          <p:spPr bwMode="auto">
            <a:xfrm>
              <a:off x="5380301" y="1579920"/>
              <a:ext cx="2868444" cy="4566526"/>
            </a:xfrm>
            <a:prstGeom prst="rect">
              <a:avLst/>
            </a:prstGeom>
            <a:noFill/>
            <a:ln>
              <a:noFill/>
            </a:ln>
          </p:spPr>
        </p:pic>
        <p:sp>
          <p:nvSpPr>
            <p:cNvPr id="12" name="Rectangle 11"/>
            <p:cNvSpPr/>
            <p:nvPr/>
          </p:nvSpPr>
          <p:spPr>
            <a:xfrm>
              <a:off x="5603864" y="3616809"/>
              <a:ext cx="2174852" cy="1607245"/>
            </a:xfrm>
            <a:prstGeom prst="rect">
              <a:avLst/>
            </a:prstGeom>
          </p:spPr>
          <p:txBody>
            <a:bodyPr wrap="square">
              <a:spAutoFit/>
            </a:bodyPr>
            <a:lstStyle/>
            <a:p>
              <a:pPr algn="justLow" rtl="1"/>
              <a:r>
                <a:rPr lang="ar-EG" sz="2400" b="1" dirty="0" smtClean="0">
                  <a:solidFill>
                    <a:schemeClr val="bg1"/>
                  </a:solidFill>
                </a:rPr>
                <a:t>قم </a:t>
              </a:r>
              <a:r>
                <a:rPr lang="ar-EG" sz="2400" b="1" dirty="0">
                  <a:solidFill>
                    <a:schemeClr val="bg1"/>
                  </a:solidFill>
                </a:rPr>
                <a:t>بزيادة مهارتك في الاستماع عن طريق سماع المحاضرات أو ما شابه ذلك .</a:t>
              </a:r>
            </a:p>
          </p:txBody>
        </p:sp>
      </p:grpSp>
      <p:grpSp>
        <p:nvGrpSpPr>
          <p:cNvPr id="3" name="Group 2"/>
          <p:cNvGrpSpPr/>
          <p:nvPr/>
        </p:nvGrpSpPr>
        <p:grpSpPr>
          <a:xfrm>
            <a:off x="673095" y="1187980"/>
            <a:ext cx="8221483" cy="936104"/>
            <a:chOff x="3109309" y="188640"/>
            <a:chExt cx="6006091" cy="702789"/>
          </a:xfrm>
        </p:grpSpPr>
        <p:pic>
          <p:nvPicPr>
            <p:cNvPr id="5" name="Picture 4"/>
            <p:cNvPicPr>
              <a:picLocks noChangeAspect="1"/>
            </p:cNvPicPr>
            <p:nvPr/>
          </p:nvPicPr>
          <p:blipFill rotWithShape="1">
            <a:blip r:embed="rId7">
              <a:clrChange>
                <a:clrFrom>
                  <a:srgbClr val="FFFFFF"/>
                </a:clrFrom>
                <a:clrTo>
                  <a:srgbClr val="FFFFFF">
                    <a:alpha val="0"/>
                  </a:srgbClr>
                </a:clrTo>
              </a:clrChange>
              <a:lum bright="70000" contrast="-70000"/>
            </a:blip>
            <a:srcRect l="26187" b="3693"/>
            <a:stretch/>
          </p:blipFill>
          <p:spPr>
            <a:xfrm>
              <a:off x="3109309" y="188640"/>
              <a:ext cx="6006091" cy="702789"/>
            </a:xfrm>
            <a:prstGeom prst="rect">
              <a:avLst/>
            </a:prstGeom>
          </p:spPr>
        </p:pic>
        <p:sp>
          <p:nvSpPr>
            <p:cNvPr id="6" name="Rectangle 5"/>
            <p:cNvSpPr/>
            <p:nvPr/>
          </p:nvSpPr>
          <p:spPr>
            <a:xfrm>
              <a:off x="3383044" y="220619"/>
              <a:ext cx="5577041" cy="638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rgbClr val="422C16"/>
                  </a:solidFill>
                </a:rPr>
                <a:t>لتحسين مهارتك في الاستماع عليك اتباع خطوة </a:t>
              </a:r>
              <a:r>
                <a:rPr lang="ar-EG" sz="2800" b="1" dirty="0" smtClean="0">
                  <a:solidFill>
                    <a:srgbClr val="422C16"/>
                  </a:solidFill>
                </a:rPr>
                <a:t>أو أكثر مما يلي </a:t>
              </a:r>
              <a:endParaRPr lang="ar-EG" sz="2800" b="1" dirty="0">
                <a:solidFill>
                  <a:srgbClr val="422C16"/>
                </a:solidFill>
              </a:endParaRPr>
            </a:p>
          </p:txBody>
        </p:sp>
      </p:grpSp>
      <p:pic>
        <p:nvPicPr>
          <p:cNvPr id="4098" name="Picture 2" descr="http://193.227.47.55/sites/FinalSite/images/Hear.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5508" y="2081488"/>
            <a:ext cx="2200935" cy="1564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4113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1000"/>
                                        <p:tgtEl>
                                          <p:spTgt spid="4098"/>
                                        </p:tgtEl>
                                      </p:cBhvr>
                                    </p:animEffect>
                                    <p:anim calcmode="lin" valueType="num">
                                      <p:cBhvr>
                                        <p:cTn id="20" dur="1000" fill="hold"/>
                                        <p:tgtEl>
                                          <p:spTgt spid="4098"/>
                                        </p:tgtEl>
                                        <p:attrNameLst>
                                          <p:attrName>ppt_x</p:attrName>
                                        </p:attrNameLst>
                                      </p:cBhvr>
                                      <p:tavLst>
                                        <p:tav tm="0">
                                          <p:val>
                                            <p:strVal val="#ppt_x"/>
                                          </p:val>
                                        </p:tav>
                                        <p:tav tm="100000">
                                          <p:val>
                                            <p:strVal val="#ppt_x"/>
                                          </p:val>
                                        </p:tav>
                                      </p:tavLst>
                                    </p:anim>
                                    <p:anim calcmode="lin" valueType="num">
                                      <p:cBhvr>
                                        <p:cTn id="21"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492875"/>
            <a:ext cx="667578" cy="365125"/>
          </a:xfrm>
        </p:spPr>
        <p:txBody>
          <a:bodyPr/>
          <a:lstStyle/>
          <a:p>
            <a:fld id="{20E3F912-C3A3-4CBE-99B2-FB41D6A4527E}" type="slidenum">
              <a:rPr lang="ar-EG" smtClean="0">
                <a:solidFill>
                  <a:prstClr val="white"/>
                </a:solidFill>
              </a:rPr>
              <a:pPr/>
              <a:t>159</a:t>
            </a:fld>
            <a:endParaRPr lang="ar-EG" dirty="0">
              <a:solidFill>
                <a:prstClr val="white"/>
              </a:solidFill>
            </a:endParaRPr>
          </a:p>
        </p:txBody>
      </p:sp>
      <p:grpSp>
        <p:nvGrpSpPr>
          <p:cNvPr id="3" name="Group 2"/>
          <p:cNvGrpSpPr/>
          <p:nvPr/>
        </p:nvGrpSpPr>
        <p:grpSpPr>
          <a:xfrm>
            <a:off x="673095" y="1187980"/>
            <a:ext cx="8221483" cy="936104"/>
            <a:chOff x="3109309" y="188640"/>
            <a:chExt cx="6006091" cy="702789"/>
          </a:xfrm>
        </p:grpSpPr>
        <p:pic>
          <p:nvPicPr>
            <p:cNvPr id="5" name="Picture 4"/>
            <p:cNvPicPr>
              <a:picLocks noChangeAspect="1"/>
            </p:cNvPicPr>
            <p:nvPr/>
          </p:nvPicPr>
          <p:blipFill rotWithShape="1">
            <a:blip r:embed="rId5">
              <a:clrChange>
                <a:clrFrom>
                  <a:srgbClr val="FFFFFF"/>
                </a:clrFrom>
                <a:clrTo>
                  <a:srgbClr val="FFFFFF">
                    <a:alpha val="0"/>
                  </a:srgbClr>
                </a:clrTo>
              </a:clrChange>
              <a:lum bright="70000" contrast="-70000"/>
            </a:blip>
            <a:srcRect l="26187" b="3693"/>
            <a:stretch/>
          </p:blipFill>
          <p:spPr>
            <a:xfrm>
              <a:off x="3109309" y="188640"/>
              <a:ext cx="6006091" cy="702789"/>
            </a:xfrm>
            <a:prstGeom prst="rect">
              <a:avLst/>
            </a:prstGeom>
          </p:spPr>
        </p:pic>
        <p:sp>
          <p:nvSpPr>
            <p:cNvPr id="6" name="Rectangle 5"/>
            <p:cNvSpPr/>
            <p:nvPr/>
          </p:nvSpPr>
          <p:spPr>
            <a:xfrm>
              <a:off x="3383044" y="220619"/>
              <a:ext cx="5577041" cy="638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rgbClr val="422C16"/>
                  </a:solidFill>
                </a:rPr>
                <a:t>الأخذ بالنصائح التالية التي تعينك على أن تكون مستمعاً جيداً </a:t>
              </a:r>
            </a:p>
          </p:txBody>
        </p:sp>
      </p:grpSp>
      <p:sp>
        <p:nvSpPr>
          <p:cNvPr id="13" name="Flowchart: Magnetic Disk 12"/>
          <p:cNvSpPr/>
          <p:nvPr/>
        </p:nvSpPr>
        <p:spPr>
          <a:xfrm>
            <a:off x="5004048" y="2924944"/>
            <a:ext cx="3528392" cy="3096344"/>
          </a:xfrm>
          <a:prstGeom prst="flowChartMagneticDisk">
            <a:avLst/>
          </a:prstGeom>
          <a:solidFill>
            <a:srgbClr val="FFFFC1"/>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indent="-342900" algn="justLow" rtl="1">
              <a:buFont typeface="Wingdings" panose="05000000000000000000" pitchFamily="2" charset="2"/>
              <a:buChar char="v"/>
            </a:pPr>
            <a:r>
              <a:rPr lang="ar-EG" sz="2400" b="1" dirty="0">
                <a:solidFill>
                  <a:schemeClr val="tx1"/>
                </a:solidFill>
              </a:rPr>
              <a:t>إنك لا تستطيع الاستماع وأنت تتكلم .</a:t>
            </a:r>
            <a:endParaRPr lang="en-US" sz="2400" b="1" dirty="0">
              <a:solidFill>
                <a:schemeClr val="tx1"/>
              </a:solidFill>
            </a:endParaRPr>
          </a:p>
        </p:txBody>
      </p:sp>
      <p:sp>
        <p:nvSpPr>
          <p:cNvPr id="14" name="Oval 13"/>
          <p:cNvSpPr/>
          <p:nvPr/>
        </p:nvSpPr>
        <p:spPr>
          <a:xfrm>
            <a:off x="5004048" y="2924944"/>
            <a:ext cx="3528392" cy="1008112"/>
          </a:xfrm>
          <a:prstGeom prst="ellipse">
            <a:avLst/>
          </a:prstGeom>
          <a:solidFill>
            <a:srgbClr val="DBFF93"/>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chemeClr val="tx1"/>
                </a:solidFill>
              </a:rPr>
              <a:t>توقف عن الكلام </a:t>
            </a:r>
          </a:p>
        </p:txBody>
      </p:sp>
      <p:sp>
        <p:nvSpPr>
          <p:cNvPr id="16" name="Flowchart: Magnetic Disk 15"/>
          <p:cNvSpPr/>
          <p:nvPr/>
        </p:nvSpPr>
        <p:spPr>
          <a:xfrm>
            <a:off x="1051283" y="2929426"/>
            <a:ext cx="3528392" cy="3096344"/>
          </a:xfrm>
          <a:prstGeom prst="flowChartMagneticDisk">
            <a:avLst/>
          </a:prstGeom>
          <a:solidFill>
            <a:srgbClr val="AFFFA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indent="-342900" algn="justLow" rtl="1">
              <a:buFont typeface="Wingdings" panose="05000000000000000000" pitchFamily="2" charset="2"/>
              <a:buChar char="v"/>
            </a:pPr>
            <a:r>
              <a:rPr lang="ar-EG" sz="2400" b="1" dirty="0" smtClean="0">
                <a:solidFill>
                  <a:schemeClr val="tx1"/>
                </a:solidFill>
              </a:rPr>
              <a:t>أعطه </a:t>
            </a:r>
            <a:r>
              <a:rPr lang="ar-EG" sz="2400" b="1" dirty="0">
                <a:solidFill>
                  <a:schemeClr val="tx1"/>
                </a:solidFill>
              </a:rPr>
              <a:t>الفرصة ان يتكلم هو .</a:t>
            </a:r>
          </a:p>
          <a:p>
            <a:pPr marL="342900" indent="-342900" algn="justLow" rtl="1">
              <a:buFont typeface="Wingdings" panose="05000000000000000000" pitchFamily="2" charset="2"/>
              <a:buChar char="v"/>
            </a:pPr>
            <a:r>
              <a:rPr lang="ar-EG" sz="2400" b="1" dirty="0" smtClean="0">
                <a:solidFill>
                  <a:schemeClr val="tx1"/>
                </a:solidFill>
              </a:rPr>
              <a:t>شجعه </a:t>
            </a:r>
            <a:r>
              <a:rPr lang="ar-EG" sz="2400" b="1" dirty="0">
                <a:solidFill>
                  <a:schemeClr val="tx1"/>
                </a:solidFill>
              </a:rPr>
              <a:t>أن يعبر عن نفسه .</a:t>
            </a:r>
          </a:p>
        </p:txBody>
      </p:sp>
      <p:sp>
        <p:nvSpPr>
          <p:cNvPr id="17" name="Oval 16"/>
          <p:cNvSpPr/>
          <p:nvPr/>
        </p:nvSpPr>
        <p:spPr>
          <a:xfrm>
            <a:off x="1051283" y="2929426"/>
            <a:ext cx="3528392" cy="1008112"/>
          </a:xfrm>
          <a:prstGeom prst="ellipse">
            <a:avLst/>
          </a:prstGeom>
          <a:solidFill>
            <a:srgbClr val="339966"/>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dirty="0" smtClean="0">
                <a:solidFill>
                  <a:schemeClr val="bg1"/>
                </a:solidFill>
              </a:rPr>
              <a:t>حاول </a:t>
            </a:r>
            <a:r>
              <a:rPr lang="ar-EG" sz="2800" b="1" dirty="0">
                <a:solidFill>
                  <a:schemeClr val="bg1"/>
                </a:solidFill>
              </a:rPr>
              <a:t>أن تريح المتحدث</a:t>
            </a:r>
          </a:p>
        </p:txBody>
      </p:sp>
    </p:spTree>
    <p:extLst>
      <p:ext uri="{BB962C8B-B14F-4D97-AF65-F5344CB8AC3E}">
        <p14:creationId xmlns:p14="http://schemas.microsoft.com/office/powerpoint/2010/main" val="38319777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Effect transition="in" filter="fade">
                                      <p:cBhvr>
                                        <p:cTn id="43" dur="1000"/>
                                        <p:tgtEl>
                                          <p:spTgt spid="16">
                                            <p:txEl>
                                              <p:pRg st="0" end="0"/>
                                            </p:txEl>
                                          </p:spTgt>
                                        </p:tgtEl>
                                      </p:cBhvr>
                                    </p:animEffect>
                                    <p:anim calcmode="lin" valueType="num">
                                      <p:cBhvr>
                                        <p:cTn id="4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6">
                                            <p:txEl>
                                              <p:pRg st="1" end="1"/>
                                            </p:txEl>
                                          </p:spTgt>
                                        </p:tgtEl>
                                        <p:attrNameLst>
                                          <p:attrName>style.visibility</p:attrName>
                                        </p:attrNameLst>
                                      </p:cBhvr>
                                      <p:to>
                                        <p:strVal val="visible"/>
                                      </p:to>
                                    </p:set>
                                    <p:animEffect transition="in" filter="fade">
                                      <p:cBhvr>
                                        <p:cTn id="50" dur="1000"/>
                                        <p:tgtEl>
                                          <p:spTgt spid="16">
                                            <p:txEl>
                                              <p:pRg st="1" end="1"/>
                                            </p:txEl>
                                          </p:spTgt>
                                        </p:tgtEl>
                                      </p:cBhvr>
                                    </p:animEffect>
                                    <p:anim calcmode="lin" valueType="num">
                                      <p:cBhvr>
                                        <p:cTn id="51"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16</a:t>
            </a:fld>
            <a:endParaRPr lang="ar-EG">
              <a:solidFill>
                <a:prstClr val="black">
                  <a:tint val="75000"/>
                </a:prstClr>
              </a:solidFill>
            </a:endParaRPr>
          </a:p>
        </p:txBody>
      </p:sp>
      <p:grpSp>
        <p:nvGrpSpPr>
          <p:cNvPr id="5" name="Group 4"/>
          <p:cNvGrpSpPr/>
          <p:nvPr/>
        </p:nvGrpSpPr>
        <p:grpSpPr>
          <a:xfrm>
            <a:off x="968188" y="1196560"/>
            <a:ext cx="7839635" cy="2340015"/>
            <a:chOff x="981635" y="1196561"/>
            <a:chExt cx="7839635" cy="2340015"/>
          </a:xfrm>
        </p:grpSpPr>
        <p:pic>
          <p:nvPicPr>
            <p:cNvPr id="2" name="Picture 1"/>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81635" y="1196561"/>
              <a:ext cx="7839635" cy="2340015"/>
            </a:xfrm>
            <a:prstGeom prst="rect">
              <a:avLst/>
            </a:prstGeom>
          </p:spPr>
        </p:pic>
        <p:sp>
          <p:nvSpPr>
            <p:cNvPr id="3" name="Rectangle 2"/>
            <p:cNvSpPr/>
            <p:nvPr/>
          </p:nvSpPr>
          <p:spPr>
            <a:xfrm>
              <a:off x="7452192" y="1628064"/>
              <a:ext cx="1344705" cy="1210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bg1"/>
                  </a:solidFill>
                </a:rPr>
                <a:t>جامعو </a:t>
              </a:r>
              <a:r>
                <a:rPr lang="ar-EG" sz="2400" b="1" dirty="0">
                  <a:solidFill>
                    <a:schemeClr val="bg1"/>
                  </a:solidFill>
                </a:rPr>
                <a:t>الطلبيات داخل المحل </a:t>
              </a:r>
            </a:p>
          </p:txBody>
        </p:sp>
      </p:grpSp>
      <p:sp>
        <p:nvSpPr>
          <p:cNvPr id="6" name="Rectangle 5"/>
          <p:cNvSpPr/>
          <p:nvPr/>
        </p:nvSpPr>
        <p:spPr>
          <a:xfrm>
            <a:off x="964827" y="1237016"/>
            <a:ext cx="6553760" cy="1210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يتميز بالإلتزام التام وعدم تركه محله أو تليفونه وقدرة عالية </a:t>
            </a:r>
            <a:r>
              <a:rPr lang="ar-EG" sz="2400" dirty="0" smtClean="0">
                <a:solidFill>
                  <a:schemeClr val="bg1"/>
                </a:solidFill>
              </a:rPr>
              <a:t/>
            </a:r>
            <a:br>
              <a:rPr lang="ar-EG" sz="2400" dirty="0" smtClean="0">
                <a:solidFill>
                  <a:schemeClr val="bg1"/>
                </a:solidFill>
              </a:rPr>
            </a:br>
            <a:r>
              <a:rPr lang="ar-EG" sz="2400" dirty="0" smtClean="0">
                <a:solidFill>
                  <a:schemeClr val="bg1"/>
                </a:solidFill>
              </a:rPr>
              <a:t>على </a:t>
            </a:r>
            <a:r>
              <a:rPr lang="ar-EG" sz="2400" dirty="0">
                <a:solidFill>
                  <a:schemeClr val="bg1"/>
                </a:solidFill>
              </a:rPr>
              <a:t>التحدث في التليفون ومعرفة دقيقة بمتطلبات الخدمة وشروطها </a:t>
            </a:r>
          </a:p>
        </p:txBody>
      </p:sp>
      <p:grpSp>
        <p:nvGrpSpPr>
          <p:cNvPr id="7" name="Group 6"/>
          <p:cNvGrpSpPr/>
          <p:nvPr/>
        </p:nvGrpSpPr>
        <p:grpSpPr>
          <a:xfrm>
            <a:off x="964827" y="3577031"/>
            <a:ext cx="7866528" cy="2543664"/>
            <a:chOff x="981635" y="1196561"/>
            <a:chExt cx="7866528" cy="2340015"/>
          </a:xfrm>
        </p:grpSpPr>
        <p:pic>
          <p:nvPicPr>
            <p:cNvPr id="8" name="Picture 7"/>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981635" y="1196561"/>
              <a:ext cx="7839635" cy="2340015"/>
            </a:xfrm>
            <a:prstGeom prst="rect">
              <a:avLst/>
            </a:prstGeom>
          </p:spPr>
        </p:pic>
        <p:sp>
          <p:nvSpPr>
            <p:cNvPr id="9" name="Rectangle 8"/>
            <p:cNvSpPr/>
            <p:nvPr/>
          </p:nvSpPr>
          <p:spPr>
            <a:xfrm>
              <a:off x="7503458" y="1593553"/>
              <a:ext cx="1344705" cy="1210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bg1"/>
                  </a:solidFill>
                </a:rPr>
                <a:t>البائع </a:t>
              </a:r>
              <a:r>
                <a:rPr lang="ar-EG" sz="2400" b="1" dirty="0">
                  <a:solidFill>
                    <a:schemeClr val="bg1"/>
                  </a:solidFill>
                </a:rPr>
                <a:t>المروج </a:t>
              </a:r>
            </a:p>
          </p:txBody>
        </p:sp>
      </p:grpSp>
      <p:sp>
        <p:nvSpPr>
          <p:cNvPr id="10" name="Rectangle 9"/>
          <p:cNvSpPr/>
          <p:nvPr/>
        </p:nvSpPr>
        <p:spPr>
          <a:xfrm>
            <a:off x="1089212" y="3772231"/>
            <a:ext cx="6397438" cy="1210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مهمته صنع عميل لمستقبل ووظيفته بناء جسور الثقة مع المتعاملين ومعاونة المشتري في مواجهة عدد من مشاكله الإنتاجية والبيعية </a:t>
            </a:r>
          </a:p>
        </p:txBody>
      </p:sp>
    </p:spTree>
    <p:extLst>
      <p:ext uri="{BB962C8B-B14F-4D97-AF65-F5344CB8AC3E}">
        <p14:creationId xmlns:p14="http://schemas.microsoft.com/office/powerpoint/2010/main" val="42932292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492875"/>
            <a:ext cx="667578" cy="365125"/>
          </a:xfrm>
        </p:spPr>
        <p:txBody>
          <a:bodyPr/>
          <a:lstStyle/>
          <a:p>
            <a:fld id="{20E3F912-C3A3-4CBE-99B2-FB41D6A4527E}" type="slidenum">
              <a:rPr lang="ar-EG" smtClean="0">
                <a:solidFill>
                  <a:prstClr val="white"/>
                </a:solidFill>
              </a:rPr>
              <a:pPr/>
              <a:t>160</a:t>
            </a:fld>
            <a:endParaRPr lang="ar-EG" dirty="0">
              <a:solidFill>
                <a:prstClr val="white"/>
              </a:solidFill>
            </a:endParaRPr>
          </a:p>
        </p:txBody>
      </p:sp>
      <p:sp>
        <p:nvSpPr>
          <p:cNvPr id="2" name="Flowchart: Magnetic Disk 1"/>
          <p:cNvSpPr/>
          <p:nvPr/>
        </p:nvSpPr>
        <p:spPr>
          <a:xfrm>
            <a:off x="4860032" y="1486816"/>
            <a:ext cx="4104456" cy="4104456"/>
          </a:xfrm>
          <a:prstGeom prst="flowChartMagneticDisk">
            <a:avLst/>
          </a:prstGeom>
          <a:solidFill>
            <a:schemeClr val="accent2">
              <a:lumMod val="40000"/>
              <a:lumOff val="60000"/>
            </a:scheme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indent="-342900" algn="justLow" rtl="1">
              <a:buFont typeface="Wingdings" panose="05000000000000000000" pitchFamily="2" charset="2"/>
              <a:buChar char="v"/>
            </a:pPr>
            <a:r>
              <a:rPr lang="ar-EG" sz="2400" b="1" dirty="0" smtClean="0">
                <a:solidFill>
                  <a:schemeClr val="tx1"/>
                </a:solidFill>
              </a:rPr>
              <a:t>اجعل </a:t>
            </a:r>
            <a:r>
              <a:rPr lang="ar-EG" sz="2400" b="1" dirty="0">
                <a:solidFill>
                  <a:schemeClr val="tx1"/>
                </a:solidFill>
              </a:rPr>
              <a:t>شكلك وتعبيراتك وتصرفاتك توحي أنك مهتم بالاستماع .</a:t>
            </a:r>
          </a:p>
          <a:p>
            <a:pPr marL="342900" indent="-342900" algn="justLow" rtl="1">
              <a:buFont typeface="Wingdings" panose="05000000000000000000" pitchFamily="2" charset="2"/>
              <a:buChar char="v"/>
            </a:pPr>
            <a:r>
              <a:rPr lang="ar-EG" sz="2400" b="1" dirty="0" smtClean="0">
                <a:solidFill>
                  <a:schemeClr val="tx1"/>
                </a:solidFill>
              </a:rPr>
              <a:t>لا </a:t>
            </a:r>
            <a:r>
              <a:rPr lang="ar-EG" sz="2400" b="1" dirty="0">
                <a:solidFill>
                  <a:schemeClr val="tx1"/>
                </a:solidFill>
              </a:rPr>
              <a:t>تقرأ اوراقك اثناء الاستماع له .</a:t>
            </a:r>
          </a:p>
          <a:p>
            <a:pPr marL="342900" indent="-342900" algn="justLow" rtl="1">
              <a:buFont typeface="Wingdings" panose="05000000000000000000" pitchFamily="2" charset="2"/>
              <a:buChar char="v"/>
            </a:pPr>
            <a:r>
              <a:rPr lang="ar-EG" sz="2400" b="1" dirty="0" smtClean="0">
                <a:solidFill>
                  <a:schemeClr val="tx1"/>
                </a:solidFill>
              </a:rPr>
              <a:t>استمع </a:t>
            </a:r>
            <a:r>
              <a:rPr lang="ar-EG" sz="2400" b="1" dirty="0">
                <a:solidFill>
                  <a:schemeClr val="tx1"/>
                </a:solidFill>
              </a:rPr>
              <a:t>لكي تتفهم الموقف لا لكي ترفضه .</a:t>
            </a:r>
          </a:p>
        </p:txBody>
      </p:sp>
      <p:sp>
        <p:nvSpPr>
          <p:cNvPr id="22" name="Oval 21"/>
          <p:cNvSpPr/>
          <p:nvPr/>
        </p:nvSpPr>
        <p:spPr>
          <a:xfrm>
            <a:off x="4860032" y="1486816"/>
            <a:ext cx="4104456" cy="1336335"/>
          </a:xfrm>
          <a:prstGeom prst="ellipse">
            <a:avLst/>
          </a:prstGeom>
          <a:solidFill>
            <a:schemeClr val="accent2">
              <a:lumMod val="20000"/>
              <a:lumOff val="80000"/>
            </a:scheme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dirty="0" smtClean="0">
                <a:solidFill>
                  <a:schemeClr val="tx1"/>
                </a:solidFill>
              </a:rPr>
              <a:t>أظهر </a:t>
            </a:r>
            <a:r>
              <a:rPr lang="ar-EG" sz="2800" b="1" dirty="0">
                <a:solidFill>
                  <a:schemeClr val="tx1"/>
                </a:solidFill>
              </a:rPr>
              <a:t>له أنك تود الاستماع إليه</a:t>
            </a:r>
          </a:p>
        </p:txBody>
      </p:sp>
      <p:sp>
        <p:nvSpPr>
          <p:cNvPr id="28" name="Flowchart: Magnetic Disk 27"/>
          <p:cNvSpPr/>
          <p:nvPr/>
        </p:nvSpPr>
        <p:spPr>
          <a:xfrm>
            <a:off x="667578" y="1504506"/>
            <a:ext cx="4104456" cy="4104456"/>
          </a:xfrm>
          <a:prstGeom prst="flowChartMagneticDisk">
            <a:avLst/>
          </a:prstGeom>
          <a:solidFill>
            <a:schemeClr val="bg1">
              <a:lumMod val="85000"/>
            </a:scheme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indent="-342900" algn="justLow" rtl="1">
              <a:buFont typeface="Wingdings" panose="05000000000000000000" pitchFamily="2" charset="2"/>
              <a:buChar char="v"/>
            </a:pPr>
            <a:r>
              <a:rPr lang="ar-EG" sz="2400" b="1" dirty="0">
                <a:solidFill>
                  <a:schemeClr val="tx1"/>
                </a:solidFill>
              </a:rPr>
              <a:t>لا تفر أوراقك ، لا تنفر بأصابعك .</a:t>
            </a:r>
          </a:p>
          <a:p>
            <a:pPr marL="342900" indent="-342900" algn="justLow" rtl="1">
              <a:buFont typeface="Wingdings" panose="05000000000000000000" pitchFamily="2" charset="2"/>
              <a:buChar char="v"/>
            </a:pPr>
            <a:r>
              <a:rPr lang="ar-EG" sz="2400" b="1" dirty="0">
                <a:solidFill>
                  <a:schemeClr val="tx1"/>
                </a:solidFill>
              </a:rPr>
              <a:t>هل يكون أهدأ لو أغلقت الباب </a:t>
            </a:r>
            <a:r>
              <a:rPr lang="ar-EG" sz="2400" b="1" dirty="0" smtClean="0">
                <a:solidFill>
                  <a:schemeClr val="tx1"/>
                </a:solidFill>
              </a:rPr>
              <a:t>.</a:t>
            </a:r>
            <a:endParaRPr lang="ar-EG" sz="2400" b="1" dirty="0">
              <a:solidFill>
                <a:schemeClr val="tx1"/>
              </a:solidFill>
            </a:endParaRPr>
          </a:p>
        </p:txBody>
      </p:sp>
      <p:sp>
        <p:nvSpPr>
          <p:cNvPr id="29" name="Oval 28"/>
          <p:cNvSpPr/>
          <p:nvPr/>
        </p:nvSpPr>
        <p:spPr>
          <a:xfrm>
            <a:off x="667578" y="1486816"/>
            <a:ext cx="4104456" cy="1336335"/>
          </a:xfrm>
          <a:prstGeom prst="ellipse">
            <a:avLst/>
          </a:prstGeom>
          <a:solidFill>
            <a:schemeClr val="bg1">
              <a:lumMod val="95000"/>
            </a:scheme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dirty="0" smtClean="0">
                <a:solidFill>
                  <a:schemeClr val="tx1"/>
                </a:solidFill>
              </a:rPr>
              <a:t>لا </a:t>
            </a:r>
            <a:r>
              <a:rPr lang="ar-EG" sz="2800" b="1" dirty="0">
                <a:solidFill>
                  <a:schemeClr val="tx1"/>
                </a:solidFill>
              </a:rPr>
              <a:t>تشوش على عملية الاستماع</a:t>
            </a:r>
          </a:p>
        </p:txBody>
      </p:sp>
      <p:grpSp>
        <p:nvGrpSpPr>
          <p:cNvPr id="7" name="Group 6"/>
          <p:cNvGrpSpPr/>
          <p:nvPr/>
        </p:nvGrpSpPr>
        <p:grpSpPr>
          <a:xfrm>
            <a:off x="874801" y="327368"/>
            <a:ext cx="4504023" cy="936104"/>
            <a:chOff x="3109309" y="188640"/>
            <a:chExt cx="6006091" cy="702789"/>
          </a:xfrm>
        </p:grpSpPr>
        <p:pic>
          <p:nvPicPr>
            <p:cNvPr id="8" name="Picture 7"/>
            <p:cNvPicPr>
              <a:picLocks noChangeAspect="1"/>
            </p:cNvPicPr>
            <p:nvPr/>
          </p:nvPicPr>
          <p:blipFill rotWithShape="1">
            <a:blip r:embed="rId5">
              <a:clrChange>
                <a:clrFrom>
                  <a:srgbClr val="FFFFFF"/>
                </a:clrFrom>
                <a:clrTo>
                  <a:srgbClr val="FFFFFF">
                    <a:alpha val="0"/>
                  </a:srgbClr>
                </a:clrTo>
              </a:clrChange>
              <a:duotone>
                <a:schemeClr val="accent6">
                  <a:shade val="45000"/>
                  <a:satMod val="135000"/>
                </a:schemeClr>
                <a:prstClr val="white"/>
              </a:duotone>
            </a:blip>
            <a:srcRect l="26187" b="3693"/>
            <a:stretch/>
          </p:blipFill>
          <p:spPr>
            <a:xfrm>
              <a:off x="3109309" y="188640"/>
              <a:ext cx="6006091" cy="702789"/>
            </a:xfrm>
            <a:prstGeom prst="rect">
              <a:avLst/>
            </a:prstGeom>
          </p:spPr>
        </p:pic>
        <p:sp>
          <p:nvSpPr>
            <p:cNvPr id="9" name="Rectangle 8"/>
            <p:cNvSpPr/>
            <p:nvPr/>
          </p:nvSpPr>
          <p:spPr>
            <a:xfrm>
              <a:off x="3383044" y="220619"/>
              <a:ext cx="5577041" cy="638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chemeClr val="bg1"/>
                  </a:solidFill>
                </a:rPr>
                <a:t>الأخذ بالنصائح التالية التي تعينك على أن تكون مستمعاً جيداً </a:t>
              </a:r>
            </a:p>
          </p:txBody>
        </p:sp>
      </p:grpSp>
    </p:spTree>
    <p:extLst>
      <p:ext uri="{BB962C8B-B14F-4D97-AF65-F5344CB8AC3E}">
        <p14:creationId xmlns:p14="http://schemas.microsoft.com/office/powerpoint/2010/main" val="25121621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80">
                                          <p:stCondLst>
                                            <p:cond delay="0"/>
                                          </p:stCondLst>
                                        </p:cTn>
                                        <p:tgtEl>
                                          <p:spTgt spid="2"/>
                                        </p:tgtEl>
                                      </p:cBhvr>
                                    </p:animEffect>
                                    <p:anim calcmode="lin" valueType="num">
                                      <p:cBhvr>
                                        <p:cTn id="1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gtEl>
                                      </p:cBhvr>
                                      <p:to x="100000" y="60000"/>
                                    </p:animScale>
                                    <p:animScale>
                                      <p:cBhvr>
                                        <p:cTn id="20" dur="166" decel="50000">
                                          <p:stCondLst>
                                            <p:cond delay="676"/>
                                          </p:stCondLst>
                                        </p:cTn>
                                        <p:tgtEl>
                                          <p:spTgt spid="2"/>
                                        </p:tgtEl>
                                      </p:cBhvr>
                                      <p:to x="100000" y="100000"/>
                                    </p:animScale>
                                    <p:animScale>
                                      <p:cBhvr>
                                        <p:cTn id="21" dur="26">
                                          <p:stCondLst>
                                            <p:cond delay="1312"/>
                                          </p:stCondLst>
                                        </p:cTn>
                                        <p:tgtEl>
                                          <p:spTgt spid="2"/>
                                        </p:tgtEl>
                                      </p:cBhvr>
                                      <p:to x="100000" y="80000"/>
                                    </p:animScale>
                                    <p:animScale>
                                      <p:cBhvr>
                                        <p:cTn id="22" dur="166" decel="50000">
                                          <p:stCondLst>
                                            <p:cond delay="1338"/>
                                          </p:stCondLst>
                                        </p:cTn>
                                        <p:tgtEl>
                                          <p:spTgt spid="2"/>
                                        </p:tgtEl>
                                      </p:cBhvr>
                                      <p:to x="100000" y="100000"/>
                                    </p:animScale>
                                    <p:animScale>
                                      <p:cBhvr>
                                        <p:cTn id="23" dur="26">
                                          <p:stCondLst>
                                            <p:cond delay="1642"/>
                                          </p:stCondLst>
                                        </p:cTn>
                                        <p:tgtEl>
                                          <p:spTgt spid="2"/>
                                        </p:tgtEl>
                                      </p:cBhvr>
                                      <p:to x="100000" y="90000"/>
                                    </p:animScale>
                                    <p:animScale>
                                      <p:cBhvr>
                                        <p:cTn id="24" dur="166" decel="50000">
                                          <p:stCondLst>
                                            <p:cond delay="1668"/>
                                          </p:stCondLst>
                                        </p:cTn>
                                        <p:tgtEl>
                                          <p:spTgt spid="2"/>
                                        </p:tgtEl>
                                      </p:cBhvr>
                                      <p:to x="100000" y="100000"/>
                                    </p:animScale>
                                    <p:animScale>
                                      <p:cBhvr>
                                        <p:cTn id="25" dur="26">
                                          <p:stCondLst>
                                            <p:cond delay="1808"/>
                                          </p:stCondLst>
                                        </p:cTn>
                                        <p:tgtEl>
                                          <p:spTgt spid="2"/>
                                        </p:tgtEl>
                                      </p:cBhvr>
                                      <p:to x="100000" y="95000"/>
                                    </p:animScale>
                                    <p:animScale>
                                      <p:cBhvr>
                                        <p:cTn id="26" dur="166" decel="50000">
                                          <p:stCondLst>
                                            <p:cond delay="1834"/>
                                          </p:stCondLst>
                                        </p:cTn>
                                        <p:tgtEl>
                                          <p:spTgt spid="2"/>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wipe(down)">
                                      <p:cBhvr>
                                        <p:cTn id="29" dur="580">
                                          <p:stCondLst>
                                            <p:cond delay="0"/>
                                          </p:stCondLst>
                                        </p:cTn>
                                        <p:tgtEl>
                                          <p:spTgt spid="2">
                                            <p:txEl>
                                              <p:pRg st="0" end="0"/>
                                            </p:txEl>
                                          </p:spTgt>
                                        </p:tgtEl>
                                      </p:cBhvr>
                                    </p:animEffect>
                                    <p:anim calcmode="lin" valueType="num">
                                      <p:cBhvr>
                                        <p:cTn id="30"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2">
                                            <p:txEl>
                                              <p:pRg st="0" end="0"/>
                                            </p:txEl>
                                          </p:spTgt>
                                        </p:tgtEl>
                                      </p:cBhvr>
                                      <p:to x="100000" y="60000"/>
                                    </p:animScale>
                                    <p:animScale>
                                      <p:cBhvr>
                                        <p:cTn id="36" dur="166" decel="50000">
                                          <p:stCondLst>
                                            <p:cond delay="676"/>
                                          </p:stCondLst>
                                        </p:cTn>
                                        <p:tgtEl>
                                          <p:spTgt spid="2">
                                            <p:txEl>
                                              <p:pRg st="0" end="0"/>
                                            </p:txEl>
                                          </p:spTgt>
                                        </p:tgtEl>
                                      </p:cBhvr>
                                      <p:to x="100000" y="100000"/>
                                    </p:animScale>
                                    <p:animScale>
                                      <p:cBhvr>
                                        <p:cTn id="37" dur="26">
                                          <p:stCondLst>
                                            <p:cond delay="1312"/>
                                          </p:stCondLst>
                                        </p:cTn>
                                        <p:tgtEl>
                                          <p:spTgt spid="2">
                                            <p:txEl>
                                              <p:pRg st="0" end="0"/>
                                            </p:txEl>
                                          </p:spTgt>
                                        </p:tgtEl>
                                      </p:cBhvr>
                                      <p:to x="100000" y="80000"/>
                                    </p:animScale>
                                    <p:animScale>
                                      <p:cBhvr>
                                        <p:cTn id="38" dur="166" decel="50000">
                                          <p:stCondLst>
                                            <p:cond delay="1338"/>
                                          </p:stCondLst>
                                        </p:cTn>
                                        <p:tgtEl>
                                          <p:spTgt spid="2">
                                            <p:txEl>
                                              <p:pRg st="0" end="0"/>
                                            </p:txEl>
                                          </p:spTgt>
                                        </p:tgtEl>
                                      </p:cBhvr>
                                      <p:to x="100000" y="100000"/>
                                    </p:animScale>
                                    <p:animScale>
                                      <p:cBhvr>
                                        <p:cTn id="39" dur="26">
                                          <p:stCondLst>
                                            <p:cond delay="1642"/>
                                          </p:stCondLst>
                                        </p:cTn>
                                        <p:tgtEl>
                                          <p:spTgt spid="2">
                                            <p:txEl>
                                              <p:pRg st="0" end="0"/>
                                            </p:txEl>
                                          </p:spTgt>
                                        </p:tgtEl>
                                      </p:cBhvr>
                                      <p:to x="100000" y="90000"/>
                                    </p:animScale>
                                    <p:animScale>
                                      <p:cBhvr>
                                        <p:cTn id="40" dur="166" decel="50000">
                                          <p:stCondLst>
                                            <p:cond delay="1668"/>
                                          </p:stCondLst>
                                        </p:cTn>
                                        <p:tgtEl>
                                          <p:spTgt spid="2">
                                            <p:txEl>
                                              <p:pRg st="0" end="0"/>
                                            </p:txEl>
                                          </p:spTgt>
                                        </p:tgtEl>
                                      </p:cBhvr>
                                      <p:to x="100000" y="100000"/>
                                    </p:animScale>
                                    <p:animScale>
                                      <p:cBhvr>
                                        <p:cTn id="41" dur="26">
                                          <p:stCondLst>
                                            <p:cond delay="1808"/>
                                          </p:stCondLst>
                                        </p:cTn>
                                        <p:tgtEl>
                                          <p:spTgt spid="2">
                                            <p:txEl>
                                              <p:pRg st="0" end="0"/>
                                            </p:txEl>
                                          </p:spTgt>
                                        </p:tgtEl>
                                      </p:cBhvr>
                                      <p:to x="100000" y="95000"/>
                                    </p:animScale>
                                    <p:animScale>
                                      <p:cBhvr>
                                        <p:cTn id="42" dur="166" decel="50000">
                                          <p:stCondLst>
                                            <p:cond delay="1834"/>
                                          </p:stCondLst>
                                        </p:cTn>
                                        <p:tgtEl>
                                          <p:spTgt spid="2">
                                            <p:txEl>
                                              <p:pRg st="0" end="0"/>
                                            </p:txEl>
                                          </p:spTgt>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xEl>
                                              <p:pRg st="1" end="1"/>
                                            </p:txEl>
                                          </p:spTgt>
                                        </p:tgtEl>
                                        <p:attrNameLst>
                                          <p:attrName>style.visibility</p:attrName>
                                        </p:attrNameLst>
                                      </p:cBhvr>
                                      <p:to>
                                        <p:strVal val="visible"/>
                                      </p:to>
                                    </p:set>
                                    <p:animEffect transition="in" filter="barn(inVertical)">
                                      <p:cBhvr>
                                        <p:cTn id="47" dur="500"/>
                                        <p:tgtEl>
                                          <p:spTgt spid="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
                                            <p:txEl>
                                              <p:pRg st="2" end="2"/>
                                            </p:txEl>
                                          </p:spTgt>
                                        </p:tgtEl>
                                        <p:attrNameLst>
                                          <p:attrName>style.visibility</p:attrName>
                                        </p:attrNameLst>
                                      </p:cBhvr>
                                      <p:to>
                                        <p:strVal val="visible"/>
                                      </p:to>
                                    </p:set>
                                    <p:animEffect transition="in" filter="barn(inVertical)">
                                      <p:cBhvr>
                                        <p:cTn id="52" dur="500"/>
                                        <p:tgtEl>
                                          <p:spTgt spid="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500" fill="hold"/>
                                        <p:tgtEl>
                                          <p:spTgt spid="29"/>
                                        </p:tgtEl>
                                        <p:attrNameLst>
                                          <p:attrName>ppt_w</p:attrName>
                                        </p:attrNameLst>
                                      </p:cBhvr>
                                      <p:tavLst>
                                        <p:tav tm="0">
                                          <p:val>
                                            <p:fltVal val="0"/>
                                          </p:val>
                                        </p:tav>
                                        <p:tav tm="100000">
                                          <p:val>
                                            <p:strVal val="#ppt_w"/>
                                          </p:val>
                                        </p:tav>
                                      </p:tavLst>
                                    </p:anim>
                                    <p:anim calcmode="lin" valueType="num">
                                      <p:cBhvr>
                                        <p:cTn id="58" dur="500" fill="hold"/>
                                        <p:tgtEl>
                                          <p:spTgt spid="29"/>
                                        </p:tgtEl>
                                        <p:attrNameLst>
                                          <p:attrName>ppt_h</p:attrName>
                                        </p:attrNameLst>
                                      </p:cBhvr>
                                      <p:tavLst>
                                        <p:tav tm="0">
                                          <p:val>
                                            <p:fltVal val="0"/>
                                          </p:val>
                                        </p:tav>
                                        <p:tav tm="100000">
                                          <p:val>
                                            <p:strVal val="#ppt_h"/>
                                          </p:val>
                                        </p:tav>
                                      </p:tavLst>
                                    </p:anim>
                                    <p:animEffect transition="in" filter="fade">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1000" fill="hold"/>
                                        <p:tgtEl>
                                          <p:spTgt spid="28"/>
                                        </p:tgtEl>
                                        <p:attrNameLst>
                                          <p:attrName>ppt_w</p:attrName>
                                        </p:attrNameLst>
                                      </p:cBhvr>
                                      <p:tavLst>
                                        <p:tav tm="0">
                                          <p:val>
                                            <p:fltVal val="0"/>
                                          </p:val>
                                        </p:tav>
                                        <p:tav tm="100000">
                                          <p:val>
                                            <p:strVal val="#ppt_w"/>
                                          </p:val>
                                        </p:tav>
                                      </p:tavLst>
                                    </p:anim>
                                    <p:anim calcmode="lin" valueType="num">
                                      <p:cBhvr>
                                        <p:cTn id="65" dur="1000" fill="hold"/>
                                        <p:tgtEl>
                                          <p:spTgt spid="28"/>
                                        </p:tgtEl>
                                        <p:attrNameLst>
                                          <p:attrName>ppt_h</p:attrName>
                                        </p:attrNameLst>
                                      </p:cBhvr>
                                      <p:tavLst>
                                        <p:tav tm="0">
                                          <p:val>
                                            <p:fltVal val="0"/>
                                          </p:val>
                                        </p:tav>
                                        <p:tav tm="100000">
                                          <p:val>
                                            <p:strVal val="#ppt_h"/>
                                          </p:val>
                                        </p:tav>
                                      </p:tavLst>
                                    </p:anim>
                                    <p:anim calcmode="lin" valueType="num">
                                      <p:cBhvr>
                                        <p:cTn id="66" dur="1000" fill="hold"/>
                                        <p:tgtEl>
                                          <p:spTgt spid="28"/>
                                        </p:tgtEl>
                                        <p:attrNameLst>
                                          <p:attrName>style.rotation</p:attrName>
                                        </p:attrNameLst>
                                      </p:cBhvr>
                                      <p:tavLst>
                                        <p:tav tm="0">
                                          <p:val>
                                            <p:fltVal val="90"/>
                                          </p:val>
                                        </p:tav>
                                        <p:tav tm="100000">
                                          <p:val>
                                            <p:fltVal val="0"/>
                                          </p:val>
                                        </p:tav>
                                      </p:tavLst>
                                    </p:anim>
                                    <p:animEffect transition="in" filter="fade">
                                      <p:cBhvr>
                                        <p:cTn id="67" dur="10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8">
                                            <p:txEl>
                                              <p:pRg st="0" end="0"/>
                                            </p:txEl>
                                          </p:spTgt>
                                        </p:tgtEl>
                                        <p:attrNameLst>
                                          <p:attrName>style.visibility</p:attrName>
                                        </p:attrNameLst>
                                      </p:cBhvr>
                                      <p:to>
                                        <p:strVal val="visible"/>
                                      </p:to>
                                    </p:set>
                                    <p:animEffect transition="in" filter="barn(inVertical)">
                                      <p:cBhvr>
                                        <p:cTn id="72" dur="500"/>
                                        <p:tgtEl>
                                          <p:spTgt spid="28">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8">
                                            <p:txEl>
                                              <p:pRg st="1" end="1"/>
                                            </p:txEl>
                                          </p:spTgt>
                                        </p:tgtEl>
                                        <p:attrNameLst>
                                          <p:attrName>style.visibility</p:attrName>
                                        </p:attrNameLst>
                                      </p:cBhvr>
                                      <p:to>
                                        <p:strVal val="visible"/>
                                      </p:to>
                                    </p:set>
                                    <p:animEffect transition="in" filter="barn(inVertical)">
                                      <p:cBhvr>
                                        <p:cTn id="77"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8" grpId="0" animBg="1"/>
      <p:bldP spid="29"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492875"/>
            <a:ext cx="667578" cy="365125"/>
          </a:xfrm>
        </p:spPr>
        <p:txBody>
          <a:bodyPr/>
          <a:lstStyle/>
          <a:p>
            <a:fld id="{20E3F912-C3A3-4CBE-99B2-FB41D6A4527E}" type="slidenum">
              <a:rPr lang="ar-EG" smtClean="0">
                <a:solidFill>
                  <a:prstClr val="white"/>
                </a:solidFill>
              </a:rPr>
              <a:pPr/>
              <a:t>161</a:t>
            </a:fld>
            <a:endParaRPr lang="ar-EG" dirty="0">
              <a:solidFill>
                <a:prstClr val="white"/>
              </a:solidFill>
            </a:endParaRPr>
          </a:p>
        </p:txBody>
      </p:sp>
      <p:sp>
        <p:nvSpPr>
          <p:cNvPr id="8" name="Flowchart: Magnetic Disk 7"/>
          <p:cNvSpPr/>
          <p:nvPr/>
        </p:nvSpPr>
        <p:spPr>
          <a:xfrm>
            <a:off x="5072900" y="1741603"/>
            <a:ext cx="3528392" cy="3096344"/>
          </a:xfrm>
          <a:prstGeom prst="flowChartMagneticDisk">
            <a:avLst/>
          </a:prstGeom>
          <a:ln>
            <a:solidFill>
              <a:srgbClr val="339966"/>
            </a:solidFill>
          </a:ln>
        </p:spPr>
        <p:style>
          <a:lnRef idx="1">
            <a:schemeClr val="accent6"/>
          </a:lnRef>
          <a:fillRef idx="2">
            <a:schemeClr val="accent6"/>
          </a:fillRef>
          <a:effectRef idx="1">
            <a:schemeClr val="accent6"/>
          </a:effectRef>
          <a:fontRef idx="minor">
            <a:schemeClr val="dk1"/>
          </a:fontRef>
        </p:style>
        <p:txBody>
          <a:bodyPr rtlCol="1" anchor="ctr"/>
          <a:lstStyle/>
          <a:p>
            <a:pPr marL="342900" indent="-342900" algn="justLow">
              <a:buFont typeface="Wingdings" panose="05000000000000000000" pitchFamily="2" charset="2"/>
              <a:buChar char="v"/>
            </a:pPr>
            <a:r>
              <a:rPr lang="ar-EG" sz="2400" b="1" dirty="0" smtClean="0">
                <a:solidFill>
                  <a:schemeClr val="tx1"/>
                </a:solidFill>
              </a:rPr>
              <a:t>تصور </a:t>
            </a:r>
            <a:r>
              <a:rPr lang="ar-EG" sz="2400" b="1" dirty="0">
                <a:solidFill>
                  <a:schemeClr val="tx1"/>
                </a:solidFill>
              </a:rPr>
              <a:t>انك تتكلم حتى تأخذ الاحساس وتتعاطف مع رأيه </a:t>
            </a:r>
            <a:r>
              <a:rPr lang="ar-EG" sz="2400" b="1" dirty="0" smtClean="0">
                <a:solidFill>
                  <a:schemeClr val="tx1"/>
                </a:solidFill>
              </a:rPr>
              <a:t>.</a:t>
            </a:r>
            <a:endParaRPr lang="ar-EG" sz="2400" b="1" dirty="0">
              <a:solidFill>
                <a:schemeClr val="tx1"/>
              </a:solidFill>
            </a:endParaRPr>
          </a:p>
          <a:p>
            <a:pPr marL="342900" indent="-342900" algn="justLow">
              <a:buFont typeface="Wingdings" panose="05000000000000000000" pitchFamily="2" charset="2"/>
              <a:buChar char="v"/>
            </a:pPr>
            <a:r>
              <a:rPr lang="ar-EG" sz="2400" b="1" dirty="0" smtClean="0">
                <a:solidFill>
                  <a:schemeClr val="tx1"/>
                </a:solidFill>
              </a:rPr>
              <a:t>يساعدك </a:t>
            </a:r>
            <a:r>
              <a:rPr lang="ar-EG" sz="2400" b="1" dirty="0">
                <a:solidFill>
                  <a:schemeClr val="tx1"/>
                </a:solidFill>
              </a:rPr>
              <a:t>إذا على النظر للأمور من أكثر من زاوية .</a:t>
            </a:r>
          </a:p>
        </p:txBody>
      </p:sp>
      <p:sp>
        <p:nvSpPr>
          <p:cNvPr id="9" name="Oval 8"/>
          <p:cNvSpPr/>
          <p:nvPr/>
        </p:nvSpPr>
        <p:spPr>
          <a:xfrm>
            <a:off x="5072900" y="1741603"/>
            <a:ext cx="3528392" cy="1008112"/>
          </a:xfrm>
          <a:prstGeom prst="ellipse">
            <a:avLst/>
          </a:prstGeom>
          <a:ln>
            <a:solidFill>
              <a:srgbClr val="AFFFAF"/>
            </a:solidFill>
          </a:ln>
        </p:spPr>
        <p:style>
          <a:lnRef idx="1">
            <a:schemeClr val="accent6"/>
          </a:lnRef>
          <a:fillRef idx="2">
            <a:schemeClr val="accent6"/>
          </a:fillRef>
          <a:effectRef idx="1">
            <a:schemeClr val="accent6"/>
          </a:effectRef>
          <a:fontRef idx="minor">
            <a:schemeClr val="dk1"/>
          </a:fontRef>
        </p:style>
        <p:txBody>
          <a:bodyPr rtlCol="1" anchor="ctr"/>
          <a:lstStyle/>
          <a:p>
            <a:pPr algn="ctr" rtl="1"/>
            <a:r>
              <a:rPr lang="ar-EG" sz="2800" b="1" dirty="0" smtClean="0">
                <a:solidFill>
                  <a:schemeClr val="tx1"/>
                </a:solidFill>
              </a:rPr>
              <a:t>ضع </a:t>
            </a:r>
            <a:r>
              <a:rPr lang="ar-EG" sz="2800" b="1" dirty="0">
                <a:solidFill>
                  <a:schemeClr val="tx1"/>
                </a:solidFill>
              </a:rPr>
              <a:t>نفسك مكانه </a:t>
            </a:r>
          </a:p>
        </p:txBody>
      </p:sp>
      <p:sp>
        <p:nvSpPr>
          <p:cNvPr id="11" name="Flowchart: Magnetic Disk 10"/>
          <p:cNvSpPr/>
          <p:nvPr/>
        </p:nvSpPr>
        <p:spPr>
          <a:xfrm>
            <a:off x="1034934" y="1741603"/>
            <a:ext cx="3528392" cy="3096344"/>
          </a:xfrm>
          <a:prstGeom prst="flowChartMagneticDisk">
            <a:avLst/>
          </a:prstGeom>
          <a:solidFill>
            <a:srgbClr val="D5FFD5"/>
          </a:solidFill>
          <a:ln>
            <a:solidFill>
              <a:srgbClr val="D0006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indent="-342900" algn="justLow" rtl="1">
              <a:buFont typeface="Wingdings" panose="05000000000000000000" pitchFamily="2" charset="2"/>
              <a:buChar char="v"/>
            </a:pPr>
            <a:r>
              <a:rPr lang="ar-EG" sz="2400" b="1" dirty="0" smtClean="0">
                <a:solidFill>
                  <a:schemeClr val="tx1"/>
                </a:solidFill>
              </a:rPr>
              <a:t>أعط </a:t>
            </a:r>
            <a:r>
              <a:rPr lang="ar-EG" sz="2400" b="1" dirty="0">
                <a:solidFill>
                  <a:schemeClr val="tx1"/>
                </a:solidFill>
              </a:rPr>
              <a:t>المتحدث وقتاً كافياً .</a:t>
            </a:r>
          </a:p>
          <a:p>
            <a:pPr marL="342900" indent="-342900" algn="justLow" rtl="1">
              <a:buFont typeface="Wingdings" panose="05000000000000000000" pitchFamily="2" charset="2"/>
              <a:buChar char="v"/>
            </a:pPr>
            <a:r>
              <a:rPr lang="ar-EG" sz="2400" b="1" dirty="0" smtClean="0">
                <a:solidFill>
                  <a:schemeClr val="tx1"/>
                </a:solidFill>
              </a:rPr>
              <a:t>لا </a:t>
            </a:r>
            <a:r>
              <a:rPr lang="ar-EG" sz="2400" b="1" dirty="0">
                <a:solidFill>
                  <a:schemeClr val="tx1"/>
                </a:solidFill>
              </a:rPr>
              <a:t>تقاطعه .</a:t>
            </a:r>
          </a:p>
          <a:p>
            <a:pPr marL="342900" indent="-342900" algn="justLow" rtl="1">
              <a:buFont typeface="Wingdings" panose="05000000000000000000" pitchFamily="2" charset="2"/>
              <a:buChar char="v"/>
            </a:pPr>
            <a:r>
              <a:rPr lang="ar-EG" sz="2400" b="1" dirty="0" smtClean="0">
                <a:solidFill>
                  <a:schemeClr val="tx1"/>
                </a:solidFill>
              </a:rPr>
              <a:t>لا </a:t>
            </a:r>
            <a:r>
              <a:rPr lang="ar-EG" sz="2400" b="1" dirty="0">
                <a:solidFill>
                  <a:schemeClr val="tx1"/>
                </a:solidFill>
              </a:rPr>
              <a:t>تهم بتركه او تتجه للبات  وهو يتحدث .</a:t>
            </a:r>
          </a:p>
        </p:txBody>
      </p:sp>
      <p:sp>
        <p:nvSpPr>
          <p:cNvPr id="12" name="Oval 11"/>
          <p:cNvSpPr/>
          <p:nvPr/>
        </p:nvSpPr>
        <p:spPr>
          <a:xfrm>
            <a:off x="1034934" y="1741603"/>
            <a:ext cx="3528392" cy="1008112"/>
          </a:xfrm>
          <a:prstGeom prst="ellipse">
            <a:avLst/>
          </a:prstGeom>
          <a:solidFill>
            <a:srgbClr val="D5FFD5"/>
          </a:solidFill>
          <a:ln>
            <a:solidFill>
              <a:srgbClr val="D0006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dirty="0" smtClean="0">
                <a:solidFill>
                  <a:schemeClr val="tx1"/>
                </a:solidFill>
              </a:rPr>
              <a:t>كن </a:t>
            </a:r>
            <a:r>
              <a:rPr lang="ar-EG" sz="2800" b="1" dirty="0">
                <a:solidFill>
                  <a:schemeClr val="tx1"/>
                </a:solidFill>
              </a:rPr>
              <a:t>صبوراً </a:t>
            </a:r>
          </a:p>
        </p:txBody>
      </p:sp>
      <p:grpSp>
        <p:nvGrpSpPr>
          <p:cNvPr id="14" name="Group 13"/>
          <p:cNvGrpSpPr/>
          <p:nvPr/>
        </p:nvGrpSpPr>
        <p:grpSpPr>
          <a:xfrm>
            <a:off x="874801" y="327368"/>
            <a:ext cx="4504023" cy="936104"/>
            <a:chOff x="3109309" y="188640"/>
            <a:chExt cx="6006091" cy="702789"/>
          </a:xfrm>
        </p:grpSpPr>
        <p:pic>
          <p:nvPicPr>
            <p:cNvPr id="15" name="Picture 14"/>
            <p:cNvPicPr>
              <a:picLocks noChangeAspect="1"/>
            </p:cNvPicPr>
            <p:nvPr/>
          </p:nvPicPr>
          <p:blipFill rotWithShape="1">
            <a:blip r:embed="rId5">
              <a:clrChange>
                <a:clrFrom>
                  <a:srgbClr val="FFFFFF"/>
                </a:clrFrom>
                <a:clrTo>
                  <a:srgbClr val="FFFFFF">
                    <a:alpha val="0"/>
                  </a:srgbClr>
                </a:clrTo>
              </a:clrChange>
              <a:duotone>
                <a:schemeClr val="accent6">
                  <a:shade val="45000"/>
                  <a:satMod val="135000"/>
                </a:schemeClr>
                <a:prstClr val="white"/>
              </a:duotone>
            </a:blip>
            <a:srcRect l="26187" b="3693"/>
            <a:stretch/>
          </p:blipFill>
          <p:spPr>
            <a:xfrm>
              <a:off x="3109309" y="188640"/>
              <a:ext cx="6006091" cy="702789"/>
            </a:xfrm>
            <a:prstGeom prst="rect">
              <a:avLst/>
            </a:prstGeom>
          </p:spPr>
        </p:pic>
        <p:sp>
          <p:nvSpPr>
            <p:cNvPr id="16" name="Rectangle 15"/>
            <p:cNvSpPr/>
            <p:nvPr/>
          </p:nvSpPr>
          <p:spPr>
            <a:xfrm>
              <a:off x="3383044" y="220619"/>
              <a:ext cx="5577041" cy="638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chemeClr val="bg1"/>
                  </a:solidFill>
                </a:rPr>
                <a:t>الأخذ بالنصائح التالية التي تعينك على أن تكون مستمعاً جيداً </a:t>
              </a:r>
            </a:p>
          </p:txBody>
        </p:sp>
      </p:grpSp>
    </p:spTree>
    <p:extLst>
      <p:ext uri="{BB962C8B-B14F-4D97-AF65-F5344CB8AC3E}">
        <p14:creationId xmlns:p14="http://schemas.microsoft.com/office/powerpoint/2010/main" val="35885459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26" presetClass="entr" presetSubtype="0" fill="hold"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80">
                                          <p:stCondLst>
                                            <p:cond delay="0"/>
                                          </p:stCondLst>
                                        </p:cTn>
                                        <p:tgtEl>
                                          <p:spTgt spid="8">
                                            <p:txEl>
                                              <p:pRg st="0" end="0"/>
                                            </p:txEl>
                                          </p:spTgt>
                                        </p:tgtEl>
                                      </p:cBhvr>
                                    </p:animEffect>
                                    <p:anim calcmode="lin" valueType="num">
                                      <p:cBhvr>
                                        <p:cTn id="21"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8">
                                            <p:txEl>
                                              <p:pRg st="0" end="0"/>
                                            </p:txEl>
                                          </p:spTgt>
                                        </p:tgtEl>
                                      </p:cBhvr>
                                      <p:to x="100000" y="60000"/>
                                    </p:animScale>
                                    <p:animScale>
                                      <p:cBhvr>
                                        <p:cTn id="27" dur="166" decel="50000">
                                          <p:stCondLst>
                                            <p:cond delay="676"/>
                                          </p:stCondLst>
                                        </p:cTn>
                                        <p:tgtEl>
                                          <p:spTgt spid="8">
                                            <p:txEl>
                                              <p:pRg st="0" end="0"/>
                                            </p:txEl>
                                          </p:spTgt>
                                        </p:tgtEl>
                                      </p:cBhvr>
                                      <p:to x="100000" y="100000"/>
                                    </p:animScale>
                                    <p:animScale>
                                      <p:cBhvr>
                                        <p:cTn id="28" dur="26">
                                          <p:stCondLst>
                                            <p:cond delay="1312"/>
                                          </p:stCondLst>
                                        </p:cTn>
                                        <p:tgtEl>
                                          <p:spTgt spid="8">
                                            <p:txEl>
                                              <p:pRg st="0" end="0"/>
                                            </p:txEl>
                                          </p:spTgt>
                                        </p:tgtEl>
                                      </p:cBhvr>
                                      <p:to x="100000" y="80000"/>
                                    </p:animScale>
                                    <p:animScale>
                                      <p:cBhvr>
                                        <p:cTn id="29" dur="166" decel="50000">
                                          <p:stCondLst>
                                            <p:cond delay="1338"/>
                                          </p:stCondLst>
                                        </p:cTn>
                                        <p:tgtEl>
                                          <p:spTgt spid="8">
                                            <p:txEl>
                                              <p:pRg st="0" end="0"/>
                                            </p:txEl>
                                          </p:spTgt>
                                        </p:tgtEl>
                                      </p:cBhvr>
                                      <p:to x="100000" y="100000"/>
                                    </p:animScale>
                                    <p:animScale>
                                      <p:cBhvr>
                                        <p:cTn id="30" dur="26">
                                          <p:stCondLst>
                                            <p:cond delay="1642"/>
                                          </p:stCondLst>
                                        </p:cTn>
                                        <p:tgtEl>
                                          <p:spTgt spid="8">
                                            <p:txEl>
                                              <p:pRg st="0" end="0"/>
                                            </p:txEl>
                                          </p:spTgt>
                                        </p:tgtEl>
                                      </p:cBhvr>
                                      <p:to x="100000" y="90000"/>
                                    </p:animScale>
                                    <p:animScale>
                                      <p:cBhvr>
                                        <p:cTn id="31" dur="166" decel="50000">
                                          <p:stCondLst>
                                            <p:cond delay="1668"/>
                                          </p:stCondLst>
                                        </p:cTn>
                                        <p:tgtEl>
                                          <p:spTgt spid="8">
                                            <p:txEl>
                                              <p:pRg st="0" end="0"/>
                                            </p:txEl>
                                          </p:spTgt>
                                        </p:tgtEl>
                                      </p:cBhvr>
                                      <p:to x="100000" y="100000"/>
                                    </p:animScale>
                                    <p:animScale>
                                      <p:cBhvr>
                                        <p:cTn id="32" dur="26">
                                          <p:stCondLst>
                                            <p:cond delay="1808"/>
                                          </p:stCondLst>
                                        </p:cTn>
                                        <p:tgtEl>
                                          <p:spTgt spid="8">
                                            <p:txEl>
                                              <p:pRg st="0" end="0"/>
                                            </p:txEl>
                                          </p:spTgt>
                                        </p:tgtEl>
                                      </p:cBhvr>
                                      <p:to x="100000" y="95000"/>
                                    </p:animScale>
                                    <p:animScale>
                                      <p:cBhvr>
                                        <p:cTn id="33" dur="166" decel="50000">
                                          <p:stCondLst>
                                            <p:cond delay="1834"/>
                                          </p:stCondLst>
                                        </p:cTn>
                                        <p:tgtEl>
                                          <p:spTgt spid="8">
                                            <p:txEl>
                                              <p:pRg st="0" end="0"/>
                                            </p:txEl>
                                          </p:spTgt>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Effect transition="in" filter="barn(inVertical)">
                                      <p:cBhvr>
                                        <p:cTn id="38" dur="500"/>
                                        <p:tgtEl>
                                          <p:spTgt spid="8">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ppt_x"/>
                                          </p:val>
                                        </p:tav>
                                        <p:tav tm="100000">
                                          <p:val>
                                            <p:strVal val="#ppt_x"/>
                                          </p:val>
                                        </p:tav>
                                      </p:tavLst>
                                    </p:anim>
                                    <p:anim calcmode="lin" valueType="num">
                                      <p:cBhvr additive="base">
                                        <p:cTn id="51" dur="500" fill="hold"/>
                                        <p:tgtEl>
                                          <p:spTgt spid="11"/>
                                        </p:tgtEl>
                                        <p:attrNameLst>
                                          <p:attrName>ppt_y</p:attrName>
                                        </p:attrNameLst>
                                      </p:cBhvr>
                                      <p:tavLst>
                                        <p:tav tm="0">
                                          <p:val>
                                            <p:strVal val="1+#ppt_h/2"/>
                                          </p:val>
                                        </p:tav>
                                        <p:tav tm="100000">
                                          <p:val>
                                            <p:strVal val="#ppt_y"/>
                                          </p:val>
                                        </p:tav>
                                      </p:tavLst>
                                    </p:anim>
                                  </p:childTnLst>
                                </p:cTn>
                              </p:par>
                              <p:par>
                                <p:cTn id="52" presetID="26" presetClass="entr" presetSubtype="0" fill="hold" nodeType="withEffect">
                                  <p:stCondLst>
                                    <p:cond delay="0"/>
                                  </p:stCondLst>
                                  <p:childTnLst>
                                    <p:set>
                                      <p:cBhvr>
                                        <p:cTn id="53" dur="1" fill="hold">
                                          <p:stCondLst>
                                            <p:cond delay="0"/>
                                          </p:stCondLst>
                                        </p:cTn>
                                        <p:tgtEl>
                                          <p:spTgt spid="11">
                                            <p:txEl>
                                              <p:pRg st="0" end="0"/>
                                            </p:txEl>
                                          </p:spTgt>
                                        </p:tgtEl>
                                        <p:attrNameLst>
                                          <p:attrName>style.visibility</p:attrName>
                                        </p:attrNameLst>
                                      </p:cBhvr>
                                      <p:to>
                                        <p:strVal val="visible"/>
                                      </p:to>
                                    </p:set>
                                    <p:animEffect transition="in" filter="wipe(down)">
                                      <p:cBhvr>
                                        <p:cTn id="54" dur="580">
                                          <p:stCondLst>
                                            <p:cond delay="0"/>
                                          </p:stCondLst>
                                        </p:cTn>
                                        <p:tgtEl>
                                          <p:spTgt spid="11">
                                            <p:txEl>
                                              <p:pRg st="0" end="0"/>
                                            </p:txEl>
                                          </p:spTgt>
                                        </p:tgtEl>
                                      </p:cBhvr>
                                    </p:animEffect>
                                    <p:anim calcmode="lin" valueType="num">
                                      <p:cBhvr>
                                        <p:cTn id="55"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60" dur="26">
                                          <p:stCondLst>
                                            <p:cond delay="650"/>
                                          </p:stCondLst>
                                        </p:cTn>
                                        <p:tgtEl>
                                          <p:spTgt spid="11">
                                            <p:txEl>
                                              <p:pRg st="0" end="0"/>
                                            </p:txEl>
                                          </p:spTgt>
                                        </p:tgtEl>
                                      </p:cBhvr>
                                      <p:to x="100000" y="60000"/>
                                    </p:animScale>
                                    <p:animScale>
                                      <p:cBhvr>
                                        <p:cTn id="61" dur="166" decel="50000">
                                          <p:stCondLst>
                                            <p:cond delay="676"/>
                                          </p:stCondLst>
                                        </p:cTn>
                                        <p:tgtEl>
                                          <p:spTgt spid="11">
                                            <p:txEl>
                                              <p:pRg st="0" end="0"/>
                                            </p:txEl>
                                          </p:spTgt>
                                        </p:tgtEl>
                                      </p:cBhvr>
                                      <p:to x="100000" y="100000"/>
                                    </p:animScale>
                                    <p:animScale>
                                      <p:cBhvr>
                                        <p:cTn id="62" dur="26">
                                          <p:stCondLst>
                                            <p:cond delay="1312"/>
                                          </p:stCondLst>
                                        </p:cTn>
                                        <p:tgtEl>
                                          <p:spTgt spid="11">
                                            <p:txEl>
                                              <p:pRg st="0" end="0"/>
                                            </p:txEl>
                                          </p:spTgt>
                                        </p:tgtEl>
                                      </p:cBhvr>
                                      <p:to x="100000" y="80000"/>
                                    </p:animScale>
                                    <p:animScale>
                                      <p:cBhvr>
                                        <p:cTn id="63" dur="166" decel="50000">
                                          <p:stCondLst>
                                            <p:cond delay="1338"/>
                                          </p:stCondLst>
                                        </p:cTn>
                                        <p:tgtEl>
                                          <p:spTgt spid="11">
                                            <p:txEl>
                                              <p:pRg st="0" end="0"/>
                                            </p:txEl>
                                          </p:spTgt>
                                        </p:tgtEl>
                                      </p:cBhvr>
                                      <p:to x="100000" y="100000"/>
                                    </p:animScale>
                                    <p:animScale>
                                      <p:cBhvr>
                                        <p:cTn id="64" dur="26">
                                          <p:stCondLst>
                                            <p:cond delay="1642"/>
                                          </p:stCondLst>
                                        </p:cTn>
                                        <p:tgtEl>
                                          <p:spTgt spid="11">
                                            <p:txEl>
                                              <p:pRg st="0" end="0"/>
                                            </p:txEl>
                                          </p:spTgt>
                                        </p:tgtEl>
                                      </p:cBhvr>
                                      <p:to x="100000" y="90000"/>
                                    </p:animScale>
                                    <p:animScale>
                                      <p:cBhvr>
                                        <p:cTn id="65" dur="166" decel="50000">
                                          <p:stCondLst>
                                            <p:cond delay="1668"/>
                                          </p:stCondLst>
                                        </p:cTn>
                                        <p:tgtEl>
                                          <p:spTgt spid="11">
                                            <p:txEl>
                                              <p:pRg st="0" end="0"/>
                                            </p:txEl>
                                          </p:spTgt>
                                        </p:tgtEl>
                                      </p:cBhvr>
                                      <p:to x="100000" y="100000"/>
                                    </p:animScale>
                                    <p:animScale>
                                      <p:cBhvr>
                                        <p:cTn id="66" dur="26">
                                          <p:stCondLst>
                                            <p:cond delay="1808"/>
                                          </p:stCondLst>
                                        </p:cTn>
                                        <p:tgtEl>
                                          <p:spTgt spid="11">
                                            <p:txEl>
                                              <p:pRg st="0" end="0"/>
                                            </p:txEl>
                                          </p:spTgt>
                                        </p:tgtEl>
                                      </p:cBhvr>
                                      <p:to x="100000" y="95000"/>
                                    </p:animScale>
                                    <p:animScale>
                                      <p:cBhvr>
                                        <p:cTn id="67" dur="166" decel="50000">
                                          <p:stCondLst>
                                            <p:cond delay="1834"/>
                                          </p:stCondLst>
                                        </p:cTn>
                                        <p:tgtEl>
                                          <p:spTgt spid="11">
                                            <p:txEl>
                                              <p:pRg st="0" end="0"/>
                                            </p:txEl>
                                          </p:spTgt>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11">
                                            <p:txEl>
                                              <p:pRg st="1" end="1"/>
                                            </p:txEl>
                                          </p:spTgt>
                                        </p:tgtEl>
                                        <p:attrNameLst>
                                          <p:attrName>style.visibility</p:attrName>
                                        </p:attrNameLst>
                                      </p:cBhvr>
                                      <p:to>
                                        <p:strVal val="visible"/>
                                      </p:to>
                                    </p:set>
                                    <p:animEffect transition="in" filter="wipe(down)">
                                      <p:cBhvr>
                                        <p:cTn id="72" dur="580">
                                          <p:stCondLst>
                                            <p:cond delay="0"/>
                                          </p:stCondLst>
                                        </p:cTn>
                                        <p:tgtEl>
                                          <p:spTgt spid="11">
                                            <p:txEl>
                                              <p:pRg st="1" end="1"/>
                                            </p:txEl>
                                          </p:spTgt>
                                        </p:tgtEl>
                                      </p:cBhvr>
                                    </p:animEffect>
                                    <p:anim calcmode="lin" valueType="num">
                                      <p:cBhvr>
                                        <p:cTn id="73" dur="1822" tmFilter="0,0; 0.14,0.36; 0.43,0.73; 0.71,0.91; 1.0,1.0">
                                          <p:stCondLst>
                                            <p:cond delay="0"/>
                                          </p:stCondLst>
                                        </p:cTn>
                                        <p:tgtEl>
                                          <p:spTgt spid="11">
                                            <p:txEl>
                                              <p:pRg st="1" end="1"/>
                                            </p:txEl>
                                          </p:spTgt>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1">
                                            <p:txEl>
                                              <p:pRg st="1" end="1"/>
                                            </p:txEl>
                                          </p:spTgt>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1">
                                            <p:txEl>
                                              <p:pRg st="1" end="1"/>
                                            </p:txEl>
                                          </p:spTgt>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1">
                                            <p:txEl>
                                              <p:pRg st="1" end="1"/>
                                            </p:txEl>
                                          </p:spTgt>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1">
                                            <p:txEl>
                                              <p:pRg st="1" end="1"/>
                                            </p:txEl>
                                          </p:spTgt>
                                        </p:tgtEl>
                                        <p:attrNameLst>
                                          <p:attrName>ppt_y</p:attrName>
                                        </p:attrNameLst>
                                      </p:cBhvr>
                                      <p:tavLst>
                                        <p:tav tm="0" fmla="#ppt_y-sin(pi*$)/81">
                                          <p:val>
                                            <p:fltVal val="0"/>
                                          </p:val>
                                        </p:tav>
                                        <p:tav tm="100000">
                                          <p:val>
                                            <p:fltVal val="1"/>
                                          </p:val>
                                        </p:tav>
                                      </p:tavLst>
                                    </p:anim>
                                    <p:animScale>
                                      <p:cBhvr>
                                        <p:cTn id="78" dur="26">
                                          <p:stCondLst>
                                            <p:cond delay="650"/>
                                          </p:stCondLst>
                                        </p:cTn>
                                        <p:tgtEl>
                                          <p:spTgt spid="11">
                                            <p:txEl>
                                              <p:pRg st="1" end="1"/>
                                            </p:txEl>
                                          </p:spTgt>
                                        </p:tgtEl>
                                      </p:cBhvr>
                                      <p:to x="100000" y="60000"/>
                                    </p:animScale>
                                    <p:animScale>
                                      <p:cBhvr>
                                        <p:cTn id="79" dur="166" decel="50000">
                                          <p:stCondLst>
                                            <p:cond delay="676"/>
                                          </p:stCondLst>
                                        </p:cTn>
                                        <p:tgtEl>
                                          <p:spTgt spid="11">
                                            <p:txEl>
                                              <p:pRg st="1" end="1"/>
                                            </p:txEl>
                                          </p:spTgt>
                                        </p:tgtEl>
                                      </p:cBhvr>
                                      <p:to x="100000" y="100000"/>
                                    </p:animScale>
                                    <p:animScale>
                                      <p:cBhvr>
                                        <p:cTn id="80" dur="26">
                                          <p:stCondLst>
                                            <p:cond delay="1312"/>
                                          </p:stCondLst>
                                        </p:cTn>
                                        <p:tgtEl>
                                          <p:spTgt spid="11">
                                            <p:txEl>
                                              <p:pRg st="1" end="1"/>
                                            </p:txEl>
                                          </p:spTgt>
                                        </p:tgtEl>
                                      </p:cBhvr>
                                      <p:to x="100000" y="80000"/>
                                    </p:animScale>
                                    <p:animScale>
                                      <p:cBhvr>
                                        <p:cTn id="81" dur="166" decel="50000">
                                          <p:stCondLst>
                                            <p:cond delay="1338"/>
                                          </p:stCondLst>
                                        </p:cTn>
                                        <p:tgtEl>
                                          <p:spTgt spid="11">
                                            <p:txEl>
                                              <p:pRg st="1" end="1"/>
                                            </p:txEl>
                                          </p:spTgt>
                                        </p:tgtEl>
                                      </p:cBhvr>
                                      <p:to x="100000" y="100000"/>
                                    </p:animScale>
                                    <p:animScale>
                                      <p:cBhvr>
                                        <p:cTn id="82" dur="26">
                                          <p:stCondLst>
                                            <p:cond delay="1642"/>
                                          </p:stCondLst>
                                        </p:cTn>
                                        <p:tgtEl>
                                          <p:spTgt spid="11">
                                            <p:txEl>
                                              <p:pRg st="1" end="1"/>
                                            </p:txEl>
                                          </p:spTgt>
                                        </p:tgtEl>
                                      </p:cBhvr>
                                      <p:to x="100000" y="90000"/>
                                    </p:animScale>
                                    <p:animScale>
                                      <p:cBhvr>
                                        <p:cTn id="83" dur="166" decel="50000">
                                          <p:stCondLst>
                                            <p:cond delay="1668"/>
                                          </p:stCondLst>
                                        </p:cTn>
                                        <p:tgtEl>
                                          <p:spTgt spid="11">
                                            <p:txEl>
                                              <p:pRg st="1" end="1"/>
                                            </p:txEl>
                                          </p:spTgt>
                                        </p:tgtEl>
                                      </p:cBhvr>
                                      <p:to x="100000" y="100000"/>
                                    </p:animScale>
                                    <p:animScale>
                                      <p:cBhvr>
                                        <p:cTn id="84" dur="26">
                                          <p:stCondLst>
                                            <p:cond delay="1808"/>
                                          </p:stCondLst>
                                        </p:cTn>
                                        <p:tgtEl>
                                          <p:spTgt spid="11">
                                            <p:txEl>
                                              <p:pRg st="1" end="1"/>
                                            </p:txEl>
                                          </p:spTgt>
                                        </p:tgtEl>
                                      </p:cBhvr>
                                      <p:to x="100000" y="95000"/>
                                    </p:animScale>
                                    <p:animScale>
                                      <p:cBhvr>
                                        <p:cTn id="85" dur="166" decel="50000">
                                          <p:stCondLst>
                                            <p:cond delay="1834"/>
                                          </p:stCondLst>
                                        </p:cTn>
                                        <p:tgtEl>
                                          <p:spTgt spid="11">
                                            <p:txEl>
                                              <p:pRg st="1" end="1"/>
                                            </p:txEl>
                                          </p:spTgt>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nodeType="clickEffect">
                                  <p:stCondLst>
                                    <p:cond delay="0"/>
                                  </p:stCondLst>
                                  <p:childTnLst>
                                    <p:set>
                                      <p:cBhvr>
                                        <p:cTn id="89" dur="1" fill="hold">
                                          <p:stCondLst>
                                            <p:cond delay="0"/>
                                          </p:stCondLst>
                                        </p:cTn>
                                        <p:tgtEl>
                                          <p:spTgt spid="11">
                                            <p:txEl>
                                              <p:pRg st="2" end="2"/>
                                            </p:txEl>
                                          </p:spTgt>
                                        </p:tgtEl>
                                        <p:attrNameLst>
                                          <p:attrName>style.visibility</p:attrName>
                                        </p:attrNameLst>
                                      </p:cBhvr>
                                      <p:to>
                                        <p:strVal val="visible"/>
                                      </p:to>
                                    </p:set>
                                    <p:animEffect transition="in" filter="wipe(down)">
                                      <p:cBhvr>
                                        <p:cTn id="90" dur="580">
                                          <p:stCondLst>
                                            <p:cond delay="0"/>
                                          </p:stCondLst>
                                        </p:cTn>
                                        <p:tgtEl>
                                          <p:spTgt spid="11">
                                            <p:txEl>
                                              <p:pRg st="2" end="2"/>
                                            </p:txEl>
                                          </p:spTgt>
                                        </p:tgtEl>
                                      </p:cBhvr>
                                    </p:animEffect>
                                    <p:anim calcmode="lin" valueType="num">
                                      <p:cBhvr>
                                        <p:cTn id="91" dur="1822" tmFilter="0,0; 0.14,0.36; 0.43,0.73; 0.71,0.91; 1.0,1.0">
                                          <p:stCondLst>
                                            <p:cond delay="0"/>
                                          </p:stCondLst>
                                        </p:cTn>
                                        <p:tgtEl>
                                          <p:spTgt spid="11">
                                            <p:txEl>
                                              <p:pRg st="2" end="2"/>
                                            </p:txEl>
                                          </p:spTgt>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11">
                                            <p:txEl>
                                              <p:pRg st="2" end="2"/>
                                            </p:txEl>
                                          </p:spTgt>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11">
                                            <p:txEl>
                                              <p:pRg st="2" end="2"/>
                                            </p:txEl>
                                          </p:spTgt>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11">
                                            <p:txEl>
                                              <p:pRg st="2" end="2"/>
                                            </p:txEl>
                                          </p:spTgt>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11">
                                            <p:txEl>
                                              <p:pRg st="2" end="2"/>
                                            </p:txEl>
                                          </p:spTgt>
                                        </p:tgtEl>
                                        <p:attrNameLst>
                                          <p:attrName>ppt_y</p:attrName>
                                        </p:attrNameLst>
                                      </p:cBhvr>
                                      <p:tavLst>
                                        <p:tav tm="0" fmla="#ppt_y-sin(pi*$)/81">
                                          <p:val>
                                            <p:fltVal val="0"/>
                                          </p:val>
                                        </p:tav>
                                        <p:tav tm="100000">
                                          <p:val>
                                            <p:fltVal val="1"/>
                                          </p:val>
                                        </p:tav>
                                      </p:tavLst>
                                    </p:anim>
                                    <p:animScale>
                                      <p:cBhvr>
                                        <p:cTn id="96" dur="26">
                                          <p:stCondLst>
                                            <p:cond delay="650"/>
                                          </p:stCondLst>
                                        </p:cTn>
                                        <p:tgtEl>
                                          <p:spTgt spid="11">
                                            <p:txEl>
                                              <p:pRg st="2" end="2"/>
                                            </p:txEl>
                                          </p:spTgt>
                                        </p:tgtEl>
                                      </p:cBhvr>
                                      <p:to x="100000" y="60000"/>
                                    </p:animScale>
                                    <p:animScale>
                                      <p:cBhvr>
                                        <p:cTn id="97" dur="166" decel="50000">
                                          <p:stCondLst>
                                            <p:cond delay="676"/>
                                          </p:stCondLst>
                                        </p:cTn>
                                        <p:tgtEl>
                                          <p:spTgt spid="11">
                                            <p:txEl>
                                              <p:pRg st="2" end="2"/>
                                            </p:txEl>
                                          </p:spTgt>
                                        </p:tgtEl>
                                      </p:cBhvr>
                                      <p:to x="100000" y="100000"/>
                                    </p:animScale>
                                    <p:animScale>
                                      <p:cBhvr>
                                        <p:cTn id="98" dur="26">
                                          <p:stCondLst>
                                            <p:cond delay="1312"/>
                                          </p:stCondLst>
                                        </p:cTn>
                                        <p:tgtEl>
                                          <p:spTgt spid="11">
                                            <p:txEl>
                                              <p:pRg st="2" end="2"/>
                                            </p:txEl>
                                          </p:spTgt>
                                        </p:tgtEl>
                                      </p:cBhvr>
                                      <p:to x="100000" y="80000"/>
                                    </p:animScale>
                                    <p:animScale>
                                      <p:cBhvr>
                                        <p:cTn id="99" dur="166" decel="50000">
                                          <p:stCondLst>
                                            <p:cond delay="1338"/>
                                          </p:stCondLst>
                                        </p:cTn>
                                        <p:tgtEl>
                                          <p:spTgt spid="11">
                                            <p:txEl>
                                              <p:pRg st="2" end="2"/>
                                            </p:txEl>
                                          </p:spTgt>
                                        </p:tgtEl>
                                      </p:cBhvr>
                                      <p:to x="100000" y="100000"/>
                                    </p:animScale>
                                    <p:animScale>
                                      <p:cBhvr>
                                        <p:cTn id="100" dur="26">
                                          <p:stCondLst>
                                            <p:cond delay="1642"/>
                                          </p:stCondLst>
                                        </p:cTn>
                                        <p:tgtEl>
                                          <p:spTgt spid="11">
                                            <p:txEl>
                                              <p:pRg st="2" end="2"/>
                                            </p:txEl>
                                          </p:spTgt>
                                        </p:tgtEl>
                                      </p:cBhvr>
                                      <p:to x="100000" y="90000"/>
                                    </p:animScale>
                                    <p:animScale>
                                      <p:cBhvr>
                                        <p:cTn id="101" dur="166" decel="50000">
                                          <p:stCondLst>
                                            <p:cond delay="1668"/>
                                          </p:stCondLst>
                                        </p:cTn>
                                        <p:tgtEl>
                                          <p:spTgt spid="11">
                                            <p:txEl>
                                              <p:pRg st="2" end="2"/>
                                            </p:txEl>
                                          </p:spTgt>
                                        </p:tgtEl>
                                      </p:cBhvr>
                                      <p:to x="100000" y="100000"/>
                                    </p:animScale>
                                    <p:animScale>
                                      <p:cBhvr>
                                        <p:cTn id="102" dur="26">
                                          <p:stCondLst>
                                            <p:cond delay="1808"/>
                                          </p:stCondLst>
                                        </p:cTn>
                                        <p:tgtEl>
                                          <p:spTgt spid="11">
                                            <p:txEl>
                                              <p:pRg st="2" end="2"/>
                                            </p:txEl>
                                          </p:spTgt>
                                        </p:tgtEl>
                                      </p:cBhvr>
                                      <p:to x="100000" y="95000"/>
                                    </p:animScale>
                                    <p:animScale>
                                      <p:cBhvr>
                                        <p:cTn id="103" dur="166" decel="50000">
                                          <p:stCondLst>
                                            <p:cond delay="1834"/>
                                          </p:stCondLst>
                                        </p:cTn>
                                        <p:tgtEl>
                                          <p:spTgt spid="11">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492875"/>
            <a:ext cx="667578" cy="365125"/>
          </a:xfrm>
        </p:spPr>
        <p:txBody>
          <a:bodyPr/>
          <a:lstStyle/>
          <a:p>
            <a:fld id="{20E3F912-C3A3-4CBE-99B2-FB41D6A4527E}" type="slidenum">
              <a:rPr lang="ar-EG" smtClean="0">
                <a:solidFill>
                  <a:prstClr val="white"/>
                </a:solidFill>
              </a:rPr>
              <a:pPr/>
              <a:t>162</a:t>
            </a:fld>
            <a:endParaRPr lang="ar-EG" dirty="0">
              <a:solidFill>
                <a:prstClr val="white"/>
              </a:solidFill>
            </a:endParaRPr>
          </a:p>
        </p:txBody>
      </p:sp>
      <p:sp>
        <p:nvSpPr>
          <p:cNvPr id="5" name="Flowchart: Magnetic Disk 4"/>
          <p:cNvSpPr/>
          <p:nvPr/>
        </p:nvSpPr>
        <p:spPr>
          <a:xfrm>
            <a:off x="4943386" y="1642592"/>
            <a:ext cx="3890530" cy="4180282"/>
          </a:xfrm>
          <a:prstGeom prst="flowChartMagneticDisk">
            <a:avLst/>
          </a:prstGeom>
          <a:ln/>
        </p:spPr>
        <p:style>
          <a:lnRef idx="1">
            <a:schemeClr val="accent4"/>
          </a:lnRef>
          <a:fillRef idx="2">
            <a:schemeClr val="accent4"/>
          </a:fillRef>
          <a:effectRef idx="1">
            <a:schemeClr val="accent4"/>
          </a:effectRef>
          <a:fontRef idx="minor">
            <a:schemeClr val="dk1"/>
          </a:fontRef>
        </p:style>
        <p:txBody>
          <a:bodyPr rtlCol="1" anchor="ctr"/>
          <a:lstStyle/>
          <a:p>
            <a:pPr marL="342900" indent="-342900" algn="justLow" rtl="1">
              <a:buFont typeface="Wingdings" panose="05000000000000000000" pitchFamily="2" charset="2"/>
              <a:buChar char="v"/>
            </a:pPr>
            <a:r>
              <a:rPr lang="ar-EG" sz="2400" b="1" dirty="0" smtClean="0">
                <a:solidFill>
                  <a:schemeClr val="tx1"/>
                </a:solidFill>
              </a:rPr>
              <a:t>فالرجل </a:t>
            </a:r>
            <a:r>
              <a:rPr lang="ar-EG" sz="2400" b="1" dirty="0">
                <a:solidFill>
                  <a:schemeClr val="tx1"/>
                </a:solidFill>
              </a:rPr>
              <a:t>الغاضب يتصيد المعاني الخطأ والسيئة من كلمات </a:t>
            </a:r>
            <a:r>
              <a:rPr lang="ar-EG" sz="2400" b="1" dirty="0" smtClean="0">
                <a:solidFill>
                  <a:schemeClr val="tx1"/>
                </a:solidFill>
              </a:rPr>
              <a:t>المتحدث.</a:t>
            </a:r>
            <a:endParaRPr lang="ar-EG" sz="2400" b="1" dirty="0">
              <a:solidFill>
                <a:schemeClr val="tx1"/>
              </a:solidFill>
            </a:endParaRPr>
          </a:p>
        </p:txBody>
      </p:sp>
      <p:sp>
        <p:nvSpPr>
          <p:cNvPr id="6" name="Oval 5"/>
          <p:cNvSpPr/>
          <p:nvPr/>
        </p:nvSpPr>
        <p:spPr>
          <a:xfrm>
            <a:off x="4943386" y="1642592"/>
            <a:ext cx="3890530" cy="1361022"/>
          </a:xfrm>
          <a:prstGeom prst="ellipse">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rtl="1"/>
            <a:r>
              <a:rPr lang="ar-EG" sz="2800" b="1" dirty="0" smtClean="0">
                <a:solidFill>
                  <a:schemeClr val="tx1"/>
                </a:solidFill>
              </a:rPr>
              <a:t>احتفظ </a:t>
            </a:r>
            <a:r>
              <a:rPr lang="ar-EG" sz="2800" b="1" dirty="0">
                <a:solidFill>
                  <a:schemeClr val="tx1"/>
                </a:solidFill>
              </a:rPr>
              <a:t>بهدوئك </a:t>
            </a:r>
          </a:p>
        </p:txBody>
      </p:sp>
      <p:sp>
        <p:nvSpPr>
          <p:cNvPr id="8" name="Flowchart: Magnetic Disk 7"/>
          <p:cNvSpPr/>
          <p:nvPr/>
        </p:nvSpPr>
        <p:spPr>
          <a:xfrm>
            <a:off x="874801" y="1712264"/>
            <a:ext cx="3956249" cy="4110610"/>
          </a:xfrm>
          <a:prstGeom prst="flowChartMagneticDisk">
            <a:avLst/>
          </a:prstGeom>
          <a:ln/>
        </p:spPr>
        <p:style>
          <a:lnRef idx="1">
            <a:schemeClr val="accent2"/>
          </a:lnRef>
          <a:fillRef idx="2">
            <a:schemeClr val="accent2"/>
          </a:fillRef>
          <a:effectRef idx="1">
            <a:schemeClr val="accent2"/>
          </a:effectRef>
          <a:fontRef idx="minor">
            <a:schemeClr val="dk1"/>
          </a:fontRef>
        </p:style>
        <p:txBody>
          <a:bodyPr rtlCol="1" anchor="ctr"/>
          <a:lstStyle/>
          <a:p>
            <a:pPr marL="342900" indent="-342900" algn="justLow" rtl="1">
              <a:buFont typeface="Wingdings" panose="05000000000000000000" pitchFamily="2" charset="2"/>
              <a:buChar char="v"/>
            </a:pPr>
            <a:r>
              <a:rPr lang="ar-EG" sz="2400" b="1" dirty="0" smtClean="0">
                <a:solidFill>
                  <a:schemeClr val="tx1"/>
                </a:solidFill>
              </a:rPr>
              <a:t>فهذا </a:t>
            </a:r>
            <a:r>
              <a:rPr lang="ar-EG" sz="2400" b="1" dirty="0">
                <a:solidFill>
                  <a:schemeClr val="tx1"/>
                </a:solidFill>
              </a:rPr>
              <a:t>الأسلوب يضعه في الجانب الدفاعي وليس الهجومي .</a:t>
            </a:r>
          </a:p>
          <a:p>
            <a:pPr marL="342900" indent="-342900" algn="justLow" rtl="1">
              <a:buFont typeface="Wingdings" panose="05000000000000000000" pitchFamily="2" charset="2"/>
              <a:buChar char="v"/>
            </a:pPr>
            <a:r>
              <a:rPr lang="ar-EG" sz="2400" b="1" dirty="0" smtClean="0">
                <a:solidFill>
                  <a:schemeClr val="tx1"/>
                </a:solidFill>
              </a:rPr>
              <a:t>لاحظ </a:t>
            </a:r>
            <a:r>
              <a:rPr lang="ar-EG" sz="2400" b="1" dirty="0">
                <a:solidFill>
                  <a:schemeClr val="tx1"/>
                </a:solidFill>
              </a:rPr>
              <a:t>أن ذلك قد يؤدي إلى هدوئه أو تورطه .</a:t>
            </a:r>
          </a:p>
          <a:p>
            <a:pPr marL="342900" indent="-342900" algn="justLow" rtl="1">
              <a:buFont typeface="Wingdings" panose="05000000000000000000" pitchFamily="2" charset="2"/>
              <a:buChar char="v"/>
            </a:pPr>
            <a:r>
              <a:rPr lang="ar-EG" sz="2400" b="1" dirty="0" smtClean="0">
                <a:solidFill>
                  <a:schemeClr val="tx1"/>
                </a:solidFill>
              </a:rPr>
              <a:t>لا </a:t>
            </a:r>
            <a:r>
              <a:rPr lang="ar-EG" sz="2400" b="1" dirty="0">
                <a:solidFill>
                  <a:schemeClr val="tx1"/>
                </a:solidFill>
              </a:rPr>
              <a:t>تجادل ، ففي الجدال خسارة للطرفين .</a:t>
            </a:r>
          </a:p>
        </p:txBody>
      </p:sp>
      <p:sp>
        <p:nvSpPr>
          <p:cNvPr id="9" name="Oval 8"/>
          <p:cNvSpPr/>
          <p:nvPr/>
        </p:nvSpPr>
        <p:spPr>
          <a:xfrm>
            <a:off x="874801" y="1712264"/>
            <a:ext cx="3956249" cy="1338338"/>
          </a:xfrm>
          <a:prstGeom prst="ellipse">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rtl="1"/>
            <a:r>
              <a:rPr lang="ar-EG" sz="2800" b="1" dirty="0" smtClean="0">
                <a:solidFill>
                  <a:schemeClr val="bg1"/>
                </a:solidFill>
              </a:rPr>
              <a:t>تقبل </a:t>
            </a:r>
            <a:r>
              <a:rPr lang="ar-EG" sz="2800" b="1" dirty="0">
                <a:solidFill>
                  <a:schemeClr val="bg1"/>
                </a:solidFill>
              </a:rPr>
              <a:t>المناقشة والانتقادات بسهولة</a:t>
            </a:r>
          </a:p>
        </p:txBody>
      </p:sp>
      <p:grpSp>
        <p:nvGrpSpPr>
          <p:cNvPr id="12" name="Group 11"/>
          <p:cNvGrpSpPr/>
          <p:nvPr/>
        </p:nvGrpSpPr>
        <p:grpSpPr>
          <a:xfrm>
            <a:off x="874801" y="327368"/>
            <a:ext cx="4504023" cy="936104"/>
            <a:chOff x="3109309" y="188640"/>
            <a:chExt cx="6006091" cy="702789"/>
          </a:xfrm>
        </p:grpSpPr>
        <p:pic>
          <p:nvPicPr>
            <p:cNvPr id="13" name="Picture 12"/>
            <p:cNvPicPr>
              <a:picLocks noChangeAspect="1"/>
            </p:cNvPicPr>
            <p:nvPr/>
          </p:nvPicPr>
          <p:blipFill rotWithShape="1">
            <a:blip r:embed="rId5">
              <a:clrChange>
                <a:clrFrom>
                  <a:srgbClr val="FFFFFF"/>
                </a:clrFrom>
                <a:clrTo>
                  <a:srgbClr val="FFFFFF">
                    <a:alpha val="0"/>
                  </a:srgbClr>
                </a:clrTo>
              </a:clrChange>
              <a:duotone>
                <a:schemeClr val="accent6">
                  <a:shade val="45000"/>
                  <a:satMod val="135000"/>
                </a:schemeClr>
                <a:prstClr val="white"/>
              </a:duotone>
            </a:blip>
            <a:srcRect l="26187" b="3693"/>
            <a:stretch/>
          </p:blipFill>
          <p:spPr>
            <a:xfrm>
              <a:off x="3109309" y="188640"/>
              <a:ext cx="6006091" cy="702789"/>
            </a:xfrm>
            <a:prstGeom prst="rect">
              <a:avLst/>
            </a:prstGeom>
          </p:spPr>
        </p:pic>
        <p:sp>
          <p:nvSpPr>
            <p:cNvPr id="14" name="Rectangle 13"/>
            <p:cNvSpPr/>
            <p:nvPr/>
          </p:nvSpPr>
          <p:spPr>
            <a:xfrm>
              <a:off x="3383044" y="220619"/>
              <a:ext cx="5577041" cy="638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chemeClr val="bg1"/>
                  </a:solidFill>
                </a:rPr>
                <a:t>الأخذ بالنصائح التالية التي تعينك على أن تكون مستمعاً جيداً </a:t>
              </a:r>
            </a:p>
          </p:txBody>
        </p:sp>
      </p:grpSp>
    </p:spTree>
    <p:extLst>
      <p:ext uri="{BB962C8B-B14F-4D97-AF65-F5344CB8AC3E}">
        <p14:creationId xmlns:p14="http://schemas.microsoft.com/office/powerpoint/2010/main" val="41560895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fade">
                                      <p:cBhvr>
                                        <p:cTn id="33" dur="1000"/>
                                        <p:tgtEl>
                                          <p:spTgt spid="8">
                                            <p:txEl>
                                              <p:pRg st="0" end="0"/>
                                            </p:txEl>
                                          </p:spTgt>
                                        </p:tgtEl>
                                      </p:cBhvr>
                                    </p:animEffect>
                                    <p:anim calcmode="lin" valueType="num">
                                      <p:cBhvr>
                                        <p:cTn id="3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xEl>
                                              <p:pRg st="1" end="1"/>
                                            </p:txEl>
                                          </p:spTgt>
                                        </p:tgtEl>
                                        <p:attrNameLst>
                                          <p:attrName>style.visibility</p:attrName>
                                        </p:attrNameLst>
                                      </p:cBhvr>
                                      <p:to>
                                        <p:strVal val="visible"/>
                                      </p:to>
                                    </p:set>
                                    <p:animEffect transition="in" filter="barn(inVertical)">
                                      <p:cBhvr>
                                        <p:cTn id="40" dur="500"/>
                                        <p:tgtEl>
                                          <p:spTgt spid="8">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xEl>
                                              <p:pRg st="2" end="2"/>
                                            </p:txEl>
                                          </p:spTgt>
                                        </p:tgtEl>
                                        <p:attrNameLst>
                                          <p:attrName>style.visibility</p:attrName>
                                        </p:attrNameLst>
                                      </p:cBhvr>
                                      <p:to>
                                        <p:strVal val="visible"/>
                                      </p:to>
                                    </p:set>
                                    <p:animEffect transition="in" filter="barn(inVertical)">
                                      <p:cBhvr>
                                        <p:cTn id="4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492875"/>
            <a:ext cx="667578" cy="365125"/>
          </a:xfrm>
        </p:spPr>
        <p:txBody>
          <a:bodyPr/>
          <a:lstStyle/>
          <a:p>
            <a:fld id="{20E3F912-C3A3-4CBE-99B2-FB41D6A4527E}" type="slidenum">
              <a:rPr lang="ar-EG" smtClean="0">
                <a:solidFill>
                  <a:prstClr val="white"/>
                </a:solidFill>
              </a:rPr>
              <a:pPr/>
              <a:t>163</a:t>
            </a:fld>
            <a:endParaRPr lang="ar-EG" dirty="0">
              <a:solidFill>
                <a:prstClr val="white"/>
              </a:solidFill>
            </a:endParaRPr>
          </a:p>
        </p:txBody>
      </p:sp>
      <p:sp>
        <p:nvSpPr>
          <p:cNvPr id="5" name="Flowchart: Magnetic Disk 4"/>
          <p:cNvSpPr/>
          <p:nvPr/>
        </p:nvSpPr>
        <p:spPr>
          <a:xfrm>
            <a:off x="1080077" y="1956756"/>
            <a:ext cx="3528392" cy="3096344"/>
          </a:xfrm>
          <a:prstGeom prst="flowChartMagneticDisk">
            <a:avLst/>
          </a:prstGeom>
          <a:solidFill>
            <a:srgbClr val="D5FFD5"/>
          </a:solidFill>
          <a:ln>
            <a:solidFill>
              <a:srgbClr val="D0006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indent="-342900" algn="justLow" rtl="1">
              <a:buFont typeface="Wingdings" panose="05000000000000000000" pitchFamily="2" charset="2"/>
              <a:buChar char="v"/>
            </a:pPr>
            <a:endParaRPr lang="ar-EG" sz="2400" b="1" dirty="0" smtClean="0">
              <a:solidFill>
                <a:schemeClr val="tx1"/>
              </a:solidFill>
            </a:endParaRPr>
          </a:p>
          <a:p>
            <a:pPr marL="342900" indent="-342900" algn="justLow" rtl="1">
              <a:buFont typeface="Wingdings" panose="05000000000000000000" pitchFamily="2" charset="2"/>
              <a:buChar char="v"/>
            </a:pPr>
            <a:r>
              <a:rPr lang="ar-EG" sz="2400" b="1" dirty="0" smtClean="0">
                <a:solidFill>
                  <a:schemeClr val="tx1"/>
                </a:solidFill>
              </a:rPr>
              <a:t>هي المرحلة الأولى والأخيرة فكل الخطوات تعتمد كلياً على تلك المرحلة ، لديك أذنان و لسان واحد فاستمع أكثر مما تتحدث</a:t>
            </a:r>
            <a:endParaRPr lang="ar-EG" sz="2400" b="1" dirty="0">
              <a:solidFill>
                <a:schemeClr val="tx1"/>
              </a:solidFill>
            </a:endParaRPr>
          </a:p>
        </p:txBody>
      </p:sp>
      <p:sp>
        <p:nvSpPr>
          <p:cNvPr id="6" name="Oval 5"/>
          <p:cNvSpPr/>
          <p:nvPr/>
        </p:nvSpPr>
        <p:spPr>
          <a:xfrm>
            <a:off x="1080077" y="1956756"/>
            <a:ext cx="3528392" cy="1008112"/>
          </a:xfrm>
          <a:prstGeom prst="ellipse">
            <a:avLst/>
          </a:prstGeom>
          <a:solidFill>
            <a:srgbClr val="D5FFD5"/>
          </a:solidFill>
          <a:ln>
            <a:solidFill>
              <a:srgbClr val="D0006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dirty="0" smtClean="0">
                <a:solidFill>
                  <a:schemeClr val="tx1"/>
                </a:solidFill>
              </a:rPr>
              <a:t>توقف </a:t>
            </a:r>
            <a:r>
              <a:rPr lang="ar-EG" sz="2800" b="1" dirty="0">
                <a:solidFill>
                  <a:schemeClr val="tx1"/>
                </a:solidFill>
              </a:rPr>
              <a:t>عن الكلام</a:t>
            </a:r>
          </a:p>
        </p:txBody>
      </p:sp>
      <p:sp>
        <p:nvSpPr>
          <p:cNvPr id="8" name="Flowchart: Magnetic Disk 7"/>
          <p:cNvSpPr/>
          <p:nvPr/>
        </p:nvSpPr>
        <p:spPr>
          <a:xfrm>
            <a:off x="5112525" y="1956756"/>
            <a:ext cx="3528392" cy="3096344"/>
          </a:xfrm>
          <a:prstGeom prst="flowChartMagneticDisk">
            <a:avLst/>
          </a:prstGeom>
          <a:solidFill>
            <a:srgbClr val="D5FFD5"/>
          </a:solidFill>
          <a:ln>
            <a:solidFill>
              <a:srgbClr val="D0006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indent="-342900" algn="justLow" rtl="1">
              <a:buFont typeface="Wingdings" panose="05000000000000000000" pitchFamily="2" charset="2"/>
              <a:buChar char="v"/>
            </a:pPr>
            <a:r>
              <a:rPr lang="ar-EG" sz="2400" b="1" dirty="0" smtClean="0">
                <a:solidFill>
                  <a:schemeClr val="tx1"/>
                </a:solidFill>
              </a:rPr>
              <a:t>فهذا </a:t>
            </a:r>
            <a:r>
              <a:rPr lang="ar-EG" sz="2400" b="1" dirty="0">
                <a:solidFill>
                  <a:schemeClr val="tx1"/>
                </a:solidFill>
              </a:rPr>
              <a:t>يشجعه ويظهر له انك مستمع جيد ويؤدي أيضاً ذلك للحصول على معلومات أكثر ورؤية وصورة أوضح .</a:t>
            </a:r>
          </a:p>
        </p:txBody>
      </p:sp>
      <p:sp>
        <p:nvSpPr>
          <p:cNvPr id="9" name="Oval 8"/>
          <p:cNvSpPr/>
          <p:nvPr/>
        </p:nvSpPr>
        <p:spPr>
          <a:xfrm>
            <a:off x="5112525" y="1980039"/>
            <a:ext cx="3528392" cy="1008112"/>
          </a:xfrm>
          <a:prstGeom prst="ellipse">
            <a:avLst/>
          </a:prstGeom>
          <a:solidFill>
            <a:srgbClr val="D5FFD5"/>
          </a:solidFill>
          <a:ln>
            <a:solidFill>
              <a:srgbClr val="D0006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dirty="0" smtClean="0">
                <a:solidFill>
                  <a:schemeClr val="tx1"/>
                </a:solidFill>
              </a:rPr>
              <a:t>إسأل</a:t>
            </a:r>
            <a:endParaRPr lang="ar-EG" sz="2800" b="1" dirty="0">
              <a:solidFill>
                <a:schemeClr val="tx1"/>
              </a:solidFill>
            </a:endParaRPr>
          </a:p>
        </p:txBody>
      </p:sp>
      <p:grpSp>
        <p:nvGrpSpPr>
          <p:cNvPr id="12" name="Group 11"/>
          <p:cNvGrpSpPr/>
          <p:nvPr/>
        </p:nvGrpSpPr>
        <p:grpSpPr>
          <a:xfrm>
            <a:off x="874801" y="327368"/>
            <a:ext cx="4504023" cy="936104"/>
            <a:chOff x="3109309" y="188640"/>
            <a:chExt cx="6006091" cy="702789"/>
          </a:xfrm>
        </p:grpSpPr>
        <p:pic>
          <p:nvPicPr>
            <p:cNvPr id="13" name="Picture 12"/>
            <p:cNvPicPr>
              <a:picLocks noChangeAspect="1"/>
            </p:cNvPicPr>
            <p:nvPr/>
          </p:nvPicPr>
          <p:blipFill rotWithShape="1">
            <a:blip r:embed="rId5">
              <a:clrChange>
                <a:clrFrom>
                  <a:srgbClr val="FFFFFF"/>
                </a:clrFrom>
                <a:clrTo>
                  <a:srgbClr val="FFFFFF">
                    <a:alpha val="0"/>
                  </a:srgbClr>
                </a:clrTo>
              </a:clrChange>
              <a:duotone>
                <a:schemeClr val="accent6">
                  <a:shade val="45000"/>
                  <a:satMod val="135000"/>
                </a:schemeClr>
                <a:prstClr val="white"/>
              </a:duotone>
            </a:blip>
            <a:srcRect l="26187" b="3693"/>
            <a:stretch/>
          </p:blipFill>
          <p:spPr>
            <a:xfrm>
              <a:off x="3109309" y="188640"/>
              <a:ext cx="6006091" cy="702789"/>
            </a:xfrm>
            <a:prstGeom prst="rect">
              <a:avLst/>
            </a:prstGeom>
          </p:spPr>
        </p:pic>
        <p:sp>
          <p:nvSpPr>
            <p:cNvPr id="14" name="Rectangle 13"/>
            <p:cNvSpPr/>
            <p:nvPr/>
          </p:nvSpPr>
          <p:spPr>
            <a:xfrm>
              <a:off x="3383044" y="220619"/>
              <a:ext cx="5577041" cy="638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chemeClr val="bg1"/>
                  </a:solidFill>
                </a:rPr>
                <a:t>الأخذ بالنصائح التالية التي تعينك على أن تكون مستمعاً جيداً </a:t>
              </a:r>
            </a:p>
          </p:txBody>
        </p:sp>
      </p:grpSp>
    </p:spTree>
    <p:extLst>
      <p:ext uri="{BB962C8B-B14F-4D97-AF65-F5344CB8AC3E}">
        <p14:creationId xmlns:p14="http://schemas.microsoft.com/office/powerpoint/2010/main" val="17673209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492875"/>
            <a:ext cx="667578" cy="365125"/>
          </a:xfrm>
        </p:spPr>
        <p:txBody>
          <a:bodyPr/>
          <a:lstStyle/>
          <a:p>
            <a:fld id="{20E3F912-C3A3-4CBE-99B2-FB41D6A4527E}" type="slidenum">
              <a:rPr lang="ar-EG" smtClean="0">
                <a:solidFill>
                  <a:prstClr val="white"/>
                </a:solidFill>
              </a:rPr>
              <a:pPr/>
              <a:t>164</a:t>
            </a:fld>
            <a:endParaRPr lang="ar-EG" dirty="0">
              <a:solidFill>
                <a:prstClr val="white"/>
              </a:solidFill>
            </a:endParaRPr>
          </a:p>
        </p:txBody>
      </p:sp>
      <p:grpSp>
        <p:nvGrpSpPr>
          <p:cNvPr id="11" name="Group 10"/>
          <p:cNvGrpSpPr/>
          <p:nvPr/>
        </p:nvGrpSpPr>
        <p:grpSpPr>
          <a:xfrm>
            <a:off x="1729896" y="1516378"/>
            <a:ext cx="6351787" cy="4103437"/>
            <a:chOff x="1460955" y="1543272"/>
            <a:chExt cx="6351787" cy="4103437"/>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0955" y="1543272"/>
              <a:ext cx="3175893" cy="4103437"/>
            </a:xfrm>
            <a:prstGeom prst="rect">
              <a:avLst/>
            </a:prstGeom>
          </p:spPr>
        </p:pic>
        <p:grpSp>
          <p:nvGrpSpPr>
            <p:cNvPr id="10" name="Group 9"/>
            <p:cNvGrpSpPr/>
            <p:nvPr/>
          </p:nvGrpSpPr>
          <p:grpSpPr>
            <a:xfrm>
              <a:off x="5150224" y="2024422"/>
              <a:ext cx="2662518" cy="1745380"/>
              <a:chOff x="4975412" y="1718084"/>
              <a:chExt cx="2662518" cy="1745380"/>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5412" y="1718084"/>
                <a:ext cx="2662518" cy="1745380"/>
              </a:xfrm>
              <a:prstGeom prst="rect">
                <a:avLst/>
              </a:prstGeom>
            </p:spPr>
          </p:pic>
          <p:sp>
            <p:nvSpPr>
              <p:cNvPr id="9" name="Rectangle 8"/>
              <p:cNvSpPr/>
              <p:nvPr/>
            </p:nvSpPr>
            <p:spPr>
              <a:xfrm>
                <a:off x="5177117" y="2057399"/>
                <a:ext cx="2299447" cy="658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prstTxWarp prst="textPlain">
                  <a:avLst/>
                </a:prstTxWarp>
              </a:bodyPr>
              <a:lstStyle/>
              <a:p>
                <a:pPr algn="ctr"/>
                <a:r>
                  <a:rPr lang="ar-EG" sz="3200" b="1" dirty="0"/>
                  <a:t>مهارات التحدث </a:t>
                </a:r>
              </a:p>
            </p:txBody>
          </p:sp>
        </p:grpSp>
      </p:grpSp>
    </p:spTree>
    <p:extLst>
      <p:ext uri="{BB962C8B-B14F-4D97-AF65-F5344CB8AC3E}">
        <p14:creationId xmlns:p14="http://schemas.microsoft.com/office/powerpoint/2010/main" val="32438540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492875"/>
            <a:ext cx="667578" cy="365125"/>
          </a:xfrm>
        </p:spPr>
        <p:txBody>
          <a:bodyPr/>
          <a:lstStyle/>
          <a:p>
            <a:fld id="{20E3F912-C3A3-4CBE-99B2-FB41D6A4527E}" type="slidenum">
              <a:rPr lang="ar-EG" smtClean="0">
                <a:solidFill>
                  <a:prstClr val="white"/>
                </a:solidFill>
              </a:rPr>
              <a:pPr/>
              <a:t>165</a:t>
            </a:fld>
            <a:endParaRPr lang="ar-EG" dirty="0">
              <a:solidFill>
                <a:prstClr val="white"/>
              </a:solidFill>
            </a:endParaRPr>
          </a:p>
        </p:txBody>
      </p:sp>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1225706" y="2804601"/>
            <a:ext cx="2962059" cy="3342507"/>
          </a:xfrm>
          <a:prstGeom prst="rect">
            <a:avLst/>
          </a:prstGeom>
        </p:spPr>
      </p:pic>
      <p:grpSp>
        <p:nvGrpSpPr>
          <p:cNvPr id="7" name="Group 6"/>
          <p:cNvGrpSpPr/>
          <p:nvPr/>
        </p:nvGrpSpPr>
        <p:grpSpPr>
          <a:xfrm rot="261295">
            <a:off x="3729695" y="1363342"/>
            <a:ext cx="4895088" cy="3722975"/>
            <a:chOff x="3923929" y="1222249"/>
            <a:chExt cx="4895088" cy="3722975"/>
          </a:xfrm>
        </p:grpSpPr>
        <p:pic>
          <p:nvPicPr>
            <p:cNvPr id="3" name="Picture 2"/>
            <p:cNvPicPr>
              <a:picLocks noChangeAspect="1"/>
            </p:cNvPicPr>
            <p:nvPr/>
          </p:nvPicPr>
          <p:blipFill>
            <a:blip r:embed="rId6">
              <a:clrChange>
                <a:clrFrom>
                  <a:srgbClr val="FFFFFF"/>
                </a:clrFrom>
                <a:clrTo>
                  <a:srgbClr val="FFFFFF">
                    <a:alpha val="0"/>
                  </a:srgbClr>
                </a:clrTo>
              </a:clrChange>
            </a:blip>
            <a:stretch>
              <a:fillRect/>
            </a:stretch>
          </p:blipFill>
          <p:spPr>
            <a:xfrm>
              <a:off x="3923929" y="1222249"/>
              <a:ext cx="4895088" cy="3722975"/>
            </a:xfrm>
            <a:prstGeom prst="rect">
              <a:avLst/>
            </a:prstGeom>
          </p:spPr>
        </p:pic>
        <p:sp>
          <p:nvSpPr>
            <p:cNvPr id="6" name="Rectangle 5"/>
            <p:cNvSpPr/>
            <p:nvPr/>
          </p:nvSpPr>
          <p:spPr>
            <a:xfrm rot="21338705">
              <a:off x="4381815" y="1929574"/>
              <a:ext cx="3851920" cy="2308324"/>
            </a:xfrm>
            <a:prstGeom prst="rect">
              <a:avLst/>
            </a:prstGeom>
          </p:spPr>
          <p:txBody>
            <a:bodyPr wrap="square">
              <a:spAutoFit/>
            </a:bodyPr>
            <a:lstStyle/>
            <a:p>
              <a:pPr algn="justLow" rtl="1"/>
              <a:r>
                <a:rPr lang="ar-EG" sz="2400" b="1" dirty="0">
                  <a:solidFill>
                    <a:schemeClr val="bg1"/>
                  </a:solidFill>
                  <a:ea typeface="Times New Roman" panose="02020603050405020304" pitchFamily="18" charset="0"/>
                  <a:cs typeface="+mn-cs"/>
                </a:rPr>
                <a:t>إن كثيراً من الناس يفاجئون بما قالوا بعد نطق كلماتهم بالفعل ولكن هيهات لا يستطيع أي إنسان أن يسترجع عباراته التي نطقها بالفعل .. فقد فات الأوان والعبارات والكلمات التي تخرج من فمك قد تكسبنا عميلا </a:t>
              </a:r>
              <a:endParaRPr lang="ar-EG" sz="2400" b="1" dirty="0">
                <a:solidFill>
                  <a:schemeClr val="bg1"/>
                </a:solidFill>
                <a:cs typeface="+mn-cs"/>
              </a:endParaRPr>
            </a:p>
          </p:txBody>
        </p:sp>
      </p:grpSp>
      <p:grpSp>
        <p:nvGrpSpPr>
          <p:cNvPr id="12" name="Group 11"/>
          <p:cNvGrpSpPr/>
          <p:nvPr/>
        </p:nvGrpSpPr>
        <p:grpSpPr>
          <a:xfrm>
            <a:off x="124679" y="513238"/>
            <a:ext cx="6840897" cy="672280"/>
            <a:chOff x="595327" y="609156"/>
            <a:chExt cx="4376428" cy="917455"/>
          </a:xfrm>
        </p:grpSpPr>
        <p:pic>
          <p:nvPicPr>
            <p:cNvPr id="2" name="Picture 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609156"/>
              <a:ext cx="4376428" cy="917455"/>
            </a:xfrm>
            <a:prstGeom prst="rect">
              <a:avLst/>
            </a:prstGeom>
          </p:spPr>
        </p:pic>
        <p:sp>
          <p:nvSpPr>
            <p:cNvPr id="11" name="Rectangle 10"/>
            <p:cNvSpPr/>
            <p:nvPr/>
          </p:nvSpPr>
          <p:spPr>
            <a:xfrm>
              <a:off x="1210235" y="756389"/>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كيف تقول </a:t>
              </a:r>
              <a:r>
                <a:rPr lang="en-US" sz="2400" b="1" dirty="0"/>
                <a:t>How </a:t>
              </a:r>
              <a:r>
                <a:rPr lang="en-US" sz="2400" b="1" dirty="0" smtClean="0"/>
                <a:t>)؟ </a:t>
              </a:r>
              <a:r>
                <a:rPr lang="ar-EG" sz="2400" b="1" dirty="0" smtClean="0"/>
                <a:t>) وليس </a:t>
              </a:r>
              <a:r>
                <a:rPr lang="ar-EG" sz="2400" b="1" dirty="0"/>
                <a:t>ماذا تقول </a:t>
              </a:r>
              <a:r>
                <a:rPr lang="en-US" sz="2400" b="1" dirty="0" smtClean="0"/>
                <a:t>what)؟ (</a:t>
              </a:r>
              <a:endParaRPr lang="en-US" sz="2400" b="1" dirty="0"/>
            </a:p>
          </p:txBody>
        </p:sp>
      </p:grpSp>
    </p:spTree>
    <p:extLst>
      <p:ext uri="{BB962C8B-B14F-4D97-AF65-F5344CB8AC3E}">
        <p14:creationId xmlns:p14="http://schemas.microsoft.com/office/powerpoint/2010/main" val="4257217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166</a:t>
            </a:fld>
            <a:endParaRPr lang="ar-EG">
              <a:solidFill>
                <a:prstClr val="black">
                  <a:tint val="75000"/>
                </a:prstClr>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853" y="1177149"/>
            <a:ext cx="7633770" cy="5065434"/>
          </a:xfrm>
          <a:prstGeom prst="rect">
            <a:avLst/>
          </a:prstGeom>
        </p:spPr>
      </p:pic>
      <p:sp>
        <p:nvSpPr>
          <p:cNvPr id="3" name="Rectangle 2"/>
          <p:cNvSpPr/>
          <p:nvPr/>
        </p:nvSpPr>
        <p:spPr>
          <a:xfrm>
            <a:off x="1462368" y="1921407"/>
            <a:ext cx="5526741" cy="1398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solidFill>
                  <a:srgbClr val="002060"/>
                </a:solidFill>
              </a:rPr>
              <a:t>إعادة تعبير موضع جملك وكلماتك وترتيبها أحد الأساليب الحديثة التي توفر لك قدراً من الكياسة في مواجهة المواقف .. والغرض من ذلك هو الحصول على جملة مثلى لموقف محدد </a:t>
            </a:r>
          </a:p>
        </p:txBody>
      </p:sp>
      <p:sp>
        <p:nvSpPr>
          <p:cNvPr id="5" name="Rectangle 4"/>
          <p:cNvSpPr/>
          <p:nvPr/>
        </p:nvSpPr>
        <p:spPr>
          <a:xfrm>
            <a:off x="1452283" y="3535054"/>
            <a:ext cx="5526741" cy="1398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solidFill>
                  <a:srgbClr val="002060"/>
                </a:solidFill>
              </a:rPr>
              <a:t>تعتمد مهارات التحدث على مهارة إعادة ترتيب الكلمات </a:t>
            </a:r>
            <a:r>
              <a:rPr lang="en-US" sz="2400" dirty="0" smtClean="0">
                <a:solidFill>
                  <a:srgbClr val="002060"/>
                </a:solidFill>
              </a:rPr>
              <a:t>REPHRASING</a:t>
            </a:r>
            <a:r>
              <a:rPr lang="ar-EG" sz="2400" dirty="0" smtClean="0">
                <a:solidFill>
                  <a:srgbClr val="002060"/>
                </a:solidFill>
              </a:rPr>
              <a:t> والتي </a:t>
            </a:r>
            <a:r>
              <a:rPr lang="ar-EG" sz="2400" dirty="0">
                <a:solidFill>
                  <a:srgbClr val="002060"/>
                </a:solidFill>
              </a:rPr>
              <a:t>تعني إماكنية صياغة كلماته بطريقة اخرى تماماً تضمن قبول الناس لفكرتك </a:t>
            </a:r>
          </a:p>
        </p:txBody>
      </p:sp>
      <p:pic>
        <p:nvPicPr>
          <p:cNvPr id="6" name="Picture 5"/>
          <p:cNvPicPr>
            <a:picLocks noChangeAspect="1"/>
          </p:cNvPicPr>
          <p:nvPr/>
        </p:nvPicPr>
        <p:blipFill>
          <a:blip r:embed="rId5"/>
          <a:stretch>
            <a:fillRect/>
          </a:stretch>
        </p:blipFill>
        <p:spPr>
          <a:xfrm>
            <a:off x="7486650" y="2896853"/>
            <a:ext cx="1437202" cy="3459498"/>
          </a:xfrm>
          <a:prstGeom prst="rect">
            <a:avLst/>
          </a:prstGeom>
        </p:spPr>
      </p:pic>
    </p:spTree>
    <p:extLst>
      <p:ext uri="{BB962C8B-B14F-4D97-AF65-F5344CB8AC3E}">
        <p14:creationId xmlns:p14="http://schemas.microsoft.com/office/powerpoint/2010/main" val="14940030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167</a:t>
            </a:fld>
            <a:endParaRPr lang="ar-EG">
              <a:solidFill>
                <a:prstClr val="black">
                  <a:tint val="75000"/>
                </a:prstClr>
              </a:solidFill>
            </a:endParaRPr>
          </a:p>
        </p:txBody>
      </p:sp>
      <p:grpSp>
        <p:nvGrpSpPr>
          <p:cNvPr id="3" name="Group 2"/>
          <p:cNvGrpSpPr/>
          <p:nvPr/>
        </p:nvGrpSpPr>
        <p:grpSpPr>
          <a:xfrm>
            <a:off x="366727" y="580473"/>
            <a:ext cx="5576874" cy="672280"/>
            <a:chOff x="595327" y="609156"/>
            <a:chExt cx="4376428" cy="917455"/>
          </a:xfrm>
        </p:grpSpPr>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609156"/>
              <a:ext cx="4376428" cy="917455"/>
            </a:xfrm>
            <a:prstGeom prst="rect">
              <a:avLst/>
            </a:prstGeom>
          </p:spPr>
        </p:pic>
        <p:sp>
          <p:nvSpPr>
            <p:cNvPr id="6" name="Rectangle 5"/>
            <p:cNvSpPr/>
            <p:nvPr/>
          </p:nvSpPr>
          <p:spPr>
            <a:xfrm>
              <a:off x="1210235" y="756389"/>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طرق أداء </a:t>
              </a:r>
              <a:r>
                <a:rPr lang="ar-EG" sz="2400" b="1" dirty="0"/>
                <a:t>مهارة إعادة ترتيب الكلمات </a:t>
              </a:r>
              <a:endParaRPr lang="en-US" sz="2400" b="1" dirty="0"/>
            </a:p>
          </p:txBody>
        </p:sp>
      </p:grpSp>
      <p:grpSp>
        <p:nvGrpSpPr>
          <p:cNvPr id="9" name="Group 8"/>
          <p:cNvGrpSpPr/>
          <p:nvPr/>
        </p:nvGrpSpPr>
        <p:grpSpPr>
          <a:xfrm>
            <a:off x="954741" y="1683370"/>
            <a:ext cx="7560609" cy="1153960"/>
            <a:chOff x="847164" y="1481664"/>
            <a:chExt cx="7560609" cy="115396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164" y="1481664"/>
              <a:ext cx="7560609" cy="1153960"/>
            </a:xfrm>
            <a:prstGeom prst="rect">
              <a:avLst/>
            </a:prstGeom>
          </p:spPr>
        </p:pic>
        <p:sp>
          <p:nvSpPr>
            <p:cNvPr id="7" name="Rectangle 6"/>
            <p:cNvSpPr/>
            <p:nvPr/>
          </p:nvSpPr>
          <p:spPr>
            <a:xfrm>
              <a:off x="1551000" y="1756085"/>
              <a:ext cx="4769488"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حول </a:t>
              </a:r>
              <a:r>
                <a:rPr lang="ar-EG" sz="2400" dirty="0">
                  <a:solidFill>
                    <a:srgbClr val="002060"/>
                  </a:solidFill>
                </a:rPr>
                <a:t>جملة من صيغة الاثبات إلى صيغة السؤال </a:t>
              </a:r>
            </a:p>
          </p:txBody>
        </p:sp>
        <p:sp>
          <p:nvSpPr>
            <p:cNvPr id="8" name="Rectangle 7"/>
            <p:cNvSpPr/>
            <p:nvPr/>
          </p:nvSpPr>
          <p:spPr>
            <a:xfrm>
              <a:off x="6808424" y="1710265"/>
              <a:ext cx="555706"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chemeClr val="bg1"/>
                  </a:solidFill>
                </a:rPr>
                <a:t>1</a:t>
              </a:r>
              <a:endParaRPr lang="ar-EG" sz="2400" b="1" dirty="0">
                <a:solidFill>
                  <a:schemeClr val="bg1"/>
                </a:solidFill>
              </a:endParaRPr>
            </a:p>
          </p:txBody>
        </p:sp>
      </p:grpSp>
      <p:grpSp>
        <p:nvGrpSpPr>
          <p:cNvPr id="13" name="Group 12"/>
          <p:cNvGrpSpPr/>
          <p:nvPr/>
        </p:nvGrpSpPr>
        <p:grpSpPr>
          <a:xfrm>
            <a:off x="5407686" y="3196295"/>
            <a:ext cx="3107664" cy="2714375"/>
            <a:chOff x="5125298" y="3268217"/>
            <a:chExt cx="3213232" cy="2786027"/>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5298" y="3268217"/>
              <a:ext cx="3213232" cy="2786027"/>
            </a:xfrm>
            <a:prstGeom prst="rect">
              <a:avLst/>
            </a:prstGeom>
          </p:spPr>
        </p:pic>
        <p:sp>
          <p:nvSpPr>
            <p:cNvPr id="12" name="Rectangle 11"/>
            <p:cNvSpPr/>
            <p:nvPr/>
          </p:nvSpPr>
          <p:spPr>
            <a:xfrm>
              <a:off x="5672072" y="3653623"/>
              <a:ext cx="1814578" cy="2015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tx1">
                      <a:lumMod val="95000"/>
                      <a:lumOff val="5000"/>
                    </a:schemeClr>
                  </a:solidFill>
                </a:rPr>
                <a:t>الوقت الذي حددته مستحيل قبوله </a:t>
              </a:r>
            </a:p>
          </p:txBody>
        </p:sp>
      </p:grpSp>
      <p:grpSp>
        <p:nvGrpSpPr>
          <p:cNvPr id="15" name="Group 14"/>
          <p:cNvGrpSpPr/>
          <p:nvPr/>
        </p:nvGrpSpPr>
        <p:grpSpPr>
          <a:xfrm>
            <a:off x="806824" y="3196295"/>
            <a:ext cx="3065930" cy="2611424"/>
            <a:chOff x="806824" y="3196295"/>
            <a:chExt cx="3065930" cy="2611424"/>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6824" y="3196295"/>
              <a:ext cx="3065930" cy="2611424"/>
            </a:xfrm>
            <a:prstGeom prst="rect">
              <a:avLst/>
            </a:prstGeom>
          </p:spPr>
        </p:pic>
        <p:sp>
          <p:nvSpPr>
            <p:cNvPr id="14" name="Rectangle 13"/>
            <p:cNvSpPr/>
            <p:nvPr/>
          </p:nvSpPr>
          <p:spPr>
            <a:xfrm>
              <a:off x="1576827" y="3581700"/>
              <a:ext cx="1814578" cy="2015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tx1">
                      <a:lumMod val="95000"/>
                      <a:lumOff val="5000"/>
                    </a:schemeClr>
                  </a:solidFill>
                </a:rPr>
                <a:t>هل من مزيد من الوقت لإعداد المطلوب ؟ </a:t>
              </a:r>
            </a:p>
          </p:txBody>
        </p:sp>
      </p:grpSp>
      <p:sp>
        <p:nvSpPr>
          <p:cNvPr id="16" name="Left Arrow 15"/>
          <p:cNvSpPr/>
          <p:nvPr/>
        </p:nvSpPr>
        <p:spPr>
          <a:xfrm>
            <a:off x="3973449" y="4340537"/>
            <a:ext cx="1268560" cy="497542"/>
          </a:xfrm>
          <a:prstGeom prst="leftArrow">
            <a:avLst/>
          </a:prstGeom>
          <a:solidFill>
            <a:srgbClr val="F57BD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7670932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right)">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168</a:t>
            </a:fld>
            <a:endParaRPr lang="ar-EG">
              <a:solidFill>
                <a:prstClr val="black">
                  <a:tint val="75000"/>
                </a:prstClr>
              </a:solidFill>
            </a:endParaRPr>
          </a:p>
        </p:txBody>
      </p:sp>
      <p:grpSp>
        <p:nvGrpSpPr>
          <p:cNvPr id="3" name="Group 2"/>
          <p:cNvGrpSpPr/>
          <p:nvPr/>
        </p:nvGrpSpPr>
        <p:grpSpPr>
          <a:xfrm>
            <a:off x="366727" y="580473"/>
            <a:ext cx="5576874" cy="672280"/>
            <a:chOff x="595327" y="609156"/>
            <a:chExt cx="4376428" cy="917455"/>
          </a:xfrm>
        </p:grpSpPr>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609156"/>
              <a:ext cx="4376428" cy="917455"/>
            </a:xfrm>
            <a:prstGeom prst="rect">
              <a:avLst/>
            </a:prstGeom>
          </p:spPr>
        </p:pic>
        <p:sp>
          <p:nvSpPr>
            <p:cNvPr id="6" name="Rectangle 5"/>
            <p:cNvSpPr/>
            <p:nvPr/>
          </p:nvSpPr>
          <p:spPr>
            <a:xfrm>
              <a:off x="1210235" y="756389"/>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طرق أداء </a:t>
              </a:r>
              <a:r>
                <a:rPr lang="ar-EG" sz="2400" b="1" dirty="0"/>
                <a:t>مهارة إعادة ترتيب الكلمات </a:t>
              </a:r>
              <a:endParaRPr lang="en-US" sz="2400" b="1" dirty="0"/>
            </a:p>
          </p:txBody>
        </p:sp>
      </p:grpSp>
      <p:grpSp>
        <p:nvGrpSpPr>
          <p:cNvPr id="9" name="Group 8"/>
          <p:cNvGrpSpPr/>
          <p:nvPr/>
        </p:nvGrpSpPr>
        <p:grpSpPr>
          <a:xfrm>
            <a:off x="954741" y="1683370"/>
            <a:ext cx="7560609" cy="1153960"/>
            <a:chOff x="847164" y="1481664"/>
            <a:chExt cx="7560609" cy="1153960"/>
          </a:xfrm>
        </p:grpSpPr>
        <p:pic>
          <p:nvPicPr>
            <p:cNvPr id="2" name="Picture 1"/>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164" y="1481664"/>
              <a:ext cx="7560609" cy="1153960"/>
            </a:xfrm>
            <a:prstGeom prst="rect">
              <a:avLst/>
            </a:prstGeom>
          </p:spPr>
        </p:pic>
        <p:sp>
          <p:nvSpPr>
            <p:cNvPr id="7" name="Rectangle 6"/>
            <p:cNvSpPr/>
            <p:nvPr/>
          </p:nvSpPr>
          <p:spPr>
            <a:xfrm>
              <a:off x="1551000" y="1756085"/>
              <a:ext cx="4769488"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حول </a:t>
              </a:r>
              <a:r>
                <a:rPr lang="ar-EG" sz="2400" dirty="0">
                  <a:solidFill>
                    <a:srgbClr val="002060"/>
                  </a:solidFill>
                </a:rPr>
                <a:t>الاسئلة إلى جمله اثباتيه في أحيان أخرى </a:t>
              </a:r>
            </a:p>
          </p:txBody>
        </p:sp>
        <p:sp>
          <p:nvSpPr>
            <p:cNvPr id="8" name="Rectangle 7"/>
            <p:cNvSpPr/>
            <p:nvPr/>
          </p:nvSpPr>
          <p:spPr>
            <a:xfrm>
              <a:off x="6808424" y="1710265"/>
              <a:ext cx="555706"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chemeClr val="bg1"/>
                  </a:solidFill>
                </a:rPr>
                <a:t>2</a:t>
              </a:r>
              <a:endParaRPr lang="ar-EG" sz="2400" b="1" dirty="0">
                <a:solidFill>
                  <a:schemeClr val="bg1"/>
                </a:solidFill>
              </a:endParaRPr>
            </a:p>
          </p:txBody>
        </p:sp>
      </p:grpSp>
      <p:grpSp>
        <p:nvGrpSpPr>
          <p:cNvPr id="13" name="Group 12"/>
          <p:cNvGrpSpPr/>
          <p:nvPr/>
        </p:nvGrpSpPr>
        <p:grpSpPr>
          <a:xfrm>
            <a:off x="5407686" y="3111751"/>
            <a:ext cx="3238773" cy="2798919"/>
            <a:chOff x="5125298" y="3268217"/>
            <a:chExt cx="3213232" cy="2786027"/>
          </a:xfrm>
        </p:grpSpPr>
        <p:pic>
          <p:nvPicPr>
            <p:cNvPr id="11" name="Picture 10"/>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125298" y="3268217"/>
              <a:ext cx="3213232" cy="2786027"/>
            </a:xfrm>
            <a:prstGeom prst="rect">
              <a:avLst/>
            </a:prstGeom>
          </p:spPr>
        </p:pic>
        <p:sp>
          <p:nvSpPr>
            <p:cNvPr id="12" name="Rectangle 11"/>
            <p:cNvSpPr/>
            <p:nvPr/>
          </p:nvSpPr>
          <p:spPr>
            <a:xfrm>
              <a:off x="5656987" y="3518530"/>
              <a:ext cx="1814578" cy="2015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tx1">
                      <a:lumMod val="95000"/>
                      <a:lumOff val="5000"/>
                    </a:schemeClr>
                  </a:solidFill>
                </a:rPr>
                <a:t>لماذا لم تقدم المستندات المطلوبة في الوقت المناسب ؟ </a:t>
              </a:r>
            </a:p>
          </p:txBody>
        </p:sp>
      </p:grpSp>
      <p:grpSp>
        <p:nvGrpSpPr>
          <p:cNvPr id="15" name="Group 14"/>
          <p:cNvGrpSpPr/>
          <p:nvPr/>
        </p:nvGrpSpPr>
        <p:grpSpPr>
          <a:xfrm>
            <a:off x="806823" y="3114958"/>
            <a:ext cx="3195279" cy="2692761"/>
            <a:chOff x="806824" y="3196295"/>
            <a:chExt cx="3065930" cy="2611424"/>
          </a:xfrm>
        </p:grpSpPr>
        <p:pic>
          <p:nvPicPr>
            <p:cNvPr id="10" name="Picture 9"/>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806824" y="3196295"/>
              <a:ext cx="3065930" cy="2611424"/>
            </a:xfrm>
            <a:prstGeom prst="rect">
              <a:avLst/>
            </a:prstGeom>
          </p:spPr>
        </p:pic>
        <p:sp>
          <p:nvSpPr>
            <p:cNvPr id="14" name="Rectangle 13"/>
            <p:cNvSpPr/>
            <p:nvPr/>
          </p:nvSpPr>
          <p:spPr>
            <a:xfrm>
              <a:off x="1576827" y="3581700"/>
              <a:ext cx="1814578" cy="2015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tx1">
                      <a:lumMod val="95000"/>
                      <a:lumOff val="5000"/>
                    </a:schemeClr>
                  </a:solidFill>
                </a:rPr>
                <a:t>نسيت ان أذكرك بتقديم المستندات في الوقت المناسب .</a:t>
              </a:r>
            </a:p>
          </p:txBody>
        </p:sp>
      </p:grpSp>
      <p:sp>
        <p:nvSpPr>
          <p:cNvPr id="16" name="Left Arrow 15"/>
          <p:cNvSpPr/>
          <p:nvPr/>
        </p:nvSpPr>
        <p:spPr>
          <a:xfrm>
            <a:off x="4070614" y="4302587"/>
            <a:ext cx="1268560" cy="497542"/>
          </a:xfrm>
          <a:prstGeom prst="leftArrow">
            <a:avLst/>
          </a:prstGeom>
          <a:solidFill>
            <a:srgbClr val="F57BD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32485555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169</a:t>
            </a:fld>
            <a:endParaRPr lang="ar-EG">
              <a:solidFill>
                <a:prstClr val="black">
                  <a:tint val="75000"/>
                </a:prstClr>
              </a:solidFill>
            </a:endParaRPr>
          </a:p>
        </p:txBody>
      </p:sp>
      <p:grpSp>
        <p:nvGrpSpPr>
          <p:cNvPr id="3" name="Group 2"/>
          <p:cNvGrpSpPr/>
          <p:nvPr/>
        </p:nvGrpSpPr>
        <p:grpSpPr>
          <a:xfrm>
            <a:off x="366727" y="580473"/>
            <a:ext cx="5576874" cy="672280"/>
            <a:chOff x="595327" y="609156"/>
            <a:chExt cx="4376428" cy="917455"/>
          </a:xfrm>
        </p:grpSpPr>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609156"/>
              <a:ext cx="4376428" cy="917455"/>
            </a:xfrm>
            <a:prstGeom prst="rect">
              <a:avLst/>
            </a:prstGeom>
          </p:spPr>
        </p:pic>
        <p:sp>
          <p:nvSpPr>
            <p:cNvPr id="6" name="Rectangle 5"/>
            <p:cNvSpPr/>
            <p:nvPr/>
          </p:nvSpPr>
          <p:spPr>
            <a:xfrm>
              <a:off x="1210235" y="756389"/>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طرق أداء </a:t>
              </a:r>
              <a:r>
                <a:rPr lang="ar-EG" sz="2400" b="1" dirty="0"/>
                <a:t>مهارة إعادة ترتيب الكلمات </a:t>
              </a:r>
              <a:endParaRPr lang="en-US" sz="2400" b="1" dirty="0"/>
            </a:p>
          </p:txBody>
        </p:sp>
      </p:grpSp>
      <p:grpSp>
        <p:nvGrpSpPr>
          <p:cNvPr id="9" name="Group 8"/>
          <p:cNvGrpSpPr/>
          <p:nvPr/>
        </p:nvGrpSpPr>
        <p:grpSpPr>
          <a:xfrm>
            <a:off x="954741" y="1683370"/>
            <a:ext cx="7560609" cy="1153960"/>
            <a:chOff x="847164" y="1481664"/>
            <a:chExt cx="7560609" cy="115396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164" y="1481664"/>
              <a:ext cx="7560609" cy="1153960"/>
            </a:xfrm>
            <a:prstGeom prst="rect">
              <a:avLst/>
            </a:prstGeom>
          </p:spPr>
        </p:pic>
        <p:sp>
          <p:nvSpPr>
            <p:cNvPr id="7" name="Rectangle 6"/>
            <p:cNvSpPr/>
            <p:nvPr/>
          </p:nvSpPr>
          <p:spPr>
            <a:xfrm>
              <a:off x="1572909" y="1567671"/>
              <a:ext cx="4769488"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أضف </a:t>
              </a:r>
              <a:r>
                <a:rPr lang="ar-EG" sz="2400" dirty="0">
                  <a:solidFill>
                    <a:srgbClr val="002060"/>
                  </a:solidFill>
                </a:rPr>
                <a:t>او احذف بعض الكلمات </a:t>
              </a:r>
            </a:p>
          </p:txBody>
        </p:sp>
        <p:sp>
          <p:nvSpPr>
            <p:cNvPr id="8" name="Rectangle 7"/>
            <p:cNvSpPr/>
            <p:nvPr/>
          </p:nvSpPr>
          <p:spPr>
            <a:xfrm>
              <a:off x="6808424" y="1710265"/>
              <a:ext cx="555706"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chemeClr val="bg1"/>
                  </a:solidFill>
                </a:rPr>
                <a:t>3</a:t>
              </a:r>
              <a:endParaRPr lang="ar-EG" sz="2400" b="1" dirty="0">
                <a:solidFill>
                  <a:schemeClr val="bg1"/>
                </a:solidFill>
              </a:endParaRPr>
            </a:p>
          </p:txBody>
        </p:sp>
      </p:grpSp>
      <p:grpSp>
        <p:nvGrpSpPr>
          <p:cNvPr id="13" name="Group 12"/>
          <p:cNvGrpSpPr/>
          <p:nvPr/>
        </p:nvGrpSpPr>
        <p:grpSpPr>
          <a:xfrm>
            <a:off x="5943601" y="2706099"/>
            <a:ext cx="2571749" cy="1765670"/>
            <a:chOff x="5125298" y="3268217"/>
            <a:chExt cx="3213232" cy="2786027"/>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5298" y="3268217"/>
              <a:ext cx="3213232" cy="2786027"/>
            </a:xfrm>
            <a:prstGeom prst="rect">
              <a:avLst/>
            </a:prstGeom>
          </p:spPr>
        </p:pic>
        <p:sp>
          <p:nvSpPr>
            <p:cNvPr id="12" name="Rectangle 11"/>
            <p:cNvSpPr/>
            <p:nvPr/>
          </p:nvSpPr>
          <p:spPr>
            <a:xfrm>
              <a:off x="5672072" y="3653623"/>
              <a:ext cx="1814578" cy="2015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chemeClr val="tx1">
                      <a:lumMod val="95000"/>
                      <a:lumOff val="5000"/>
                    </a:schemeClr>
                  </a:solidFill>
                </a:rPr>
                <a:t> </a:t>
              </a:r>
              <a:r>
                <a:rPr lang="ar-EG" sz="2400" dirty="0">
                  <a:solidFill>
                    <a:schemeClr val="tx1">
                      <a:lumMod val="95000"/>
                      <a:lumOff val="5000"/>
                    </a:schemeClr>
                  </a:solidFill>
                </a:rPr>
                <a:t>اعطني هويتك </a:t>
              </a:r>
            </a:p>
          </p:txBody>
        </p:sp>
      </p:grpSp>
      <p:grpSp>
        <p:nvGrpSpPr>
          <p:cNvPr id="15" name="Group 14"/>
          <p:cNvGrpSpPr/>
          <p:nvPr/>
        </p:nvGrpSpPr>
        <p:grpSpPr>
          <a:xfrm>
            <a:off x="1335543" y="2706098"/>
            <a:ext cx="2537212" cy="1698702"/>
            <a:chOff x="806824" y="3196295"/>
            <a:chExt cx="3065930" cy="2611424"/>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6824" y="3196295"/>
              <a:ext cx="3065930" cy="2611424"/>
            </a:xfrm>
            <a:prstGeom prst="rect">
              <a:avLst/>
            </a:prstGeom>
          </p:spPr>
        </p:pic>
        <p:sp>
          <p:nvSpPr>
            <p:cNvPr id="14" name="Rectangle 13"/>
            <p:cNvSpPr/>
            <p:nvPr/>
          </p:nvSpPr>
          <p:spPr>
            <a:xfrm>
              <a:off x="1576827" y="3581700"/>
              <a:ext cx="1814578" cy="2015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tx1">
                      <a:lumMod val="95000"/>
                      <a:lumOff val="5000"/>
                    </a:schemeClr>
                  </a:solidFill>
                </a:rPr>
                <a:t>هل أجد معك شيئاً يثبت شخصيتك </a:t>
              </a:r>
              <a:r>
                <a:rPr lang="ar-EG" sz="2400" dirty="0" smtClean="0">
                  <a:solidFill>
                    <a:schemeClr val="tx1">
                      <a:lumMod val="95000"/>
                      <a:lumOff val="5000"/>
                    </a:schemeClr>
                  </a:solidFill>
                </a:rPr>
                <a:t>؟ </a:t>
              </a:r>
              <a:endParaRPr lang="ar-EG" sz="2400" dirty="0">
                <a:solidFill>
                  <a:schemeClr val="tx1">
                    <a:lumMod val="95000"/>
                    <a:lumOff val="5000"/>
                  </a:schemeClr>
                </a:solidFill>
              </a:endParaRPr>
            </a:p>
          </p:txBody>
        </p:sp>
      </p:grpSp>
      <p:sp>
        <p:nvSpPr>
          <p:cNvPr id="16" name="Left Arrow 15"/>
          <p:cNvSpPr/>
          <p:nvPr/>
        </p:nvSpPr>
        <p:spPr>
          <a:xfrm>
            <a:off x="4273898" y="3405778"/>
            <a:ext cx="1268560" cy="497542"/>
          </a:xfrm>
          <a:prstGeom prst="leftArrow">
            <a:avLst/>
          </a:prstGeom>
          <a:solidFill>
            <a:srgbClr val="F57BD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8" name="Rectangle 17"/>
          <p:cNvSpPr/>
          <p:nvPr/>
        </p:nvSpPr>
        <p:spPr>
          <a:xfrm>
            <a:off x="1688462" y="2115737"/>
            <a:ext cx="4769488"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tx1">
                    <a:lumMod val="95000"/>
                    <a:lumOff val="5000"/>
                  </a:schemeClr>
                </a:solidFill>
              </a:rPr>
              <a:t>لتغيير شعور الآخرين تجاهك </a:t>
            </a:r>
          </a:p>
        </p:txBody>
      </p:sp>
      <p:grpSp>
        <p:nvGrpSpPr>
          <p:cNvPr id="19" name="Group 18"/>
          <p:cNvGrpSpPr/>
          <p:nvPr/>
        </p:nvGrpSpPr>
        <p:grpSpPr>
          <a:xfrm>
            <a:off x="5943601" y="4553035"/>
            <a:ext cx="2571749" cy="1765670"/>
            <a:chOff x="5125298" y="3268217"/>
            <a:chExt cx="3213232" cy="2786027"/>
          </a:xfrm>
        </p:grpSpPr>
        <p:pic>
          <p:nvPicPr>
            <p:cNvPr id="20" name="Picture 19"/>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125298" y="3268217"/>
              <a:ext cx="3213232" cy="2786027"/>
            </a:xfrm>
            <a:prstGeom prst="rect">
              <a:avLst/>
            </a:prstGeom>
          </p:spPr>
        </p:pic>
        <p:sp>
          <p:nvSpPr>
            <p:cNvPr id="21" name="Rectangle 20"/>
            <p:cNvSpPr/>
            <p:nvPr/>
          </p:nvSpPr>
          <p:spPr>
            <a:xfrm>
              <a:off x="5672072" y="3653623"/>
              <a:ext cx="1814578" cy="2015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أين المستندات ؟ </a:t>
              </a:r>
            </a:p>
          </p:txBody>
        </p:sp>
      </p:grpSp>
      <p:grpSp>
        <p:nvGrpSpPr>
          <p:cNvPr id="22" name="Group 21"/>
          <p:cNvGrpSpPr/>
          <p:nvPr/>
        </p:nvGrpSpPr>
        <p:grpSpPr>
          <a:xfrm>
            <a:off x="1335543" y="4553034"/>
            <a:ext cx="2537212" cy="1698702"/>
            <a:chOff x="806824" y="3196295"/>
            <a:chExt cx="3065930" cy="2611424"/>
          </a:xfrm>
        </p:grpSpPr>
        <p:pic>
          <p:nvPicPr>
            <p:cNvPr id="23" name="Picture 22"/>
            <p:cNvPicPr>
              <a:picLocks noChangeAspect="1"/>
            </p:cNvPicPr>
            <p:nvPr/>
          </p:nvPicPr>
          <p:blipFill>
            <a:blip r:embed="rId7"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flipH="1">
              <a:off x="806824" y="3196295"/>
              <a:ext cx="3065930" cy="2611424"/>
            </a:xfrm>
            <a:prstGeom prst="rect">
              <a:avLst/>
            </a:prstGeom>
          </p:spPr>
        </p:pic>
        <p:sp>
          <p:nvSpPr>
            <p:cNvPr id="24" name="Rectangle 23"/>
            <p:cNvSpPr/>
            <p:nvPr/>
          </p:nvSpPr>
          <p:spPr>
            <a:xfrm>
              <a:off x="1576828" y="3581701"/>
              <a:ext cx="1597208" cy="2015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ألم تجد مستندات هنا ؟ </a:t>
              </a:r>
            </a:p>
          </p:txBody>
        </p:sp>
      </p:grpSp>
      <p:sp>
        <p:nvSpPr>
          <p:cNvPr id="25" name="Left Arrow 24"/>
          <p:cNvSpPr/>
          <p:nvPr/>
        </p:nvSpPr>
        <p:spPr>
          <a:xfrm>
            <a:off x="4273898" y="5252714"/>
            <a:ext cx="1268560" cy="497542"/>
          </a:xfrm>
          <a:prstGeom prst="leftArrow">
            <a:avLst/>
          </a:prstGeom>
          <a:solidFill>
            <a:srgbClr val="72FF33"/>
          </a:solidFill>
          <a:ln>
            <a:solidFill>
              <a:srgbClr val="72FF33"/>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17696044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right)">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right)">
                                      <p:cBhvr>
                                        <p:cTn id="41" dur="500"/>
                                        <p:tgtEl>
                                          <p:spTgt spid="25"/>
                                        </p:tgtEl>
                                      </p:cBhvr>
                                    </p:animEffect>
                                  </p:childTnLst>
                                </p:cTn>
                              </p:par>
                              <p:par>
                                <p:cTn id="42" presetID="53" presetClass="entr" presetSubtype="16"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0" y="0"/>
            <a:ext cx="9144000" cy="6858000"/>
            <a:chOff x="0" y="0"/>
            <a:chExt cx="9144000" cy="685800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679575" y="2378018"/>
              <a:ext cx="3348319" cy="1779235"/>
            </a:xfrm>
            <a:prstGeom prst="rect">
              <a:avLst/>
            </a:prstGeom>
            <a:noFill/>
          </p:spPr>
          <p:txBody>
            <a:bodyPr wrap="square" rtlCol="1">
              <a:prstTxWarp prst="textPlain">
                <a:avLst/>
              </a:prstTxWarp>
              <a:spAutoFit/>
            </a:bodyPr>
            <a:lstStyle/>
            <a:p>
              <a:pPr algn="ctr"/>
              <a:r>
                <a:rPr lang="ar-SA" sz="2800" b="1" dirty="0" smtClean="0">
                  <a:ln w="12700">
                    <a:solidFill>
                      <a:srgbClr val="00B050"/>
                    </a:solidFill>
                    <a:prstDash val="solid"/>
                  </a:ln>
                  <a:solidFill>
                    <a:srgbClr val="00B050"/>
                  </a:solidFill>
                  <a:effectLst>
                    <a:outerShdw dist="38100" dir="2640000" algn="bl" rotWithShape="0">
                      <a:schemeClr val="tx2">
                        <a:lumMod val="75000"/>
                      </a:schemeClr>
                    </a:outerShdw>
                  </a:effectLst>
                  <a:cs typeface="+mj-cs"/>
                </a:rPr>
                <a:t>واجبات</a:t>
              </a:r>
              <a:br>
                <a:rPr lang="ar-SA" sz="2800" b="1" dirty="0" smtClean="0">
                  <a:ln w="12700">
                    <a:solidFill>
                      <a:srgbClr val="00B050"/>
                    </a:solidFill>
                    <a:prstDash val="solid"/>
                  </a:ln>
                  <a:solidFill>
                    <a:srgbClr val="00B050"/>
                  </a:solidFill>
                  <a:effectLst>
                    <a:outerShdw dist="38100" dir="2640000" algn="bl" rotWithShape="0">
                      <a:schemeClr val="tx2">
                        <a:lumMod val="75000"/>
                      </a:schemeClr>
                    </a:outerShdw>
                  </a:effectLst>
                  <a:cs typeface="+mj-cs"/>
                </a:rPr>
              </a:br>
              <a:r>
                <a:rPr lang="ar-SA" sz="2800" b="1" dirty="0" smtClean="0">
                  <a:ln w="12700">
                    <a:solidFill>
                      <a:srgbClr val="00B050"/>
                    </a:solidFill>
                    <a:prstDash val="solid"/>
                  </a:ln>
                  <a:solidFill>
                    <a:srgbClr val="00B050"/>
                  </a:solidFill>
                  <a:effectLst>
                    <a:outerShdw dist="38100" dir="2640000" algn="bl" rotWithShape="0">
                      <a:schemeClr val="tx2">
                        <a:lumMod val="75000"/>
                      </a:schemeClr>
                    </a:outerShdw>
                  </a:effectLst>
                  <a:cs typeface="+mj-cs"/>
                </a:rPr>
                <a:t> </a:t>
              </a:r>
              <a:r>
                <a:rPr lang="ar-SA" sz="2800" b="1" dirty="0">
                  <a:ln w="12700">
                    <a:solidFill>
                      <a:srgbClr val="00B050"/>
                    </a:solidFill>
                    <a:prstDash val="solid"/>
                  </a:ln>
                  <a:solidFill>
                    <a:srgbClr val="00B050"/>
                  </a:solidFill>
                  <a:effectLst>
                    <a:outerShdw dist="38100" dir="2640000" algn="bl" rotWithShape="0">
                      <a:schemeClr val="tx2">
                        <a:lumMod val="75000"/>
                      </a:schemeClr>
                    </a:outerShdw>
                  </a:effectLst>
                  <a:cs typeface="+mj-cs"/>
                </a:rPr>
                <a:t>رجال البيع </a:t>
              </a:r>
              <a:endParaRPr lang="en-US" sz="2800" b="1" dirty="0">
                <a:ln w="12700">
                  <a:solidFill>
                    <a:srgbClr val="00B050"/>
                  </a:solidFill>
                  <a:prstDash val="solid"/>
                </a:ln>
                <a:solidFill>
                  <a:srgbClr val="00B050"/>
                </a:solidFill>
                <a:effectLst>
                  <a:outerShdw dist="38100" dir="2640000" algn="bl" rotWithShape="0">
                    <a:schemeClr val="tx2">
                      <a:lumMod val="75000"/>
                    </a:schemeClr>
                  </a:outerShdw>
                </a:effectLst>
                <a:cs typeface="+mj-cs"/>
              </a:endParaRPr>
            </a:p>
          </p:txBody>
        </p:sp>
      </p:grpSp>
    </p:spTree>
    <p:extLst>
      <p:ext uri="{BB962C8B-B14F-4D97-AF65-F5344CB8AC3E}">
        <p14:creationId xmlns:p14="http://schemas.microsoft.com/office/powerpoint/2010/main" val="20433725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170</a:t>
            </a:fld>
            <a:endParaRPr lang="ar-EG">
              <a:solidFill>
                <a:prstClr val="black">
                  <a:tint val="75000"/>
                </a:prstClr>
              </a:solidFill>
            </a:endParaRPr>
          </a:p>
        </p:txBody>
      </p:sp>
      <p:grpSp>
        <p:nvGrpSpPr>
          <p:cNvPr id="3" name="Group 2"/>
          <p:cNvGrpSpPr/>
          <p:nvPr/>
        </p:nvGrpSpPr>
        <p:grpSpPr>
          <a:xfrm>
            <a:off x="366727" y="580473"/>
            <a:ext cx="5576874" cy="672280"/>
            <a:chOff x="595327" y="609156"/>
            <a:chExt cx="4376428" cy="917455"/>
          </a:xfrm>
        </p:grpSpPr>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609156"/>
              <a:ext cx="4376428" cy="917455"/>
            </a:xfrm>
            <a:prstGeom prst="rect">
              <a:avLst/>
            </a:prstGeom>
          </p:spPr>
        </p:pic>
        <p:sp>
          <p:nvSpPr>
            <p:cNvPr id="6" name="Rectangle 5"/>
            <p:cNvSpPr/>
            <p:nvPr/>
          </p:nvSpPr>
          <p:spPr>
            <a:xfrm>
              <a:off x="1210235" y="756389"/>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طرق أداء </a:t>
              </a:r>
              <a:r>
                <a:rPr lang="ar-EG" sz="2400" b="1" dirty="0"/>
                <a:t>مهارة إعادة ترتيب الكلمات </a:t>
              </a:r>
              <a:endParaRPr lang="en-US" sz="2400" b="1" dirty="0"/>
            </a:p>
          </p:txBody>
        </p:sp>
      </p:grpSp>
      <p:grpSp>
        <p:nvGrpSpPr>
          <p:cNvPr id="9" name="Group 8"/>
          <p:cNvGrpSpPr/>
          <p:nvPr/>
        </p:nvGrpSpPr>
        <p:grpSpPr>
          <a:xfrm>
            <a:off x="954741" y="1683370"/>
            <a:ext cx="7560609" cy="1153960"/>
            <a:chOff x="847164" y="1481664"/>
            <a:chExt cx="7560609" cy="1153960"/>
          </a:xfrm>
        </p:grpSpPr>
        <p:pic>
          <p:nvPicPr>
            <p:cNvPr id="2" name="Picture 1"/>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47164" y="1481664"/>
              <a:ext cx="7560609" cy="1153960"/>
            </a:xfrm>
            <a:prstGeom prst="rect">
              <a:avLst/>
            </a:prstGeom>
          </p:spPr>
        </p:pic>
        <p:sp>
          <p:nvSpPr>
            <p:cNvPr id="7" name="Rectangle 6"/>
            <p:cNvSpPr/>
            <p:nvPr/>
          </p:nvSpPr>
          <p:spPr>
            <a:xfrm>
              <a:off x="1551000" y="1756085"/>
              <a:ext cx="4769488"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استخدام </a:t>
              </a:r>
              <a:r>
                <a:rPr lang="ar-EG" sz="2400" dirty="0">
                  <a:solidFill>
                    <a:srgbClr val="002060"/>
                  </a:solidFill>
                </a:rPr>
                <a:t>الأساليب السابقة مجتمعة </a:t>
              </a:r>
            </a:p>
          </p:txBody>
        </p:sp>
        <p:sp>
          <p:nvSpPr>
            <p:cNvPr id="8" name="Rectangle 7"/>
            <p:cNvSpPr/>
            <p:nvPr/>
          </p:nvSpPr>
          <p:spPr>
            <a:xfrm>
              <a:off x="6808424" y="1710265"/>
              <a:ext cx="555706"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chemeClr val="tx1">
                      <a:lumMod val="95000"/>
                      <a:lumOff val="5000"/>
                    </a:schemeClr>
                  </a:solidFill>
                </a:rPr>
                <a:t>4</a:t>
              </a:r>
              <a:endParaRPr lang="ar-EG" sz="2400" b="1" dirty="0">
                <a:solidFill>
                  <a:schemeClr val="tx1">
                    <a:lumMod val="95000"/>
                    <a:lumOff val="5000"/>
                  </a:schemeClr>
                </a:solidFill>
              </a:endParaRPr>
            </a:p>
          </p:txBody>
        </p:sp>
      </p:grpSp>
      <p:grpSp>
        <p:nvGrpSpPr>
          <p:cNvPr id="13" name="Group 12"/>
          <p:cNvGrpSpPr/>
          <p:nvPr/>
        </p:nvGrpSpPr>
        <p:grpSpPr>
          <a:xfrm>
            <a:off x="5407686" y="3196295"/>
            <a:ext cx="3107664" cy="2714375"/>
            <a:chOff x="5125298" y="3268217"/>
            <a:chExt cx="3213232" cy="2786027"/>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5298" y="3268217"/>
              <a:ext cx="3213232" cy="2786027"/>
            </a:xfrm>
            <a:prstGeom prst="rect">
              <a:avLst/>
            </a:prstGeom>
          </p:spPr>
        </p:pic>
        <p:sp>
          <p:nvSpPr>
            <p:cNvPr id="12" name="Rectangle 11"/>
            <p:cNvSpPr/>
            <p:nvPr/>
          </p:nvSpPr>
          <p:spPr>
            <a:xfrm>
              <a:off x="5672072" y="3653623"/>
              <a:ext cx="1814578" cy="2015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tx1">
                      <a:lumMod val="95000"/>
                      <a:lumOff val="5000"/>
                    </a:schemeClr>
                  </a:solidFill>
                </a:rPr>
                <a:t>هذا التوقيع غير مطابق </a:t>
              </a:r>
            </a:p>
          </p:txBody>
        </p:sp>
      </p:grpSp>
      <p:grpSp>
        <p:nvGrpSpPr>
          <p:cNvPr id="15" name="Group 14"/>
          <p:cNvGrpSpPr/>
          <p:nvPr/>
        </p:nvGrpSpPr>
        <p:grpSpPr>
          <a:xfrm>
            <a:off x="806824" y="3196295"/>
            <a:ext cx="3065930" cy="2611424"/>
            <a:chOff x="806824" y="3196295"/>
            <a:chExt cx="3065930" cy="2611424"/>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6824" y="3196295"/>
              <a:ext cx="3065930" cy="2611424"/>
            </a:xfrm>
            <a:prstGeom prst="rect">
              <a:avLst/>
            </a:prstGeom>
          </p:spPr>
        </p:pic>
        <p:sp>
          <p:nvSpPr>
            <p:cNvPr id="14" name="Rectangle 13"/>
            <p:cNvSpPr/>
            <p:nvPr/>
          </p:nvSpPr>
          <p:spPr>
            <a:xfrm>
              <a:off x="1658577" y="3581700"/>
              <a:ext cx="1576052" cy="2015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tx1">
                      <a:lumMod val="95000"/>
                      <a:lumOff val="5000"/>
                    </a:schemeClr>
                  </a:solidFill>
                </a:rPr>
                <a:t>الا ترى معي ان توقيعك هذا أفضل مما هو لدينا ؟ </a:t>
              </a:r>
            </a:p>
          </p:txBody>
        </p:sp>
      </p:grpSp>
      <p:sp>
        <p:nvSpPr>
          <p:cNvPr id="16" name="Left Arrow 15"/>
          <p:cNvSpPr/>
          <p:nvPr/>
        </p:nvSpPr>
        <p:spPr>
          <a:xfrm>
            <a:off x="3973449" y="4340537"/>
            <a:ext cx="1268560" cy="497542"/>
          </a:xfrm>
          <a:prstGeom prst="leftArrow">
            <a:avLst/>
          </a:prstGeom>
          <a:solidFill>
            <a:srgbClr val="F57BD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29460575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171</a:t>
            </a:fld>
            <a:endParaRPr lang="ar-EG">
              <a:solidFill>
                <a:prstClr val="black">
                  <a:tint val="75000"/>
                </a:prstClr>
              </a:solidFill>
            </a:endParaRPr>
          </a:p>
        </p:txBody>
      </p:sp>
      <p:grpSp>
        <p:nvGrpSpPr>
          <p:cNvPr id="3" name="Group 2"/>
          <p:cNvGrpSpPr/>
          <p:nvPr/>
        </p:nvGrpSpPr>
        <p:grpSpPr>
          <a:xfrm>
            <a:off x="366727" y="580473"/>
            <a:ext cx="5576874" cy="672280"/>
            <a:chOff x="595327" y="609156"/>
            <a:chExt cx="4376428" cy="917455"/>
          </a:xfrm>
        </p:grpSpPr>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609156"/>
              <a:ext cx="4376428" cy="917455"/>
            </a:xfrm>
            <a:prstGeom prst="rect">
              <a:avLst/>
            </a:prstGeom>
          </p:spPr>
        </p:pic>
        <p:sp>
          <p:nvSpPr>
            <p:cNvPr id="6" name="Rectangle 5"/>
            <p:cNvSpPr/>
            <p:nvPr/>
          </p:nvSpPr>
          <p:spPr>
            <a:xfrm>
              <a:off x="1210235" y="756389"/>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طرق أداء </a:t>
              </a:r>
              <a:r>
                <a:rPr lang="ar-EG" sz="2400" b="1" dirty="0"/>
                <a:t>مهارة إعادة ترتيب الكلمات </a:t>
              </a:r>
              <a:endParaRPr lang="en-US" sz="2400" b="1" dirty="0"/>
            </a:p>
          </p:txBody>
        </p:sp>
      </p:grpSp>
      <p:grpSp>
        <p:nvGrpSpPr>
          <p:cNvPr id="9" name="Group 8"/>
          <p:cNvGrpSpPr/>
          <p:nvPr/>
        </p:nvGrpSpPr>
        <p:grpSpPr>
          <a:xfrm>
            <a:off x="954741" y="1427876"/>
            <a:ext cx="7560609" cy="1153960"/>
            <a:chOff x="847164" y="1481664"/>
            <a:chExt cx="7560609" cy="1153960"/>
          </a:xfrm>
        </p:grpSpPr>
        <p:pic>
          <p:nvPicPr>
            <p:cNvPr id="2" name="Picture 1"/>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47164" y="1481664"/>
              <a:ext cx="7560609" cy="1153960"/>
            </a:xfrm>
            <a:prstGeom prst="rect">
              <a:avLst/>
            </a:prstGeom>
          </p:spPr>
        </p:pic>
        <p:sp>
          <p:nvSpPr>
            <p:cNvPr id="7" name="Rectangle 6"/>
            <p:cNvSpPr/>
            <p:nvPr/>
          </p:nvSpPr>
          <p:spPr>
            <a:xfrm>
              <a:off x="1551000" y="1756085"/>
              <a:ext cx="4769488"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استخدم </a:t>
              </a:r>
              <a:r>
                <a:rPr lang="ar-EG" sz="2400" dirty="0">
                  <a:solidFill>
                    <a:srgbClr val="002060"/>
                  </a:solidFill>
                </a:rPr>
                <a:t>رسالة (( أنا )) مقابل رسالة (( أنت )) </a:t>
              </a:r>
            </a:p>
          </p:txBody>
        </p:sp>
        <p:sp>
          <p:nvSpPr>
            <p:cNvPr id="8" name="Rectangle 7"/>
            <p:cNvSpPr/>
            <p:nvPr/>
          </p:nvSpPr>
          <p:spPr>
            <a:xfrm>
              <a:off x="6808424" y="1710265"/>
              <a:ext cx="555706"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chemeClr val="bg1"/>
                  </a:solidFill>
                </a:rPr>
                <a:t>5</a:t>
              </a:r>
              <a:endParaRPr lang="ar-EG" sz="2400" b="1" dirty="0">
                <a:solidFill>
                  <a:schemeClr val="bg1"/>
                </a:solidFill>
              </a:endParaRPr>
            </a:p>
          </p:txBody>
        </p:sp>
      </p:grpSp>
      <p:grpSp>
        <p:nvGrpSpPr>
          <p:cNvPr id="19" name="Group 18"/>
          <p:cNvGrpSpPr/>
          <p:nvPr/>
        </p:nvGrpSpPr>
        <p:grpSpPr>
          <a:xfrm>
            <a:off x="743337" y="2253627"/>
            <a:ext cx="6782248" cy="3828303"/>
            <a:chOff x="1733102" y="2328831"/>
            <a:chExt cx="6782248" cy="3828303"/>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3102" y="2328831"/>
              <a:ext cx="6782248" cy="3828303"/>
            </a:xfrm>
            <a:prstGeom prst="rect">
              <a:avLst/>
            </a:prstGeom>
          </p:spPr>
        </p:pic>
        <p:sp>
          <p:nvSpPr>
            <p:cNvPr id="18" name="Rectangle 17"/>
            <p:cNvSpPr/>
            <p:nvPr/>
          </p:nvSpPr>
          <p:spPr>
            <a:xfrm>
              <a:off x="2402488" y="3482787"/>
              <a:ext cx="4926159" cy="20439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تعتبر الطريقة التي نكون بها الجمل مهمة للغاية لو أردنا الاتصال بفعالية ، فاستخدم الرسالة التي تحتوي على " انت ، او " عليك " يجب ان تكون في ادني مستوياتها عند استخدام الهاتف حيث إنها عادة ما تكون ذات تأثير سلبي لدى العميل </a:t>
              </a:r>
            </a:p>
          </p:txBody>
        </p:sp>
      </p:grpSp>
      <p:pic>
        <p:nvPicPr>
          <p:cNvPr id="5122" name="Picture 2" descr="http://www.alborsanews.com/beta/wp-content/uploads/2013/05/%D8%AE%D8%AF%D9%85%D8%A9-%D8%A7%D9%84%D8%B9%D9%85%D9%84%D8%A7%D8%A1-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2079" y="4429559"/>
            <a:ext cx="2327776" cy="15596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6993365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2000"/>
                                        <p:tgtEl>
                                          <p:spTgt spid="19"/>
                                        </p:tgtEl>
                                      </p:cBhvr>
                                    </p:animEffect>
                                  </p:childTnLst>
                                </p:cTn>
                              </p:par>
                              <p:par>
                                <p:cTn id="13" presetID="53" presetClass="entr" presetSubtype="16"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 calcmode="lin" valueType="num">
                                      <p:cBhvr>
                                        <p:cTn id="15" dur="500" fill="hold"/>
                                        <p:tgtEl>
                                          <p:spTgt spid="5122"/>
                                        </p:tgtEl>
                                        <p:attrNameLst>
                                          <p:attrName>ppt_w</p:attrName>
                                        </p:attrNameLst>
                                      </p:cBhvr>
                                      <p:tavLst>
                                        <p:tav tm="0">
                                          <p:val>
                                            <p:fltVal val="0"/>
                                          </p:val>
                                        </p:tav>
                                        <p:tav tm="100000">
                                          <p:val>
                                            <p:strVal val="#ppt_w"/>
                                          </p:val>
                                        </p:tav>
                                      </p:tavLst>
                                    </p:anim>
                                    <p:anim calcmode="lin" valueType="num">
                                      <p:cBhvr>
                                        <p:cTn id="16" dur="500" fill="hold"/>
                                        <p:tgtEl>
                                          <p:spTgt spid="5122"/>
                                        </p:tgtEl>
                                        <p:attrNameLst>
                                          <p:attrName>ppt_h</p:attrName>
                                        </p:attrNameLst>
                                      </p:cBhvr>
                                      <p:tavLst>
                                        <p:tav tm="0">
                                          <p:val>
                                            <p:fltVal val="0"/>
                                          </p:val>
                                        </p:tav>
                                        <p:tav tm="100000">
                                          <p:val>
                                            <p:strVal val="#ppt_h"/>
                                          </p:val>
                                        </p:tav>
                                      </p:tavLst>
                                    </p:anim>
                                    <p:animEffect transition="in" filter="fade">
                                      <p:cBhvr>
                                        <p:cTn id="1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14" name="Group 13"/>
          <p:cNvGrpSpPr/>
          <p:nvPr/>
        </p:nvGrpSpPr>
        <p:grpSpPr>
          <a:xfrm>
            <a:off x="3348318" y="1360640"/>
            <a:ext cx="5437127" cy="2697845"/>
            <a:chOff x="3348318" y="1360640"/>
            <a:chExt cx="5437127" cy="2697845"/>
          </a:xfrm>
        </p:grpSpPr>
        <p:pic>
          <p:nvPicPr>
            <p:cNvPr id="2" name="Picture 1"/>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348318" y="1360640"/>
              <a:ext cx="5242009" cy="2697845"/>
            </a:xfrm>
            <a:prstGeom prst="rect">
              <a:avLst/>
            </a:prstGeom>
          </p:spPr>
        </p:pic>
        <p:sp>
          <p:nvSpPr>
            <p:cNvPr id="9" name="Rectangle 8"/>
            <p:cNvSpPr/>
            <p:nvPr/>
          </p:nvSpPr>
          <p:spPr>
            <a:xfrm>
              <a:off x="7503731" y="2003591"/>
              <a:ext cx="1281714" cy="1127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رسالة</a:t>
              </a:r>
              <a:br>
                <a:rPr lang="ar-EG" sz="2400" b="1" dirty="0" smtClean="0"/>
              </a:br>
              <a:r>
                <a:rPr lang="ar-EG" sz="2400" b="1" dirty="0" smtClean="0"/>
                <a:t>" </a:t>
              </a:r>
              <a:r>
                <a:rPr lang="ar-EG" sz="2400" b="1" dirty="0"/>
                <a:t>أنت " الموجهة </a:t>
              </a: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172</a:t>
            </a:fld>
            <a:endParaRPr lang="ar-EG">
              <a:solidFill>
                <a:prstClr val="black">
                  <a:tint val="75000"/>
                </a:prstClr>
              </a:solidFill>
            </a:endParaRPr>
          </a:p>
        </p:txBody>
      </p:sp>
      <p:grpSp>
        <p:nvGrpSpPr>
          <p:cNvPr id="5" name="Group 4"/>
          <p:cNvGrpSpPr/>
          <p:nvPr/>
        </p:nvGrpSpPr>
        <p:grpSpPr>
          <a:xfrm>
            <a:off x="366727" y="580473"/>
            <a:ext cx="5576874" cy="672280"/>
            <a:chOff x="595327" y="609156"/>
            <a:chExt cx="4376428" cy="917455"/>
          </a:xfrm>
        </p:grpSpPr>
        <p:pic>
          <p:nvPicPr>
            <p:cNvPr id="6" name="Picture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609156"/>
              <a:ext cx="4376428" cy="917455"/>
            </a:xfrm>
            <a:prstGeom prst="rect">
              <a:avLst/>
            </a:prstGeom>
          </p:spPr>
        </p:pic>
        <p:sp>
          <p:nvSpPr>
            <p:cNvPr id="7" name="Rectangle 6"/>
            <p:cNvSpPr/>
            <p:nvPr/>
          </p:nvSpPr>
          <p:spPr>
            <a:xfrm>
              <a:off x="1210235" y="756389"/>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طرق أداء </a:t>
              </a:r>
              <a:r>
                <a:rPr lang="ar-EG" sz="2400" b="1" dirty="0"/>
                <a:t>مهارة إعادة ترتيب الكلمات </a:t>
              </a:r>
              <a:endParaRPr lang="en-US" sz="2400" b="1" dirty="0"/>
            </a:p>
          </p:txBody>
        </p:sp>
      </p:grpSp>
      <p:sp>
        <p:nvSpPr>
          <p:cNvPr id="3" name="Rectangle 2"/>
          <p:cNvSpPr/>
          <p:nvPr/>
        </p:nvSpPr>
        <p:spPr>
          <a:xfrm>
            <a:off x="3664460" y="1742973"/>
            <a:ext cx="3644153" cy="966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تجعل العميل يشعر بالنقد وانه بحاجة للدفاع عن نفسه </a:t>
            </a:r>
          </a:p>
        </p:txBody>
      </p:sp>
      <p:pic>
        <p:nvPicPr>
          <p:cNvPr id="11" name="Picture 10"/>
          <p:cNvPicPr>
            <a:picLocks noChangeAspect="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1261563" y="3130638"/>
            <a:ext cx="5086404" cy="2697845"/>
          </a:xfrm>
          <a:prstGeom prst="rect">
            <a:avLst/>
          </a:prstGeom>
        </p:spPr>
      </p:pic>
      <p:sp>
        <p:nvSpPr>
          <p:cNvPr id="12" name="Rectangle 11"/>
          <p:cNvSpPr/>
          <p:nvPr/>
        </p:nvSpPr>
        <p:spPr>
          <a:xfrm flipH="1">
            <a:off x="2505230" y="3512971"/>
            <a:ext cx="3535979" cy="966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يجب ان يحل محلها رسالة " انا " كلما أمكن ذلك </a:t>
            </a:r>
          </a:p>
        </p:txBody>
      </p:sp>
      <p:sp>
        <p:nvSpPr>
          <p:cNvPr id="13" name="Rectangle 12"/>
          <p:cNvSpPr/>
          <p:nvPr/>
        </p:nvSpPr>
        <p:spPr>
          <a:xfrm flipH="1">
            <a:off x="1072237" y="3773589"/>
            <a:ext cx="1243667" cy="1127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رسالة</a:t>
            </a:r>
            <a:br>
              <a:rPr lang="ar-EG" sz="2400" b="1" dirty="0" smtClean="0"/>
            </a:br>
            <a:r>
              <a:rPr lang="ar-EG" sz="2400" b="1" dirty="0" smtClean="0"/>
              <a:t>" </a:t>
            </a:r>
            <a:r>
              <a:rPr lang="ar-EG" sz="2400" b="1" dirty="0"/>
              <a:t>أنت " الموجهة </a:t>
            </a:r>
          </a:p>
        </p:txBody>
      </p:sp>
      <p:pic>
        <p:nvPicPr>
          <p:cNvPr id="6146" name="Picture 2" descr="http://kenanaonline.com/photos/1238284/1238284276/large_1238284276.jpg?135647109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2952" y="4541161"/>
            <a:ext cx="2619375" cy="17430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8251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6146"/>
                                        </p:tgtEl>
                                        <p:attrNameLst>
                                          <p:attrName>style.visibility</p:attrName>
                                        </p:attrNameLst>
                                      </p:cBhvr>
                                      <p:to>
                                        <p:strVal val="visible"/>
                                      </p:to>
                                    </p:set>
                                    <p:animEffect transition="in" filter="barn(inVertical)">
                                      <p:cBhvr>
                                        <p:cTn id="31"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14" name="Group 13"/>
          <p:cNvGrpSpPr/>
          <p:nvPr/>
        </p:nvGrpSpPr>
        <p:grpSpPr>
          <a:xfrm rot="1254197" flipH="1">
            <a:off x="4679649" y="2319762"/>
            <a:ext cx="2527903" cy="1590669"/>
            <a:chOff x="1588036" y="1787280"/>
            <a:chExt cx="2947833" cy="1286312"/>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1588036" y="1787280"/>
              <a:ext cx="2947833" cy="1286312"/>
            </a:xfrm>
            <a:prstGeom prst="rect">
              <a:avLst/>
            </a:prstGeom>
          </p:spPr>
        </p:pic>
        <p:sp>
          <p:nvSpPr>
            <p:cNvPr id="16" name="Rectangle 15"/>
            <p:cNvSpPr/>
            <p:nvPr/>
          </p:nvSpPr>
          <p:spPr>
            <a:xfrm rot="908675">
              <a:off x="2133410" y="2150130"/>
              <a:ext cx="2057280" cy="887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عليك الامتناع عن .....</a:t>
              </a:r>
            </a:p>
          </p:txBody>
        </p:sp>
      </p:grpSp>
      <p:grpSp>
        <p:nvGrpSpPr>
          <p:cNvPr id="13" name="Group 12"/>
          <p:cNvGrpSpPr/>
          <p:nvPr/>
        </p:nvGrpSpPr>
        <p:grpSpPr>
          <a:xfrm>
            <a:off x="2052779" y="1921141"/>
            <a:ext cx="2947833" cy="1286312"/>
            <a:chOff x="1595579" y="1846852"/>
            <a:chExt cx="2947833" cy="1286312"/>
          </a:xfrm>
        </p:grpSpPr>
        <p:pic>
          <p:nvPicPr>
            <p:cNvPr id="11" name="Picture 10"/>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flipV="1">
              <a:off x="1595579" y="1846852"/>
              <a:ext cx="2947833" cy="1286312"/>
            </a:xfrm>
            <a:prstGeom prst="rect">
              <a:avLst/>
            </a:prstGeom>
          </p:spPr>
        </p:pic>
        <p:sp>
          <p:nvSpPr>
            <p:cNvPr id="12" name="Rectangle 11"/>
            <p:cNvSpPr/>
            <p:nvPr/>
          </p:nvSpPr>
          <p:spPr>
            <a:xfrm>
              <a:off x="2040855" y="2105708"/>
              <a:ext cx="2057280" cy="887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عليك القيام بـ .....</a:t>
              </a: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173</a:t>
            </a:fld>
            <a:endParaRPr lang="ar-EG">
              <a:solidFill>
                <a:prstClr val="black">
                  <a:tint val="75000"/>
                </a:prstClr>
              </a:solidFill>
            </a:endParaRPr>
          </a:p>
        </p:txBody>
      </p:sp>
      <p:grpSp>
        <p:nvGrpSpPr>
          <p:cNvPr id="3" name="Group 2"/>
          <p:cNvGrpSpPr/>
          <p:nvPr/>
        </p:nvGrpSpPr>
        <p:grpSpPr>
          <a:xfrm>
            <a:off x="366727" y="580473"/>
            <a:ext cx="5576874" cy="672280"/>
            <a:chOff x="595327" y="609156"/>
            <a:chExt cx="4376428" cy="917455"/>
          </a:xfrm>
        </p:grpSpPr>
        <p:pic>
          <p:nvPicPr>
            <p:cNvPr id="5" name="Picture 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609156"/>
              <a:ext cx="4376428" cy="917455"/>
            </a:xfrm>
            <a:prstGeom prst="rect">
              <a:avLst/>
            </a:prstGeom>
          </p:spPr>
        </p:pic>
        <p:sp>
          <p:nvSpPr>
            <p:cNvPr id="6" name="Rectangle 5"/>
            <p:cNvSpPr/>
            <p:nvPr/>
          </p:nvSpPr>
          <p:spPr>
            <a:xfrm>
              <a:off x="1210235" y="756389"/>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طرق أداء </a:t>
              </a:r>
              <a:r>
                <a:rPr lang="ar-EG" sz="2400" b="1" dirty="0"/>
                <a:t>مهارة إعادة ترتيب الكلمات </a:t>
              </a:r>
              <a:endParaRPr lang="en-US" sz="2400" b="1" dirty="0"/>
            </a:p>
          </p:txBody>
        </p:sp>
      </p:grpSp>
      <p:grpSp>
        <p:nvGrpSpPr>
          <p:cNvPr id="9" name="Group 8"/>
          <p:cNvGrpSpPr/>
          <p:nvPr/>
        </p:nvGrpSpPr>
        <p:grpSpPr>
          <a:xfrm>
            <a:off x="4098136" y="1522005"/>
            <a:ext cx="4719628" cy="1167406"/>
            <a:chOff x="4061012" y="1575794"/>
            <a:chExt cx="4719628" cy="1611160"/>
          </a:xfrm>
        </p:grpSpPr>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1012" y="1575794"/>
              <a:ext cx="4719628" cy="1611160"/>
            </a:xfrm>
            <a:prstGeom prst="rect">
              <a:avLst/>
            </a:prstGeom>
          </p:spPr>
        </p:pic>
        <p:sp>
          <p:nvSpPr>
            <p:cNvPr id="8" name="Rectangle 7"/>
            <p:cNvSpPr/>
            <p:nvPr/>
          </p:nvSpPr>
          <p:spPr>
            <a:xfrm>
              <a:off x="4723279" y="1721224"/>
              <a:ext cx="3792071" cy="618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أمثلة لرسالة " أنت </a:t>
              </a:r>
              <a:r>
                <a:rPr lang="ar-EG" sz="2400" b="1" dirty="0" smtClean="0"/>
                <a:t> أو </a:t>
              </a:r>
              <a:r>
                <a:rPr lang="ar-EG" sz="2400" b="1" dirty="0"/>
                <a:t>" عليك " </a:t>
              </a:r>
              <a:endParaRPr lang="en-US" sz="2400" b="1" dirty="0"/>
            </a:p>
          </p:txBody>
        </p:sp>
      </p:grpSp>
      <p:grpSp>
        <p:nvGrpSpPr>
          <p:cNvPr id="19" name="Group 18"/>
          <p:cNvGrpSpPr/>
          <p:nvPr/>
        </p:nvGrpSpPr>
        <p:grpSpPr>
          <a:xfrm>
            <a:off x="849132" y="4309053"/>
            <a:ext cx="4440610" cy="1714333"/>
            <a:chOff x="1562162" y="4122874"/>
            <a:chExt cx="6592837" cy="991927"/>
          </a:xfrm>
        </p:grpSpPr>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2162" y="4122874"/>
              <a:ext cx="6592837" cy="969266"/>
            </a:xfrm>
            <a:prstGeom prst="rect">
              <a:avLst/>
            </a:prstGeom>
          </p:spPr>
        </p:pic>
        <p:sp>
          <p:nvSpPr>
            <p:cNvPr id="18" name="Rectangle 17"/>
            <p:cNvSpPr/>
            <p:nvPr/>
          </p:nvSpPr>
          <p:spPr>
            <a:xfrm>
              <a:off x="2052779" y="4174584"/>
              <a:ext cx="5585150" cy="940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وكما نلاحظ الأسلوب الأمر الذي تحتويه الجملة والذي قد يؤدي إلى مواجهة ساخنة مع العميل </a:t>
              </a:r>
            </a:p>
          </p:txBody>
        </p:sp>
      </p:grpSp>
      <p:pic>
        <p:nvPicPr>
          <p:cNvPr id="20" name="Picture 19"/>
          <p:cNvPicPr>
            <a:picLocks noChangeAspect="1"/>
          </p:cNvPicPr>
          <p:nvPr/>
        </p:nvPicPr>
        <p:blipFill>
          <a:blip r:embed="rId9"/>
          <a:stretch>
            <a:fillRect/>
          </a:stretch>
        </p:blipFill>
        <p:spPr>
          <a:xfrm>
            <a:off x="5365693" y="3867686"/>
            <a:ext cx="2947254" cy="2671227"/>
          </a:xfrm>
          <a:prstGeom prst="rect">
            <a:avLst/>
          </a:prstGeom>
        </p:spPr>
      </p:pic>
    </p:spTree>
    <p:extLst>
      <p:ext uri="{BB962C8B-B14F-4D97-AF65-F5344CB8AC3E}">
        <p14:creationId xmlns:p14="http://schemas.microsoft.com/office/powerpoint/2010/main" val="38916044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0-#ppt_w/2"/>
                                          </p:val>
                                        </p:tav>
                                        <p:tav tm="100000">
                                          <p:val>
                                            <p:strVal val="#ppt_x"/>
                                          </p:val>
                                        </p:tav>
                                      </p:tavLst>
                                    </p:anim>
                                    <p:anim calcmode="lin" valueType="num">
                                      <p:cBhvr additive="base">
                                        <p:cTn id="19"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174</a:t>
            </a:fld>
            <a:endParaRPr lang="ar-EG">
              <a:solidFill>
                <a:prstClr val="black">
                  <a:tint val="75000"/>
                </a:prstClr>
              </a:solidFill>
            </a:endParaRPr>
          </a:p>
        </p:txBody>
      </p:sp>
      <p:grpSp>
        <p:nvGrpSpPr>
          <p:cNvPr id="3" name="Group 2"/>
          <p:cNvGrpSpPr/>
          <p:nvPr/>
        </p:nvGrpSpPr>
        <p:grpSpPr>
          <a:xfrm>
            <a:off x="366727" y="580473"/>
            <a:ext cx="5576874" cy="672280"/>
            <a:chOff x="595327" y="609156"/>
            <a:chExt cx="4376428" cy="917455"/>
          </a:xfrm>
        </p:grpSpPr>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609156"/>
              <a:ext cx="4376428" cy="917455"/>
            </a:xfrm>
            <a:prstGeom prst="rect">
              <a:avLst/>
            </a:prstGeom>
          </p:spPr>
        </p:pic>
        <p:sp>
          <p:nvSpPr>
            <p:cNvPr id="6" name="Rectangle 5"/>
            <p:cNvSpPr/>
            <p:nvPr/>
          </p:nvSpPr>
          <p:spPr>
            <a:xfrm>
              <a:off x="1210235" y="756389"/>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طرق أداء </a:t>
              </a:r>
              <a:r>
                <a:rPr lang="ar-EG" sz="2400" b="1" dirty="0"/>
                <a:t>مهارة إعادة ترتيب الكلمات </a:t>
              </a:r>
              <a:endParaRPr lang="en-US" sz="2400" b="1" dirty="0"/>
            </a:p>
          </p:txBody>
        </p:sp>
      </p:grpSp>
      <p:grpSp>
        <p:nvGrpSpPr>
          <p:cNvPr id="7" name="Group 6"/>
          <p:cNvGrpSpPr/>
          <p:nvPr/>
        </p:nvGrpSpPr>
        <p:grpSpPr>
          <a:xfrm>
            <a:off x="4098136" y="1360640"/>
            <a:ext cx="4719628" cy="1167406"/>
            <a:chOff x="4061012" y="1575794"/>
            <a:chExt cx="4719628" cy="1611160"/>
          </a:xfrm>
        </p:grpSpPr>
        <p:pic>
          <p:nvPicPr>
            <p:cNvPr id="8" name="Picture 7"/>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061012" y="1575794"/>
              <a:ext cx="4719628" cy="1611160"/>
            </a:xfrm>
            <a:prstGeom prst="rect">
              <a:avLst/>
            </a:prstGeom>
          </p:spPr>
        </p:pic>
        <p:sp>
          <p:nvSpPr>
            <p:cNvPr id="9" name="Rectangle 8"/>
            <p:cNvSpPr/>
            <p:nvPr/>
          </p:nvSpPr>
          <p:spPr>
            <a:xfrm>
              <a:off x="4723279" y="1721224"/>
              <a:ext cx="3792071" cy="618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أمثلة لرسالة " </a:t>
              </a:r>
              <a:r>
                <a:rPr lang="ar-EG" sz="2400" b="1" dirty="0" smtClean="0"/>
                <a:t>أنا  </a:t>
              </a:r>
              <a:r>
                <a:rPr lang="ar-EG" sz="2400" b="1" dirty="0"/>
                <a:t>..</a:t>
              </a:r>
              <a:endParaRPr lang="en-US" sz="2400" b="1" dirty="0"/>
            </a:p>
          </p:txBody>
        </p:sp>
      </p:grpSp>
      <p:pic>
        <p:nvPicPr>
          <p:cNvPr id="2" name="Picture 1"/>
          <p:cNvPicPr>
            <a:picLocks noChangeAspect="1"/>
          </p:cNvPicPr>
          <p:nvPr/>
        </p:nvPicPr>
        <p:blipFill>
          <a:blip r:embed="rId6"/>
          <a:stretch>
            <a:fillRect/>
          </a:stretch>
        </p:blipFill>
        <p:spPr>
          <a:xfrm>
            <a:off x="1279953" y="3657602"/>
            <a:ext cx="1606345" cy="2819772"/>
          </a:xfrm>
          <a:prstGeom prst="rect">
            <a:avLst/>
          </a:prstGeom>
        </p:spPr>
      </p:pic>
      <p:pic>
        <p:nvPicPr>
          <p:cNvPr id="10" name="Picture 9"/>
          <p:cNvPicPr>
            <a:picLocks noChangeAspect="1"/>
          </p:cNvPicPr>
          <p:nvPr/>
        </p:nvPicPr>
        <p:blipFill>
          <a:blip r:embed="rId7"/>
          <a:stretch>
            <a:fillRect/>
          </a:stretch>
        </p:blipFill>
        <p:spPr>
          <a:xfrm>
            <a:off x="7486650" y="3958637"/>
            <a:ext cx="1204460" cy="2501153"/>
          </a:xfrm>
          <a:prstGeom prst="rect">
            <a:avLst/>
          </a:prstGeom>
        </p:spPr>
      </p:pic>
      <p:grpSp>
        <p:nvGrpSpPr>
          <p:cNvPr id="14" name="Group 13"/>
          <p:cNvGrpSpPr/>
          <p:nvPr/>
        </p:nvGrpSpPr>
        <p:grpSpPr>
          <a:xfrm>
            <a:off x="5914179" y="2479511"/>
            <a:ext cx="1977397" cy="2272500"/>
            <a:chOff x="4933704" y="2474813"/>
            <a:chExt cx="1977397" cy="2272500"/>
          </a:xfrm>
        </p:grpSpPr>
        <p:pic>
          <p:nvPicPr>
            <p:cNvPr id="12" name="Picture 11"/>
            <p:cNvPicPr>
              <a:picLocks noChangeAspect="1"/>
            </p:cNvPicPr>
            <p:nvPr/>
          </p:nvPicPr>
          <p:blipFill>
            <a:blip r:embed="rId8"/>
            <a:stretch>
              <a:fillRect/>
            </a:stretch>
          </p:blipFill>
          <p:spPr>
            <a:xfrm>
              <a:off x="4976101" y="2474813"/>
              <a:ext cx="1935000" cy="2272500"/>
            </a:xfrm>
            <a:prstGeom prst="rect">
              <a:avLst/>
            </a:prstGeom>
          </p:spPr>
        </p:pic>
        <p:sp>
          <p:nvSpPr>
            <p:cNvPr id="13" name="Rectangle 12"/>
            <p:cNvSpPr/>
            <p:nvPr/>
          </p:nvSpPr>
          <p:spPr>
            <a:xfrm>
              <a:off x="4933704" y="2603964"/>
              <a:ext cx="1953819" cy="1179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توضح رسالة "أنا" بماذا تفكر </a:t>
              </a:r>
            </a:p>
          </p:txBody>
        </p:sp>
      </p:grpSp>
      <p:grpSp>
        <p:nvGrpSpPr>
          <p:cNvPr id="19" name="Group 18"/>
          <p:cNvGrpSpPr/>
          <p:nvPr/>
        </p:nvGrpSpPr>
        <p:grpSpPr>
          <a:xfrm>
            <a:off x="2030377" y="1973910"/>
            <a:ext cx="2718818" cy="2316030"/>
            <a:chOff x="1966550" y="2008890"/>
            <a:chExt cx="2718818" cy="2316030"/>
          </a:xfrm>
        </p:grpSpPr>
        <p:pic>
          <p:nvPicPr>
            <p:cNvPr id="11" name="Picture 10"/>
            <p:cNvPicPr>
              <a:picLocks noChangeAspect="1"/>
            </p:cNvPicPr>
            <p:nvPr/>
          </p:nvPicPr>
          <p:blipFill>
            <a:blip r:embed="rId9"/>
            <a:stretch>
              <a:fillRect/>
            </a:stretch>
          </p:blipFill>
          <p:spPr>
            <a:xfrm>
              <a:off x="1966550" y="2008890"/>
              <a:ext cx="2718818" cy="2316030"/>
            </a:xfrm>
            <a:prstGeom prst="rect">
              <a:avLst/>
            </a:prstGeom>
          </p:spPr>
        </p:pic>
        <p:sp>
          <p:nvSpPr>
            <p:cNvPr id="15" name="Rectangle 14"/>
            <p:cNvSpPr/>
            <p:nvPr/>
          </p:nvSpPr>
          <p:spPr>
            <a:xfrm>
              <a:off x="2326503" y="2468376"/>
              <a:ext cx="1953819" cy="1179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وتحمل تعاطفاً مع العميل وتشجع على الاتصال </a:t>
              </a:r>
            </a:p>
          </p:txBody>
        </p:sp>
      </p:grpSp>
      <p:grpSp>
        <p:nvGrpSpPr>
          <p:cNvPr id="18" name="Group 17"/>
          <p:cNvGrpSpPr/>
          <p:nvPr/>
        </p:nvGrpSpPr>
        <p:grpSpPr>
          <a:xfrm>
            <a:off x="2568389" y="3787778"/>
            <a:ext cx="5160147" cy="2972762"/>
            <a:chOff x="2326503" y="3722833"/>
            <a:chExt cx="5160147" cy="2972762"/>
          </a:xfrm>
        </p:grpSpPr>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26503" y="3722833"/>
              <a:ext cx="5160147" cy="2972762"/>
            </a:xfrm>
            <a:prstGeom prst="rect">
              <a:avLst/>
            </a:prstGeom>
          </p:spPr>
        </p:pic>
        <p:sp>
          <p:nvSpPr>
            <p:cNvPr id="17" name="Rectangle 16"/>
            <p:cNvSpPr/>
            <p:nvPr/>
          </p:nvSpPr>
          <p:spPr>
            <a:xfrm rot="352391">
              <a:off x="3483344" y="4148008"/>
              <a:ext cx="2974685" cy="1785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مثال </a:t>
              </a:r>
              <a:r>
                <a:rPr lang="ar-EG" sz="2400" dirty="0" smtClean="0">
                  <a:solidFill>
                    <a:srgbClr val="002060"/>
                  </a:solidFill>
                </a:rPr>
                <a:t/>
              </a:r>
              <a:br>
                <a:rPr lang="ar-EG" sz="2400" dirty="0" smtClean="0">
                  <a:solidFill>
                    <a:srgbClr val="002060"/>
                  </a:solidFill>
                </a:rPr>
              </a:br>
              <a:r>
                <a:rPr lang="ar-EG" sz="2400" dirty="0" smtClean="0">
                  <a:solidFill>
                    <a:srgbClr val="002060"/>
                  </a:solidFill>
                </a:rPr>
                <a:t>عندما </a:t>
              </a:r>
              <a:r>
                <a:rPr lang="ar-EG" sz="2400" dirty="0">
                  <a:solidFill>
                    <a:srgbClr val="002060"/>
                  </a:solidFill>
                </a:rPr>
                <a:t>لا يجري العميل الحجز مبكراً ، فأنا أشعر بالانزعاج لعدم استطاعتي الحجز على الرحلة المطلوبة </a:t>
              </a:r>
            </a:p>
          </p:txBody>
        </p:sp>
      </p:grpSp>
    </p:spTree>
    <p:extLst>
      <p:ext uri="{BB962C8B-B14F-4D97-AF65-F5344CB8AC3E}">
        <p14:creationId xmlns:p14="http://schemas.microsoft.com/office/powerpoint/2010/main" val="32826483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20" name="Group 19"/>
          <p:cNvGrpSpPr/>
          <p:nvPr/>
        </p:nvGrpSpPr>
        <p:grpSpPr>
          <a:xfrm rot="299377">
            <a:off x="1480817" y="1310694"/>
            <a:ext cx="2451822" cy="4914651"/>
            <a:chOff x="5805581" y="2037264"/>
            <a:chExt cx="1286533" cy="2595282"/>
          </a:xfrm>
        </p:grpSpPr>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57452">
              <a:off x="5805581" y="2037264"/>
              <a:ext cx="1286533" cy="2595282"/>
            </a:xfrm>
            <a:prstGeom prst="rect">
              <a:avLst/>
            </a:prstGeom>
          </p:spPr>
        </p:pic>
        <p:sp>
          <p:nvSpPr>
            <p:cNvPr id="22" name="Rectangle 21"/>
            <p:cNvSpPr/>
            <p:nvPr/>
          </p:nvSpPr>
          <p:spPr>
            <a:xfrm rot="828031">
              <a:off x="5817157" y="3294099"/>
              <a:ext cx="1040074" cy="1176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تمنح </a:t>
              </a:r>
              <a:r>
                <a:rPr lang="ar-EG" sz="2400" dirty="0">
                  <a:solidFill>
                    <a:srgbClr val="002060"/>
                  </a:solidFill>
                </a:rPr>
                <a:t>رسالة " انا " الموجهة إلى العميل القدرة على البدء في إيجاد حل مشترك بينهما </a:t>
              </a:r>
              <a:endParaRPr lang="en-US" sz="2400" dirty="0">
                <a:solidFill>
                  <a:srgbClr val="002060"/>
                </a:solidFill>
              </a:endParaRPr>
            </a:p>
          </p:txBody>
        </p:sp>
      </p:grpSp>
      <p:grpSp>
        <p:nvGrpSpPr>
          <p:cNvPr id="26" name="Group 25"/>
          <p:cNvGrpSpPr/>
          <p:nvPr/>
        </p:nvGrpSpPr>
        <p:grpSpPr>
          <a:xfrm>
            <a:off x="5611999" y="951317"/>
            <a:ext cx="2679971" cy="4981805"/>
            <a:chOff x="7954621" y="2012684"/>
            <a:chExt cx="998857" cy="3087744"/>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19608">
              <a:off x="7954621" y="2012684"/>
              <a:ext cx="998857" cy="3087744"/>
            </a:xfrm>
            <a:prstGeom prst="rect">
              <a:avLst/>
            </a:prstGeom>
          </p:spPr>
        </p:pic>
        <p:sp>
          <p:nvSpPr>
            <p:cNvPr id="28" name="Rectangle 27"/>
            <p:cNvSpPr/>
            <p:nvPr/>
          </p:nvSpPr>
          <p:spPr>
            <a:xfrm rot="21202978">
              <a:off x="8122456" y="3369854"/>
              <a:ext cx="810521" cy="1576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وصف </a:t>
              </a:r>
              <a:r>
                <a:rPr lang="ar-EG" sz="2400" dirty="0">
                  <a:solidFill>
                    <a:srgbClr val="002060"/>
                  </a:solidFill>
                </a:rPr>
                <a:t>عام غير مركز لما وجدته غير مقبول </a:t>
              </a:r>
              <a:r>
                <a:rPr lang="ar-EG" sz="2400" dirty="0" smtClean="0">
                  <a:solidFill>
                    <a:srgbClr val="002060"/>
                  </a:solidFill>
                </a:rPr>
                <a:t>بدون </a:t>
              </a:r>
              <a:r>
                <a:rPr lang="ar-EG" sz="2400" dirty="0">
                  <a:solidFill>
                    <a:srgbClr val="002060"/>
                  </a:solidFill>
                </a:rPr>
                <a:t>استخدام كلمة </a:t>
              </a:r>
              <a:r>
                <a:rPr lang="ar-EG" sz="2400" dirty="0" smtClean="0">
                  <a:solidFill>
                    <a:srgbClr val="002060"/>
                  </a:solidFill>
                </a:rPr>
                <a:t>أنت أو عليك عندما </a:t>
              </a:r>
              <a:r>
                <a:rPr lang="ar-EG" sz="2400" dirty="0">
                  <a:solidFill>
                    <a:srgbClr val="002060"/>
                  </a:solidFill>
                </a:rPr>
                <a:t>لا يجرى العميل حجزه مبكراً </a:t>
              </a:r>
              <a:endParaRPr lang="en-US" sz="2400" dirty="0">
                <a:solidFill>
                  <a:srgbClr val="002060"/>
                </a:solidFill>
              </a:endParaRP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175</a:t>
            </a:fld>
            <a:endParaRPr lang="ar-EG">
              <a:solidFill>
                <a:prstClr val="black">
                  <a:tint val="75000"/>
                </a:prstClr>
              </a:solidFill>
            </a:endParaRPr>
          </a:p>
        </p:txBody>
      </p:sp>
      <p:grpSp>
        <p:nvGrpSpPr>
          <p:cNvPr id="3" name="Group 2"/>
          <p:cNvGrpSpPr/>
          <p:nvPr/>
        </p:nvGrpSpPr>
        <p:grpSpPr>
          <a:xfrm>
            <a:off x="0" y="78740"/>
            <a:ext cx="5576874" cy="672280"/>
            <a:chOff x="595327" y="609156"/>
            <a:chExt cx="4376428" cy="917455"/>
          </a:xfrm>
        </p:grpSpPr>
        <p:pic>
          <p:nvPicPr>
            <p:cNvPr id="5" name="Picture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609156"/>
              <a:ext cx="4376428" cy="917455"/>
            </a:xfrm>
            <a:prstGeom prst="rect">
              <a:avLst/>
            </a:prstGeom>
          </p:spPr>
        </p:pic>
        <p:sp>
          <p:nvSpPr>
            <p:cNvPr id="6" name="Rectangle 5"/>
            <p:cNvSpPr/>
            <p:nvPr/>
          </p:nvSpPr>
          <p:spPr>
            <a:xfrm>
              <a:off x="1210235" y="756389"/>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طرق أداء </a:t>
              </a:r>
              <a:r>
                <a:rPr lang="ar-EG" sz="2400" b="1" dirty="0"/>
                <a:t>مهارة إعادة ترتيب الكلمات </a:t>
              </a:r>
              <a:endParaRPr lang="en-US" sz="2400" b="1" dirty="0"/>
            </a:p>
          </p:txBody>
        </p:sp>
      </p:grpSp>
      <p:grpSp>
        <p:nvGrpSpPr>
          <p:cNvPr id="23" name="Group 22"/>
          <p:cNvGrpSpPr/>
          <p:nvPr/>
        </p:nvGrpSpPr>
        <p:grpSpPr>
          <a:xfrm>
            <a:off x="3456529" y="1390137"/>
            <a:ext cx="2563203" cy="4610430"/>
            <a:chOff x="6785935" y="2455571"/>
            <a:chExt cx="1286533" cy="2857564"/>
          </a:xfrm>
        </p:grpSpPr>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58803">
              <a:off x="6785935" y="2455571"/>
              <a:ext cx="1286533" cy="2857564"/>
            </a:xfrm>
            <a:prstGeom prst="rect">
              <a:avLst/>
            </a:prstGeom>
          </p:spPr>
        </p:pic>
        <p:sp>
          <p:nvSpPr>
            <p:cNvPr id="25" name="Rectangle 24"/>
            <p:cNvSpPr/>
            <p:nvPr/>
          </p:nvSpPr>
          <p:spPr>
            <a:xfrm rot="21328203">
              <a:off x="6827153" y="3700468"/>
              <a:ext cx="1184617" cy="1393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شعورك </a:t>
              </a:r>
              <a:r>
                <a:rPr lang="ar-EG" sz="2400" dirty="0">
                  <a:solidFill>
                    <a:srgbClr val="002060"/>
                  </a:solidFill>
                </a:rPr>
                <a:t>الصادق </a:t>
              </a:r>
              <a:r>
                <a:rPr lang="ar-EG" sz="2400" dirty="0" smtClean="0">
                  <a:solidFill>
                    <a:srgbClr val="002060"/>
                  </a:solidFill>
                </a:rPr>
                <a:t/>
              </a:r>
              <a:br>
                <a:rPr lang="ar-EG" sz="2400" dirty="0" smtClean="0">
                  <a:solidFill>
                    <a:srgbClr val="002060"/>
                  </a:solidFill>
                </a:rPr>
              </a:br>
              <a:r>
                <a:rPr lang="ar-EG" sz="2400" dirty="0" smtClean="0">
                  <a:solidFill>
                    <a:srgbClr val="002060"/>
                  </a:solidFill>
                </a:rPr>
                <a:t>( </a:t>
              </a:r>
              <a:r>
                <a:rPr lang="ar-EG" sz="2400" dirty="0">
                  <a:solidFill>
                    <a:srgbClr val="002060"/>
                  </a:solidFill>
                </a:rPr>
                <a:t>أشعر بالانزعاج ) نتيجة ذلك السلوك او تلك الحالة ( عدم استطاعتي الحجز على الرحلة المطلوبة ) </a:t>
              </a:r>
              <a:endParaRPr lang="en-US" sz="2400" dirty="0">
                <a:solidFill>
                  <a:srgbClr val="002060"/>
                </a:solidFill>
              </a:endParaRPr>
            </a:p>
          </p:txBody>
        </p:sp>
      </p:grpSp>
      <p:grpSp>
        <p:nvGrpSpPr>
          <p:cNvPr id="7" name="Group 6"/>
          <p:cNvGrpSpPr/>
          <p:nvPr/>
        </p:nvGrpSpPr>
        <p:grpSpPr>
          <a:xfrm>
            <a:off x="2007174" y="1108006"/>
            <a:ext cx="4985352" cy="1167406"/>
            <a:chOff x="4061012" y="1575794"/>
            <a:chExt cx="4719628" cy="1611160"/>
          </a:xfrm>
        </p:grpSpPr>
        <p:pic>
          <p:nvPicPr>
            <p:cNvPr id="8" name="Picture 7"/>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061012" y="1575794"/>
              <a:ext cx="4719628" cy="1611160"/>
            </a:xfrm>
            <a:prstGeom prst="rect">
              <a:avLst/>
            </a:prstGeom>
          </p:spPr>
        </p:pic>
        <p:sp>
          <p:nvSpPr>
            <p:cNvPr id="9" name="Rectangle 8"/>
            <p:cNvSpPr/>
            <p:nvPr/>
          </p:nvSpPr>
          <p:spPr>
            <a:xfrm>
              <a:off x="4723279" y="1721224"/>
              <a:ext cx="3792071" cy="618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تحتوي رسالة </a:t>
              </a:r>
              <a:r>
                <a:rPr lang="ar-EG" sz="2400" b="1" dirty="0" smtClean="0"/>
                <a:t>( انا ) </a:t>
              </a:r>
              <a:r>
                <a:rPr lang="ar-EG" sz="2400" b="1" dirty="0"/>
                <a:t>على ثلاثة أجزاء </a:t>
              </a:r>
              <a:endParaRPr lang="en-US" sz="2400" b="1" dirty="0"/>
            </a:p>
          </p:txBody>
        </p:sp>
      </p:grpSp>
    </p:spTree>
    <p:extLst>
      <p:ext uri="{BB962C8B-B14F-4D97-AF65-F5344CB8AC3E}">
        <p14:creationId xmlns:p14="http://schemas.microsoft.com/office/powerpoint/2010/main" val="20755693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176</a:t>
            </a:fld>
            <a:endParaRPr lang="ar-EG">
              <a:solidFill>
                <a:prstClr val="black">
                  <a:tint val="75000"/>
                </a:prstClr>
              </a:solidFill>
            </a:endParaRPr>
          </a:p>
        </p:txBody>
      </p:sp>
      <p:grpSp>
        <p:nvGrpSpPr>
          <p:cNvPr id="3" name="Group 2"/>
          <p:cNvGrpSpPr/>
          <p:nvPr/>
        </p:nvGrpSpPr>
        <p:grpSpPr>
          <a:xfrm>
            <a:off x="0" y="78740"/>
            <a:ext cx="5576874" cy="672280"/>
            <a:chOff x="595327" y="609156"/>
            <a:chExt cx="4376428" cy="917455"/>
          </a:xfrm>
        </p:grpSpPr>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609156"/>
              <a:ext cx="4376428" cy="917455"/>
            </a:xfrm>
            <a:prstGeom prst="rect">
              <a:avLst/>
            </a:prstGeom>
          </p:spPr>
        </p:pic>
        <p:sp>
          <p:nvSpPr>
            <p:cNvPr id="6" name="Rectangle 5"/>
            <p:cNvSpPr/>
            <p:nvPr/>
          </p:nvSpPr>
          <p:spPr>
            <a:xfrm>
              <a:off x="1210235" y="756389"/>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التعبير .. أداتك لقلب العميل</a:t>
              </a:r>
              <a:endParaRPr lang="en-US" sz="2400" b="1" dirty="0"/>
            </a:p>
          </p:txBody>
        </p:sp>
      </p:grpSp>
      <p:pic>
        <p:nvPicPr>
          <p:cNvPr id="2" name="Picture 1"/>
          <p:cNvPicPr>
            <a:picLocks noChangeAspect="1"/>
          </p:cNvPicPr>
          <p:nvPr/>
        </p:nvPicPr>
        <p:blipFill>
          <a:blip r:embed="rId5"/>
          <a:stretch>
            <a:fillRect/>
          </a:stretch>
        </p:blipFill>
        <p:spPr>
          <a:xfrm>
            <a:off x="682251" y="3174977"/>
            <a:ext cx="1375149" cy="1375149"/>
          </a:xfrm>
          <a:prstGeom prst="rect">
            <a:avLst/>
          </a:prstGeom>
        </p:spPr>
      </p:pic>
      <p:pic>
        <p:nvPicPr>
          <p:cNvPr id="7" name="Picture 6"/>
          <p:cNvPicPr>
            <a:picLocks noChangeAspect="1"/>
          </p:cNvPicPr>
          <p:nvPr/>
        </p:nvPicPr>
        <p:blipFill>
          <a:blip r:embed="rId6"/>
          <a:stretch>
            <a:fillRect/>
          </a:stretch>
        </p:blipFill>
        <p:spPr>
          <a:xfrm>
            <a:off x="7115094" y="4595487"/>
            <a:ext cx="1375149" cy="1375149"/>
          </a:xfrm>
          <a:prstGeom prst="rect">
            <a:avLst/>
          </a:prstGeom>
        </p:spPr>
      </p:pic>
      <p:pic>
        <p:nvPicPr>
          <p:cNvPr id="8" name="Picture 7"/>
          <p:cNvPicPr>
            <a:picLocks noChangeAspect="1"/>
          </p:cNvPicPr>
          <p:nvPr/>
        </p:nvPicPr>
        <p:blipFill>
          <a:blip r:embed="rId7"/>
          <a:stretch>
            <a:fillRect/>
          </a:stretch>
        </p:blipFill>
        <p:spPr>
          <a:xfrm>
            <a:off x="5278686" y="5097109"/>
            <a:ext cx="1380261" cy="1380261"/>
          </a:xfrm>
          <a:prstGeom prst="rect">
            <a:avLst/>
          </a:prstGeom>
        </p:spPr>
      </p:pic>
      <p:pic>
        <p:nvPicPr>
          <p:cNvPr id="9" name="Picture 8"/>
          <p:cNvPicPr>
            <a:picLocks noChangeAspect="1"/>
          </p:cNvPicPr>
          <p:nvPr/>
        </p:nvPicPr>
        <p:blipFill>
          <a:blip r:embed="rId8"/>
          <a:stretch>
            <a:fillRect/>
          </a:stretch>
        </p:blipFill>
        <p:spPr>
          <a:xfrm>
            <a:off x="7486650" y="2959439"/>
            <a:ext cx="1380261" cy="1375149"/>
          </a:xfrm>
          <a:prstGeom prst="rect">
            <a:avLst/>
          </a:prstGeom>
        </p:spPr>
      </p:pic>
      <p:pic>
        <p:nvPicPr>
          <p:cNvPr id="10" name="Picture 9"/>
          <p:cNvPicPr>
            <a:picLocks noChangeAspect="1"/>
          </p:cNvPicPr>
          <p:nvPr/>
        </p:nvPicPr>
        <p:blipFill>
          <a:blip r:embed="rId9"/>
          <a:stretch>
            <a:fillRect/>
          </a:stretch>
        </p:blipFill>
        <p:spPr>
          <a:xfrm>
            <a:off x="1298385" y="4550126"/>
            <a:ext cx="1380261" cy="1375149"/>
          </a:xfrm>
          <a:prstGeom prst="rect">
            <a:avLst/>
          </a:prstGeom>
        </p:spPr>
      </p:pic>
      <p:pic>
        <p:nvPicPr>
          <p:cNvPr id="11" name="Picture 10"/>
          <p:cNvPicPr>
            <a:picLocks noChangeAspect="1"/>
          </p:cNvPicPr>
          <p:nvPr/>
        </p:nvPicPr>
        <p:blipFill>
          <a:blip r:embed="rId10"/>
          <a:stretch>
            <a:fillRect/>
          </a:stretch>
        </p:blipFill>
        <p:spPr>
          <a:xfrm>
            <a:off x="3170335" y="5097109"/>
            <a:ext cx="1375149" cy="1380261"/>
          </a:xfrm>
          <a:prstGeom prst="rect">
            <a:avLst/>
          </a:prstGeom>
        </p:spPr>
      </p:pic>
      <p:grpSp>
        <p:nvGrpSpPr>
          <p:cNvPr id="19" name="Group 18"/>
          <p:cNvGrpSpPr/>
          <p:nvPr/>
        </p:nvGrpSpPr>
        <p:grpSpPr>
          <a:xfrm>
            <a:off x="1992621" y="926481"/>
            <a:ext cx="5665452" cy="2334395"/>
            <a:chOff x="1855874" y="1188732"/>
            <a:chExt cx="5665452" cy="2334395"/>
          </a:xfrm>
        </p:grpSpPr>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855874" y="1188732"/>
              <a:ext cx="5665452" cy="2334395"/>
            </a:xfrm>
            <a:prstGeom prst="rect">
              <a:avLst/>
            </a:prstGeom>
          </p:spPr>
        </p:pic>
        <p:sp>
          <p:nvSpPr>
            <p:cNvPr id="18" name="Rectangle 17"/>
            <p:cNvSpPr/>
            <p:nvPr/>
          </p:nvSpPr>
          <p:spPr>
            <a:xfrm rot="21289904">
              <a:off x="2381032" y="1657781"/>
              <a:ext cx="4935070" cy="1317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إن 93% من مجريات أمور حياتنا تجري من خلال استخدام التعبيرات والإشارات المعبرة سواء بالأيدي أو  بالوجه او بالرأس او بالجسم أو بالقدم </a:t>
              </a:r>
            </a:p>
          </p:txBody>
        </p:sp>
      </p:grpSp>
      <p:grpSp>
        <p:nvGrpSpPr>
          <p:cNvPr id="20" name="Group 19"/>
          <p:cNvGrpSpPr/>
          <p:nvPr/>
        </p:nvGrpSpPr>
        <p:grpSpPr>
          <a:xfrm>
            <a:off x="2373566" y="2798669"/>
            <a:ext cx="4903564" cy="2054334"/>
            <a:chOff x="1855874" y="1188732"/>
            <a:chExt cx="5665452" cy="2054334"/>
          </a:xfrm>
        </p:grpSpPr>
        <p:pic>
          <p:nvPicPr>
            <p:cNvPr id="21" name="Picture 20"/>
            <p:cNvPicPr>
              <a:picLocks noChangeAspect="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0800000">
              <a:off x="1855874" y="1188732"/>
              <a:ext cx="5665452" cy="2054334"/>
            </a:xfrm>
            <a:prstGeom prst="rect">
              <a:avLst/>
            </a:prstGeom>
          </p:spPr>
        </p:pic>
        <p:sp>
          <p:nvSpPr>
            <p:cNvPr id="22" name="Rectangle 21"/>
            <p:cNvSpPr/>
            <p:nvPr/>
          </p:nvSpPr>
          <p:spPr>
            <a:xfrm rot="21289904">
              <a:off x="1976397" y="1610953"/>
              <a:ext cx="5301608" cy="1317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تستخدم التعبيرات والإشارات في شرح وإعادة وتأكيد وتنظيم الاتصالات الشفوية والكتابية </a:t>
              </a:r>
            </a:p>
          </p:txBody>
        </p:sp>
      </p:grpSp>
    </p:spTree>
    <p:extLst>
      <p:ext uri="{BB962C8B-B14F-4D97-AF65-F5344CB8AC3E}">
        <p14:creationId xmlns:p14="http://schemas.microsoft.com/office/powerpoint/2010/main" val="599049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177</a:t>
            </a:fld>
            <a:endParaRPr lang="ar-EG">
              <a:solidFill>
                <a:prstClr val="black">
                  <a:tint val="75000"/>
                </a:prstClr>
              </a:solidFill>
            </a:endParaRPr>
          </a:p>
        </p:txBody>
      </p:sp>
      <p:grpSp>
        <p:nvGrpSpPr>
          <p:cNvPr id="3" name="Group 2"/>
          <p:cNvGrpSpPr/>
          <p:nvPr/>
        </p:nvGrpSpPr>
        <p:grpSpPr>
          <a:xfrm>
            <a:off x="0" y="78740"/>
            <a:ext cx="5576874" cy="672280"/>
            <a:chOff x="595327" y="609156"/>
            <a:chExt cx="4376428" cy="917455"/>
          </a:xfrm>
        </p:grpSpPr>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609156"/>
              <a:ext cx="4376428" cy="917455"/>
            </a:xfrm>
            <a:prstGeom prst="rect">
              <a:avLst/>
            </a:prstGeom>
          </p:spPr>
        </p:pic>
        <p:sp>
          <p:nvSpPr>
            <p:cNvPr id="6" name="Rectangle 5"/>
            <p:cNvSpPr/>
            <p:nvPr/>
          </p:nvSpPr>
          <p:spPr>
            <a:xfrm>
              <a:off x="1210235" y="756389"/>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التعبير .. أداتك لقلب العميل</a:t>
              </a:r>
              <a:endParaRPr lang="en-US" sz="2400" b="1" dirty="0"/>
            </a:p>
          </p:txBody>
        </p:sp>
      </p:grpSp>
      <p:pic>
        <p:nvPicPr>
          <p:cNvPr id="12" name="Picture 11"/>
          <p:cNvPicPr>
            <a:picLocks noChangeAspect="1"/>
          </p:cNvPicPr>
          <p:nvPr/>
        </p:nvPicPr>
        <p:blipFill>
          <a:blip r:embed="rId5"/>
          <a:stretch>
            <a:fillRect/>
          </a:stretch>
        </p:blipFill>
        <p:spPr>
          <a:xfrm>
            <a:off x="7091691" y="1275341"/>
            <a:ext cx="1164804" cy="3698764"/>
          </a:xfrm>
          <a:prstGeom prst="rect">
            <a:avLst/>
          </a:prstGeom>
        </p:spPr>
      </p:pic>
      <p:grpSp>
        <p:nvGrpSpPr>
          <p:cNvPr id="15" name="Group 14"/>
          <p:cNvGrpSpPr/>
          <p:nvPr/>
        </p:nvGrpSpPr>
        <p:grpSpPr>
          <a:xfrm>
            <a:off x="1254224" y="858907"/>
            <a:ext cx="5674374" cy="2853578"/>
            <a:chOff x="783577" y="992281"/>
            <a:chExt cx="5674374" cy="2853578"/>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577" y="992281"/>
              <a:ext cx="5674374" cy="2853578"/>
            </a:xfrm>
            <a:prstGeom prst="rect">
              <a:avLst/>
            </a:prstGeom>
          </p:spPr>
        </p:pic>
        <p:sp>
          <p:nvSpPr>
            <p:cNvPr id="14" name="Rectangle 13"/>
            <p:cNvSpPr/>
            <p:nvPr/>
          </p:nvSpPr>
          <p:spPr>
            <a:xfrm rot="21258696">
              <a:off x="904467" y="1851942"/>
              <a:ext cx="5369723" cy="11483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تتعامل </a:t>
              </a:r>
              <a:r>
                <a:rPr lang="ar-EG" sz="2400" dirty="0"/>
                <a:t>التعبيرات و الإشارات بشكل مباشر مع عواطف واتجاهات العملاء المرتقبين واستخدامها يختلف وفقاً لثقافة و تكوين وبيئة من تتحدث إليه </a:t>
              </a:r>
            </a:p>
          </p:txBody>
        </p:sp>
      </p:grpSp>
      <p:pic>
        <p:nvPicPr>
          <p:cNvPr id="16" name="Picture 15"/>
          <p:cNvPicPr>
            <a:picLocks noChangeAspect="1"/>
          </p:cNvPicPr>
          <p:nvPr/>
        </p:nvPicPr>
        <p:blipFill>
          <a:blip r:embed="rId7"/>
          <a:stretch>
            <a:fillRect/>
          </a:stretch>
        </p:blipFill>
        <p:spPr>
          <a:xfrm>
            <a:off x="783576" y="3779019"/>
            <a:ext cx="1154181" cy="2532883"/>
          </a:xfrm>
          <a:prstGeom prst="rect">
            <a:avLst/>
          </a:prstGeom>
        </p:spPr>
      </p:pic>
      <p:grpSp>
        <p:nvGrpSpPr>
          <p:cNvPr id="25" name="Group 24"/>
          <p:cNvGrpSpPr/>
          <p:nvPr/>
        </p:nvGrpSpPr>
        <p:grpSpPr>
          <a:xfrm>
            <a:off x="2290743" y="2734476"/>
            <a:ext cx="4637855" cy="3804437"/>
            <a:chOff x="1937758" y="2480550"/>
            <a:chExt cx="4637855" cy="3804437"/>
          </a:xfrm>
        </p:grpSpPr>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6953" y="2480550"/>
              <a:ext cx="4528660" cy="3804437"/>
            </a:xfrm>
            <a:prstGeom prst="rect">
              <a:avLst/>
            </a:prstGeom>
          </p:spPr>
        </p:pic>
        <p:sp>
          <p:nvSpPr>
            <p:cNvPr id="24" name="Rectangle 23"/>
            <p:cNvSpPr/>
            <p:nvPr/>
          </p:nvSpPr>
          <p:spPr>
            <a:xfrm>
              <a:off x="1937758" y="3955442"/>
              <a:ext cx="4447122" cy="11483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الكثير من الإشارات قد تحمل شيئاً ذا معنى في العديد من الشعوب ، إذا لم تتعرف عليها جيداً فقدت عميلك دون ان تدري </a:t>
              </a:r>
            </a:p>
          </p:txBody>
        </p:sp>
      </p:grpSp>
    </p:spTree>
    <p:extLst>
      <p:ext uri="{BB962C8B-B14F-4D97-AF65-F5344CB8AC3E}">
        <p14:creationId xmlns:p14="http://schemas.microsoft.com/office/powerpoint/2010/main" val="27026531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1+#ppt_w/2"/>
                                          </p:val>
                                        </p:tav>
                                        <p:tav tm="100000">
                                          <p:val>
                                            <p:strVal val="#ppt_x"/>
                                          </p:val>
                                        </p:tav>
                                      </p:tavLst>
                                    </p:anim>
                                    <p:anim calcmode="lin" valueType="num">
                                      <p:cBhvr additive="base">
                                        <p:cTn id="18" dur="500" fill="hold"/>
                                        <p:tgtEl>
                                          <p:spTgt spid="25"/>
                                        </p:tgtEl>
                                        <p:attrNameLst>
                                          <p:attrName>ppt_y</p:attrName>
                                        </p:attrNameLst>
                                      </p:cBhvr>
                                      <p:tavLst>
                                        <p:tav tm="0">
                                          <p:val>
                                            <p:strVal val="0-#ppt_h/2"/>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0-#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178</a:t>
            </a:fld>
            <a:endParaRPr lang="ar-EG">
              <a:solidFill>
                <a:prstClr val="black">
                  <a:tint val="75000"/>
                </a:prstClr>
              </a:solidFill>
            </a:endParaRPr>
          </a:p>
        </p:txBody>
      </p:sp>
      <p:grpSp>
        <p:nvGrpSpPr>
          <p:cNvPr id="3" name="Group 2"/>
          <p:cNvGrpSpPr/>
          <p:nvPr/>
        </p:nvGrpSpPr>
        <p:grpSpPr>
          <a:xfrm>
            <a:off x="0" y="78740"/>
            <a:ext cx="5576874" cy="672280"/>
            <a:chOff x="595327" y="609156"/>
            <a:chExt cx="4376428" cy="917455"/>
          </a:xfrm>
        </p:grpSpPr>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609156"/>
              <a:ext cx="4376428" cy="917455"/>
            </a:xfrm>
            <a:prstGeom prst="rect">
              <a:avLst/>
            </a:prstGeom>
          </p:spPr>
        </p:pic>
        <p:sp>
          <p:nvSpPr>
            <p:cNvPr id="6" name="Rectangle 5"/>
            <p:cNvSpPr/>
            <p:nvPr/>
          </p:nvSpPr>
          <p:spPr>
            <a:xfrm>
              <a:off x="1210235" y="756389"/>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التعبير .. أداتك لقلب العميل</a:t>
              </a:r>
              <a:endParaRPr lang="en-US" sz="2400" b="1" dirty="0"/>
            </a:p>
          </p:txBody>
        </p:sp>
      </p:grpSp>
      <p:grpSp>
        <p:nvGrpSpPr>
          <p:cNvPr id="15" name="Group 14"/>
          <p:cNvGrpSpPr/>
          <p:nvPr/>
        </p:nvGrpSpPr>
        <p:grpSpPr>
          <a:xfrm flipV="1">
            <a:off x="1812276" y="640478"/>
            <a:ext cx="5674374" cy="2973505"/>
            <a:chOff x="783577" y="509676"/>
            <a:chExt cx="5674374" cy="3336185"/>
          </a:xfrm>
        </p:grpSpPr>
        <p:pic>
          <p:nvPicPr>
            <p:cNvPr id="13" name="Picture 12"/>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83577" y="509676"/>
              <a:ext cx="5674374" cy="3336185"/>
            </a:xfrm>
            <a:prstGeom prst="rect">
              <a:avLst/>
            </a:prstGeom>
          </p:spPr>
        </p:pic>
        <p:sp>
          <p:nvSpPr>
            <p:cNvPr id="14" name="Rectangle 13"/>
            <p:cNvSpPr/>
            <p:nvPr/>
          </p:nvSpPr>
          <p:spPr>
            <a:xfrm rot="21197413" flipV="1">
              <a:off x="929489" y="1606531"/>
              <a:ext cx="5369723" cy="1335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لا </a:t>
              </a:r>
              <a:r>
                <a:rPr lang="ar-EG" sz="2400" dirty="0"/>
                <a:t>تنسى ان جسمك يتحدث أيضاً للآخرين .. فمن خلال تعبيراتك أنت تؤكد وتوضح كلماتك .. وتؤكد على قدر إخلاصك وصدقك .. وحماسك تجاه محدثيك</a:t>
              </a:r>
            </a:p>
          </p:txBody>
        </p:sp>
      </p:grpSp>
      <p:grpSp>
        <p:nvGrpSpPr>
          <p:cNvPr id="17" name="Group 16"/>
          <p:cNvGrpSpPr/>
          <p:nvPr/>
        </p:nvGrpSpPr>
        <p:grpSpPr>
          <a:xfrm>
            <a:off x="2957129" y="2825272"/>
            <a:ext cx="2422617" cy="1640721"/>
            <a:chOff x="1168990" y="1626937"/>
            <a:chExt cx="7979621" cy="5836394"/>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8990" y="1626937"/>
              <a:ext cx="7979621" cy="5836394"/>
            </a:xfrm>
            <a:prstGeom prst="rect">
              <a:avLst/>
            </a:prstGeom>
          </p:spPr>
        </p:pic>
        <p:sp>
          <p:nvSpPr>
            <p:cNvPr id="19" name="Rounded Rectangle 18"/>
            <p:cNvSpPr/>
            <p:nvPr/>
          </p:nvSpPr>
          <p:spPr>
            <a:xfrm>
              <a:off x="4586584" y="2221184"/>
              <a:ext cx="3903817" cy="35489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C00000"/>
                  </a:solidFill>
                </a:rPr>
                <a:t>فأنت في اتصالك </a:t>
              </a:r>
            </a:p>
          </p:txBody>
        </p:sp>
      </p:grpSp>
      <p:grpSp>
        <p:nvGrpSpPr>
          <p:cNvPr id="20" name="Group 19"/>
          <p:cNvGrpSpPr/>
          <p:nvPr/>
        </p:nvGrpSpPr>
        <p:grpSpPr>
          <a:xfrm>
            <a:off x="-328214" y="2388746"/>
            <a:ext cx="3460545" cy="3399811"/>
            <a:chOff x="-313963" y="1100101"/>
            <a:chExt cx="4636017" cy="4803658"/>
          </a:xfrm>
        </p:grpSpPr>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963" y="1100101"/>
              <a:ext cx="4636017" cy="4803658"/>
            </a:xfrm>
            <a:prstGeom prst="rect">
              <a:avLst/>
            </a:prstGeom>
          </p:spPr>
        </p:pic>
        <p:sp>
          <p:nvSpPr>
            <p:cNvPr id="22" name="Rectangle 21"/>
            <p:cNvSpPr/>
            <p:nvPr/>
          </p:nvSpPr>
          <p:spPr>
            <a:xfrm>
              <a:off x="1694840" y="1804267"/>
              <a:ext cx="2396668" cy="1652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تحفز  </a:t>
              </a:r>
              <a:r>
                <a:rPr lang="en-US" sz="2400" dirty="0">
                  <a:solidFill>
                    <a:schemeClr val="bg1"/>
                  </a:solidFill>
                </a:rPr>
                <a:t>Motivate </a:t>
              </a:r>
              <a:endParaRPr lang="ar-EG" sz="2400" dirty="0">
                <a:solidFill>
                  <a:schemeClr val="bg1"/>
                </a:solidFill>
              </a:endParaRPr>
            </a:p>
          </p:txBody>
        </p:sp>
      </p:grpSp>
      <p:grpSp>
        <p:nvGrpSpPr>
          <p:cNvPr id="26" name="Group 25"/>
          <p:cNvGrpSpPr/>
          <p:nvPr/>
        </p:nvGrpSpPr>
        <p:grpSpPr>
          <a:xfrm>
            <a:off x="1051217" y="4142551"/>
            <a:ext cx="3474439" cy="2910732"/>
            <a:chOff x="55525" y="4101353"/>
            <a:chExt cx="4380950" cy="3722829"/>
          </a:xfrm>
        </p:grpSpPr>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25" y="4101353"/>
              <a:ext cx="4380950" cy="3722829"/>
            </a:xfrm>
            <a:prstGeom prst="rect">
              <a:avLst/>
            </a:prstGeom>
          </p:spPr>
        </p:pic>
        <p:sp>
          <p:nvSpPr>
            <p:cNvPr id="28" name="Rectangle 27"/>
            <p:cNvSpPr/>
            <p:nvPr/>
          </p:nvSpPr>
          <p:spPr>
            <a:xfrm>
              <a:off x="1966864" y="4660916"/>
              <a:ext cx="2217710" cy="1449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تمتع وتحقق منافع </a:t>
              </a:r>
              <a:r>
                <a:rPr lang="en-US" sz="2400" dirty="0">
                  <a:solidFill>
                    <a:schemeClr val="bg1"/>
                  </a:solidFill>
                </a:rPr>
                <a:t>entertain </a:t>
              </a:r>
              <a:endParaRPr lang="ar-EG" sz="2400" dirty="0">
                <a:solidFill>
                  <a:schemeClr val="bg1"/>
                </a:solidFill>
              </a:endParaRPr>
            </a:p>
          </p:txBody>
        </p:sp>
      </p:grpSp>
      <p:grpSp>
        <p:nvGrpSpPr>
          <p:cNvPr id="29" name="Group 28"/>
          <p:cNvGrpSpPr/>
          <p:nvPr/>
        </p:nvGrpSpPr>
        <p:grpSpPr>
          <a:xfrm>
            <a:off x="5207720" y="2749079"/>
            <a:ext cx="3380239" cy="2848838"/>
            <a:chOff x="1924679" y="4797836"/>
            <a:chExt cx="3897741" cy="3392906"/>
          </a:xfrm>
        </p:grpSpPr>
        <p:pic>
          <p:nvPicPr>
            <p:cNvPr id="30" name="Picture 29"/>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924679" y="4797836"/>
              <a:ext cx="3897741" cy="3392906"/>
            </a:xfrm>
            <a:prstGeom prst="rect">
              <a:avLst/>
            </a:prstGeom>
          </p:spPr>
        </p:pic>
        <p:sp>
          <p:nvSpPr>
            <p:cNvPr id="31" name="Rectangle 30"/>
            <p:cNvSpPr/>
            <p:nvPr/>
          </p:nvSpPr>
          <p:spPr>
            <a:xfrm>
              <a:off x="3581336" y="5331626"/>
              <a:ext cx="2003929" cy="1349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تعطي معلومة </a:t>
              </a:r>
              <a:r>
                <a:rPr lang="en-US" sz="2400" dirty="0">
                  <a:solidFill>
                    <a:schemeClr val="bg1"/>
                  </a:solidFill>
                </a:rPr>
                <a:t>Inform </a:t>
              </a:r>
              <a:endParaRPr lang="ar-EG" sz="2400" dirty="0">
                <a:solidFill>
                  <a:schemeClr val="bg1"/>
                </a:solidFill>
              </a:endParaRPr>
            </a:p>
          </p:txBody>
        </p:sp>
      </p:grpSp>
      <p:grpSp>
        <p:nvGrpSpPr>
          <p:cNvPr id="32" name="Group 31"/>
          <p:cNvGrpSpPr/>
          <p:nvPr/>
        </p:nvGrpSpPr>
        <p:grpSpPr>
          <a:xfrm>
            <a:off x="3333461" y="4224141"/>
            <a:ext cx="3650392" cy="2996886"/>
            <a:chOff x="1795065" y="4797836"/>
            <a:chExt cx="4027355" cy="3392906"/>
          </a:xfrm>
        </p:grpSpPr>
        <p:pic>
          <p:nvPicPr>
            <p:cNvPr id="33" name="Picture 32"/>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795065" y="4797836"/>
              <a:ext cx="4027355" cy="3392906"/>
            </a:xfrm>
            <a:prstGeom prst="rect">
              <a:avLst/>
            </a:prstGeom>
          </p:spPr>
        </p:pic>
        <p:sp>
          <p:nvSpPr>
            <p:cNvPr id="34" name="Rectangle 33"/>
            <p:cNvSpPr/>
            <p:nvPr/>
          </p:nvSpPr>
          <p:spPr>
            <a:xfrm>
              <a:off x="3741690" y="5293635"/>
              <a:ext cx="1703604" cy="1349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تقنع </a:t>
              </a:r>
              <a:r>
                <a:rPr lang="en-US" sz="2400" dirty="0">
                  <a:solidFill>
                    <a:schemeClr val="bg1"/>
                  </a:solidFill>
                </a:rPr>
                <a:t>Persuade </a:t>
              </a:r>
              <a:endParaRPr lang="ar-EG" sz="2400" dirty="0">
                <a:solidFill>
                  <a:schemeClr val="bg1"/>
                </a:solidFill>
              </a:endParaRPr>
            </a:p>
          </p:txBody>
        </p:sp>
      </p:grpSp>
      <p:pic>
        <p:nvPicPr>
          <p:cNvPr id="2" name="Picture 1"/>
          <p:cNvPicPr>
            <a:picLocks noChangeAspect="1"/>
          </p:cNvPicPr>
          <p:nvPr/>
        </p:nvPicPr>
        <p:blipFill>
          <a:blip r:embed="rId11"/>
          <a:stretch>
            <a:fillRect/>
          </a:stretch>
        </p:blipFill>
        <p:spPr>
          <a:xfrm>
            <a:off x="7374585" y="1608604"/>
            <a:ext cx="1769415" cy="1830429"/>
          </a:xfrm>
          <a:prstGeom prst="rect">
            <a:avLst/>
          </a:prstGeom>
        </p:spPr>
      </p:pic>
      <p:pic>
        <p:nvPicPr>
          <p:cNvPr id="7" name="Picture 6"/>
          <p:cNvPicPr>
            <a:picLocks noChangeAspect="1"/>
          </p:cNvPicPr>
          <p:nvPr/>
        </p:nvPicPr>
        <p:blipFill>
          <a:blip r:embed="rId12"/>
          <a:stretch>
            <a:fillRect/>
          </a:stretch>
        </p:blipFill>
        <p:spPr>
          <a:xfrm>
            <a:off x="6557836" y="4485361"/>
            <a:ext cx="1824455" cy="1887367"/>
          </a:xfrm>
          <a:prstGeom prst="rect">
            <a:avLst/>
          </a:prstGeom>
        </p:spPr>
      </p:pic>
      <p:pic>
        <p:nvPicPr>
          <p:cNvPr id="8" name="Picture 7"/>
          <p:cNvPicPr>
            <a:picLocks noChangeAspect="1"/>
          </p:cNvPicPr>
          <p:nvPr/>
        </p:nvPicPr>
        <p:blipFill>
          <a:blip r:embed="rId13"/>
          <a:stretch>
            <a:fillRect/>
          </a:stretch>
        </p:blipFill>
        <p:spPr>
          <a:xfrm>
            <a:off x="1068918" y="4699796"/>
            <a:ext cx="1810944" cy="1873390"/>
          </a:xfrm>
          <a:prstGeom prst="rect">
            <a:avLst/>
          </a:prstGeom>
        </p:spPr>
      </p:pic>
      <p:pic>
        <p:nvPicPr>
          <p:cNvPr id="9" name="Picture 8"/>
          <p:cNvPicPr>
            <a:picLocks noChangeAspect="1"/>
          </p:cNvPicPr>
          <p:nvPr/>
        </p:nvPicPr>
        <p:blipFill>
          <a:blip r:embed="rId14"/>
          <a:stretch>
            <a:fillRect/>
          </a:stretch>
        </p:blipFill>
        <p:spPr>
          <a:xfrm>
            <a:off x="90823" y="1654423"/>
            <a:ext cx="1644111" cy="1700804"/>
          </a:xfrm>
          <a:prstGeom prst="rect">
            <a:avLst/>
          </a:prstGeom>
        </p:spPr>
      </p:pic>
    </p:spTree>
    <p:extLst>
      <p:ext uri="{BB962C8B-B14F-4D97-AF65-F5344CB8AC3E}">
        <p14:creationId xmlns:p14="http://schemas.microsoft.com/office/powerpoint/2010/main" val="11651684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childTnLst>
                                </p:cTn>
                              </p:par>
                              <p:par>
                                <p:cTn id="47" presetID="53" presetClass="entr" presetSubtype="16"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par>
                                <p:cTn id="59" presetID="53" presetClass="entr" presetSubtype="16"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fill="hold"/>
                                        <p:tgtEl>
                                          <p:spTgt spid="9"/>
                                        </p:tgtEl>
                                        <p:attrNameLst>
                                          <p:attrName>ppt_w</p:attrName>
                                        </p:attrNameLst>
                                      </p:cBhvr>
                                      <p:tavLst>
                                        <p:tav tm="0">
                                          <p:val>
                                            <p:fltVal val="0"/>
                                          </p:val>
                                        </p:tav>
                                        <p:tav tm="100000">
                                          <p:val>
                                            <p:strVal val="#ppt_w"/>
                                          </p:val>
                                        </p:tav>
                                      </p:tavLst>
                                    </p:anim>
                                    <p:anim calcmode="lin" valueType="num">
                                      <p:cBhvr>
                                        <p:cTn id="62" dur="500" fill="hold"/>
                                        <p:tgtEl>
                                          <p:spTgt spid="9"/>
                                        </p:tgtEl>
                                        <p:attrNameLst>
                                          <p:attrName>ppt_h</p:attrName>
                                        </p:attrNameLst>
                                      </p:cBhvr>
                                      <p:tavLst>
                                        <p:tav tm="0">
                                          <p:val>
                                            <p:fltVal val="0"/>
                                          </p:val>
                                        </p:tav>
                                        <p:tav tm="100000">
                                          <p:val>
                                            <p:strVal val="#ppt_h"/>
                                          </p:val>
                                        </p:tav>
                                      </p:tavLst>
                                    </p:anim>
                                    <p:animEffect transition="in" filter="fade">
                                      <p:cBhvr>
                                        <p:cTn id="6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46" name="Group 45"/>
          <p:cNvGrpSpPr/>
          <p:nvPr/>
        </p:nvGrpSpPr>
        <p:grpSpPr>
          <a:xfrm>
            <a:off x="749261" y="1193702"/>
            <a:ext cx="1669079" cy="2598369"/>
            <a:chOff x="749261" y="1193702"/>
            <a:chExt cx="1669079" cy="2598369"/>
          </a:xfrm>
        </p:grpSpPr>
        <p:grpSp>
          <p:nvGrpSpPr>
            <p:cNvPr id="43" name="Group 42"/>
            <p:cNvGrpSpPr/>
            <p:nvPr/>
          </p:nvGrpSpPr>
          <p:grpSpPr>
            <a:xfrm>
              <a:off x="749261" y="1193702"/>
              <a:ext cx="1669079" cy="2598369"/>
              <a:chOff x="749261" y="1193702"/>
              <a:chExt cx="1669079" cy="2598369"/>
            </a:xfrm>
          </p:grpSpPr>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237" y="2575198"/>
                <a:ext cx="1658103" cy="1216873"/>
              </a:xfrm>
              <a:prstGeom prst="rect">
                <a:avLst/>
              </a:prstGeom>
            </p:spPr>
          </p:pic>
          <p:pic>
            <p:nvPicPr>
              <p:cNvPr id="7174" name="Picture 6" descr="http://g01.a.alicdn.com/kf/HTB1_BZeIXXXXXaeXVXXq6xXFXXXx/Body-movement-speed-to-supply-iron-UA-breathable-quick-dry-tights-short-sleeved-T-shirt-summ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261" y="1193702"/>
                <a:ext cx="1534596" cy="14621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38" name="Rectangle 37"/>
            <p:cNvSpPr/>
            <p:nvPr/>
          </p:nvSpPr>
          <p:spPr>
            <a:xfrm>
              <a:off x="964928" y="3183635"/>
              <a:ext cx="1176303" cy="433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الحركة</a:t>
              </a: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179</a:t>
            </a:fld>
            <a:endParaRPr lang="ar-EG">
              <a:solidFill>
                <a:prstClr val="black">
                  <a:tint val="75000"/>
                </a:prstClr>
              </a:solidFill>
            </a:endParaRPr>
          </a:p>
        </p:txBody>
      </p:sp>
      <p:grpSp>
        <p:nvGrpSpPr>
          <p:cNvPr id="19" name="Group 18"/>
          <p:cNvGrpSpPr/>
          <p:nvPr/>
        </p:nvGrpSpPr>
        <p:grpSpPr>
          <a:xfrm>
            <a:off x="0" y="78740"/>
            <a:ext cx="5576874" cy="672280"/>
            <a:chOff x="595327" y="609156"/>
            <a:chExt cx="4376428" cy="917455"/>
          </a:xfrm>
        </p:grpSpPr>
        <p:pic>
          <p:nvPicPr>
            <p:cNvPr id="20" name="Picture 19"/>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609156"/>
              <a:ext cx="4376428" cy="917455"/>
            </a:xfrm>
            <a:prstGeom prst="rect">
              <a:avLst/>
            </a:prstGeom>
          </p:spPr>
        </p:pic>
        <p:sp>
          <p:nvSpPr>
            <p:cNvPr id="21" name="Rectangle 20"/>
            <p:cNvSpPr/>
            <p:nvPr/>
          </p:nvSpPr>
          <p:spPr>
            <a:xfrm>
              <a:off x="1210235" y="756389"/>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أدوات التعبير</a:t>
              </a:r>
              <a:endParaRPr lang="en-US" sz="2400" b="1" dirty="0"/>
            </a:p>
          </p:txBody>
        </p:sp>
      </p:grpSp>
      <p:grpSp>
        <p:nvGrpSpPr>
          <p:cNvPr id="26" name="Group 25"/>
          <p:cNvGrpSpPr/>
          <p:nvPr/>
        </p:nvGrpSpPr>
        <p:grpSpPr>
          <a:xfrm>
            <a:off x="6857247" y="1186290"/>
            <a:ext cx="1658103" cy="2686463"/>
            <a:chOff x="6786650" y="1322550"/>
            <a:chExt cx="1971301" cy="3407866"/>
          </a:xfrm>
        </p:grpSpPr>
        <p:grpSp>
          <p:nvGrpSpPr>
            <p:cNvPr id="25" name="Group 24"/>
            <p:cNvGrpSpPr/>
            <p:nvPr/>
          </p:nvGrpSpPr>
          <p:grpSpPr>
            <a:xfrm>
              <a:off x="6786650" y="3186773"/>
              <a:ext cx="1971301" cy="1543643"/>
              <a:chOff x="6786650" y="3186773"/>
              <a:chExt cx="1971301" cy="1543643"/>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6650" y="3186773"/>
                <a:ext cx="1971301" cy="1543643"/>
              </a:xfrm>
              <a:prstGeom prst="rect">
                <a:avLst/>
              </a:prstGeom>
            </p:spPr>
          </p:pic>
          <p:sp>
            <p:nvSpPr>
              <p:cNvPr id="23" name="Rectangle 22"/>
              <p:cNvSpPr/>
              <p:nvPr/>
            </p:nvSpPr>
            <p:spPr>
              <a:xfrm>
                <a:off x="7030005" y="3958595"/>
                <a:ext cx="1398494" cy="549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الوقت</a:t>
                </a:r>
              </a:p>
            </p:txBody>
          </p:sp>
        </p:grpSp>
        <p:pic>
          <p:nvPicPr>
            <p:cNvPr id="7170" name="Picture 2" descr="http://everything2.cc/wp-content/uploads/2015/01/personal_time_management-1200x1200.jpe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1335" y="1322550"/>
              <a:ext cx="1781932" cy="1781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4761645" y="1186290"/>
            <a:ext cx="1711248" cy="2621592"/>
            <a:chOff x="4583654" y="1186289"/>
            <a:chExt cx="1711248" cy="2621592"/>
          </a:xfrm>
        </p:grpSpPr>
        <p:pic>
          <p:nvPicPr>
            <p:cNvPr id="7172" name="Picture 4" descr="http://www.aldhnawi.com/wp-content/uploads/voic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83654" y="1186289"/>
              <a:ext cx="1506557" cy="14047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6799" y="2591008"/>
              <a:ext cx="1658103" cy="1216873"/>
            </a:xfrm>
            <a:prstGeom prst="rect">
              <a:avLst/>
            </a:prstGeom>
          </p:spPr>
        </p:pic>
        <p:sp>
          <p:nvSpPr>
            <p:cNvPr id="30" name="Rectangle 29"/>
            <p:cNvSpPr/>
            <p:nvPr/>
          </p:nvSpPr>
          <p:spPr>
            <a:xfrm>
              <a:off x="4841490" y="3199445"/>
              <a:ext cx="1176303" cy="433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الصوت</a:t>
              </a:r>
            </a:p>
          </p:txBody>
        </p:sp>
      </p:grpSp>
      <p:grpSp>
        <p:nvGrpSpPr>
          <p:cNvPr id="31" name="Group 30"/>
          <p:cNvGrpSpPr/>
          <p:nvPr/>
        </p:nvGrpSpPr>
        <p:grpSpPr>
          <a:xfrm>
            <a:off x="2659138" y="1054979"/>
            <a:ext cx="1759906" cy="2752903"/>
            <a:chOff x="2536595" y="1054979"/>
            <a:chExt cx="1759906" cy="2752903"/>
          </a:xfrm>
        </p:grpSpPr>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8398" y="2591009"/>
              <a:ext cx="1658103" cy="1216873"/>
            </a:xfrm>
            <a:prstGeom prst="rect">
              <a:avLst/>
            </a:prstGeom>
          </p:spPr>
        </p:pic>
        <p:sp>
          <p:nvSpPr>
            <p:cNvPr id="34" name="Rectangle 33"/>
            <p:cNvSpPr/>
            <p:nvPr/>
          </p:nvSpPr>
          <p:spPr>
            <a:xfrm>
              <a:off x="2843089" y="3199446"/>
              <a:ext cx="1176303" cy="433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الوجه</a:t>
              </a:r>
            </a:p>
          </p:txBody>
        </p:sp>
        <p:pic>
          <p:nvPicPr>
            <p:cNvPr id="28" name="Picture 27"/>
            <p:cNvPicPr>
              <a:picLocks noChangeAspect="1"/>
            </p:cNvPicPr>
            <p:nvPr/>
          </p:nvPicPr>
          <p:blipFill>
            <a:blip r:embed="rId9"/>
            <a:stretch>
              <a:fillRect/>
            </a:stretch>
          </p:blipFill>
          <p:spPr>
            <a:xfrm>
              <a:off x="2536595" y="1054979"/>
              <a:ext cx="1680264" cy="1667339"/>
            </a:xfrm>
            <a:prstGeom prst="rect">
              <a:avLst/>
            </a:prstGeom>
          </p:spPr>
        </p:pic>
      </p:grpSp>
      <p:grpSp>
        <p:nvGrpSpPr>
          <p:cNvPr id="42" name="Group 41"/>
          <p:cNvGrpSpPr/>
          <p:nvPr/>
        </p:nvGrpSpPr>
        <p:grpSpPr>
          <a:xfrm>
            <a:off x="5891594" y="3922999"/>
            <a:ext cx="1658103" cy="2433746"/>
            <a:chOff x="5891594" y="3922999"/>
            <a:chExt cx="1658103" cy="2433746"/>
          </a:xfrm>
        </p:grpSpPr>
        <p:grpSp>
          <p:nvGrpSpPr>
            <p:cNvPr id="32" name="Group 31"/>
            <p:cNvGrpSpPr/>
            <p:nvPr/>
          </p:nvGrpSpPr>
          <p:grpSpPr>
            <a:xfrm>
              <a:off x="5891594" y="5139872"/>
              <a:ext cx="1658103" cy="1216873"/>
              <a:chOff x="5891594" y="5139872"/>
              <a:chExt cx="1658103" cy="1216873"/>
            </a:xfrm>
          </p:grpSpPr>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1594" y="5139872"/>
                <a:ext cx="1658103" cy="1216873"/>
              </a:xfrm>
              <a:prstGeom prst="rect">
                <a:avLst/>
              </a:prstGeom>
            </p:spPr>
          </p:pic>
          <p:sp>
            <p:nvSpPr>
              <p:cNvPr id="41" name="Rectangle 40"/>
              <p:cNvSpPr/>
              <p:nvPr/>
            </p:nvSpPr>
            <p:spPr>
              <a:xfrm>
                <a:off x="6096285" y="5748309"/>
                <a:ext cx="1176303" cy="433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اللمس</a:t>
                </a:r>
              </a:p>
            </p:txBody>
          </p:sp>
        </p:grpSp>
        <p:pic>
          <p:nvPicPr>
            <p:cNvPr id="7176" name="Picture 8" descr="http://iphoneislam.com/wp-content/uploads/2012/03/Microsoft-Super-Fast-Touch-Screen-Senso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91594" y="3922999"/>
              <a:ext cx="1506557" cy="13540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35" name="Group 34"/>
          <p:cNvGrpSpPr/>
          <p:nvPr/>
        </p:nvGrpSpPr>
        <p:grpSpPr>
          <a:xfrm>
            <a:off x="3900756" y="3937075"/>
            <a:ext cx="1704554" cy="2442691"/>
            <a:chOff x="3713170" y="3947635"/>
            <a:chExt cx="1704554" cy="2442691"/>
          </a:xfrm>
        </p:grpSpPr>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9621" y="5173453"/>
              <a:ext cx="1658103" cy="1216873"/>
            </a:xfrm>
            <a:prstGeom prst="rect">
              <a:avLst/>
            </a:prstGeom>
          </p:spPr>
        </p:pic>
        <p:sp>
          <p:nvSpPr>
            <p:cNvPr id="45" name="Rectangle 44"/>
            <p:cNvSpPr/>
            <p:nvPr/>
          </p:nvSpPr>
          <p:spPr>
            <a:xfrm>
              <a:off x="3964312" y="5781890"/>
              <a:ext cx="1176303" cy="433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المظهر</a:t>
              </a:r>
            </a:p>
          </p:txBody>
        </p:sp>
        <p:pic>
          <p:nvPicPr>
            <p:cNvPr id="7178" name="Picture 10" descr="http://www.royanews.tv/upload/2015/05/4d6813525dc976c1897326527d3dfd8f.jpe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13170" y="3947635"/>
              <a:ext cx="1506557" cy="12819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39" name="Group 38"/>
          <p:cNvGrpSpPr/>
          <p:nvPr/>
        </p:nvGrpSpPr>
        <p:grpSpPr>
          <a:xfrm>
            <a:off x="1730329" y="3684528"/>
            <a:ext cx="1727296" cy="2659755"/>
            <a:chOff x="1730329" y="3684528"/>
            <a:chExt cx="1727296" cy="2659755"/>
          </a:xfrm>
        </p:grpSpPr>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9522" y="5127410"/>
              <a:ext cx="1658103" cy="1216873"/>
            </a:xfrm>
            <a:prstGeom prst="rect">
              <a:avLst/>
            </a:prstGeom>
          </p:spPr>
        </p:pic>
        <p:sp>
          <p:nvSpPr>
            <p:cNvPr id="49" name="Rectangle 48"/>
            <p:cNvSpPr/>
            <p:nvPr/>
          </p:nvSpPr>
          <p:spPr>
            <a:xfrm>
              <a:off x="2004213" y="5735847"/>
              <a:ext cx="1176303" cy="433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الصمت </a:t>
              </a:r>
            </a:p>
          </p:txBody>
        </p:sp>
        <p:pic>
          <p:nvPicPr>
            <p:cNvPr id="36" name="Picture 35"/>
            <p:cNvPicPr>
              <a:picLocks noChangeAspect="1"/>
            </p:cNvPicPr>
            <p:nvPr/>
          </p:nvPicPr>
          <p:blipFill>
            <a:blip r:embed="rId12"/>
            <a:stretch>
              <a:fillRect/>
            </a:stretch>
          </p:blipFill>
          <p:spPr>
            <a:xfrm>
              <a:off x="1730329" y="3684528"/>
              <a:ext cx="1604071" cy="1659384"/>
            </a:xfrm>
            <a:prstGeom prst="rect">
              <a:avLst/>
            </a:prstGeom>
          </p:spPr>
        </p:pic>
      </p:grpSp>
    </p:spTree>
    <p:extLst>
      <p:ext uri="{BB962C8B-B14F-4D97-AF65-F5344CB8AC3E}">
        <p14:creationId xmlns:p14="http://schemas.microsoft.com/office/powerpoint/2010/main" val="629406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500" fill="hold"/>
                                        <p:tgtEl>
                                          <p:spTgt spid="42"/>
                                        </p:tgtEl>
                                        <p:attrNameLst>
                                          <p:attrName>ppt_x</p:attrName>
                                        </p:attrNameLst>
                                      </p:cBhvr>
                                      <p:tavLst>
                                        <p:tav tm="0">
                                          <p:val>
                                            <p:strVal val="#ppt_x"/>
                                          </p:val>
                                        </p:tav>
                                        <p:tav tm="100000">
                                          <p:val>
                                            <p:strVal val="#ppt_x"/>
                                          </p:val>
                                        </p:tav>
                                      </p:tavLst>
                                    </p:anim>
                                    <p:anim calcmode="lin" valueType="num">
                                      <p:cBhvr additive="base">
                                        <p:cTn id="41"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1"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additive="base">
                                        <p:cTn id="52" dur="500" fill="hold"/>
                                        <p:tgtEl>
                                          <p:spTgt spid="39"/>
                                        </p:tgtEl>
                                        <p:attrNameLst>
                                          <p:attrName>ppt_x</p:attrName>
                                        </p:attrNameLst>
                                      </p:cBhvr>
                                      <p:tavLst>
                                        <p:tav tm="0">
                                          <p:val>
                                            <p:strVal val="#ppt_x"/>
                                          </p:val>
                                        </p:tav>
                                        <p:tav tm="100000">
                                          <p:val>
                                            <p:strVal val="#ppt_x"/>
                                          </p:val>
                                        </p:tav>
                                      </p:tavLst>
                                    </p:anim>
                                    <p:anim calcmode="lin" valueType="num">
                                      <p:cBhvr additive="base">
                                        <p:cTn id="53"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27" name="Group 26"/>
          <p:cNvGrpSpPr/>
          <p:nvPr/>
        </p:nvGrpSpPr>
        <p:grpSpPr>
          <a:xfrm>
            <a:off x="5587354" y="941494"/>
            <a:ext cx="3379670" cy="3325880"/>
            <a:chOff x="-313963" y="1100101"/>
            <a:chExt cx="4636017" cy="4803658"/>
          </a:xfrm>
        </p:grpSpPr>
        <p:pic>
          <p:nvPicPr>
            <p:cNvPr id="28" name="Picture 27"/>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13963" y="1100101"/>
              <a:ext cx="4636017" cy="4803658"/>
            </a:xfrm>
            <a:prstGeom prst="rect">
              <a:avLst/>
            </a:prstGeom>
          </p:spPr>
        </p:pic>
        <p:sp>
          <p:nvSpPr>
            <p:cNvPr id="29" name="Rectangle 28"/>
            <p:cNvSpPr/>
            <p:nvPr/>
          </p:nvSpPr>
          <p:spPr>
            <a:xfrm>
              <a:off x="1694840" y="1804267"/>
              <a:ext cx="2396668" cy="1652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chemeClr val="bg1"/>
                  </a:solidFill>
                </a:rPr>
                <a:t>يتنبأ ب</a:t>
              </a:r>
              <a:r>
                <a:rPr lang="ar-SA" sz="2400" dirty="0"/>
                <a:t>وضع الشكل المبدئي لخطة البيع </a:t>
              </a:r>
              <a:endParaRPr lang="ar-EG" sz="2400" dirty="0">
                <a:solidFill>
                  <a:schemeClr val="bg1"/>
                </a:solidFill>
              </a:endParaRPr>
            </a:p>
          </p:txBody>
        </p:sp>
      </p:grpSp>
      <p:grpSp>
        <p:nvGrpSpPr>
          <p:cNvPr id="24" name="Group 23"/>
          <p:cNvGrpSpPr/>
          <p:nvPr/>
        </p:nvGrpSpPr>
        <p:grpSpPr>
          <a:xfrm>
            <a:off x="4605020" y="2616228"/>
            <a:ext cx="4014407" cy="3632639"/>
            <a:chOff x="-887624" y="1152305"/>
            <a:chExt cx="5506709" cy="5246718"/>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624" y="1152305"/>
              <a:ext cx="5506709" cy="5246718"/>
            </a:xfrm>
            <a:prstGeom prst="rect">
              <a:avLst/>
            </a:prstGeom>
          </p:spPr>
        </p:pic>
        <p:sp>
          <p:nvSpPr>
            <p:cNvPr id="26" name="Rectangle 25"/>
            <p:cNvSpPr/>
            <p:nvPr/>
          </p:nvSpPr>
          <p:spPr>
            <a:xfrm>
              <a:off x="1530495" y="1768957"/>
              <a:ext cx="2629301" cy="2112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chemeClr val="bg1"/>
                  </a:solidFill>
                </a:rPr>
                <a:t>باحث عن </a:t>
              </a:r>
              <a:r>
                <a:rPr lang="ar-SA" sz="2400" dirty="0"/>
                <a:t>المعلومات الخاصة لحاجات </a:t>
              </a:r>
              <a:r>
                <a:rPr lang="ar-SA" sz="2400" dirty="0" smtClean="0"/>
                <a:t>المستهلكين </a:t>
              </a:r>
              <a:endParaRPr lang="ar-EG" sz="2400" dirty="0">
                <a:solidFill>
                  <a:schemeClr val="bg1"/>
                </a:solidFill>
              </a:endParaRPr>
            </a:p>
          </p:txBody>
        </p:sp>
      </p:grpSp>
      <p:grpSp>
        <p:nvGrpSpPr>
          <p:cNvPr id="9" name="Group 8"/>
          <p:cNvGrpSpPr/>
          <p:nvPr/>
        </p:nvGrpSpPr>
        <p:grpSpPr>
          <a:xfrm>
            <a:off x="731979" y="189150"/>
            <a:ext cx="6122380" cy="4795477"/>
            <a:chOff x="2393676" y="1453954"/>
            <a:chExt cx="6122380" cy="4795477"/>
          </a:xfrm>
        </p:grpSpPr>
        <p:grpSp>
          <p:nvGrpSpPr>
            <p:cNvPr id="8" name="Group 7"/>
            <p:cNvGrpSpPr/>
            <p:nvPr/>
          </p:nvGrpSpPr>
          <p:grpSpPr>
            <a:xfrm>
              <a:off x="2393676" y="1453954"/>
              <a:ext cx="6122380" cy="4795477"/>
              <a:chOff x="2393676" y="1453954"/>
              <a:chExt cx="6122380" cy="4795477"/>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3676" y="1453954"/>
                <a:ext cx="6122380" cy="4795477"/>
              </a:xfrm>
              <a:prstGeom prst="rect">
                <a:avLst/>
              </a:prstGeom>
            </p:spPr>
          </p:pic>
          <p:sp>
            <p:nvSpPr>
              <p:cNvPr id="7" name="Rectangle 6"/>
              <p:cNvSpPr/>
              <p:nvPr/>
            </p:nvSpPr>
            <p:spPr>
              <a:xfrm>
                <a:off x="5371369" y="3532337"/>
                <a:ext cx="2349555" cy="788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C00000"/>
                    </a:solidFill>
                  </a:rPr>
                  <a:t>رجل البيع ليس مجرد بائع فقط لأن مهامه ابتكاريه متطورة فإن رجل البيع </a:t>
                </a:r>
              </a:p>
            </p:txBody>
          </p:sp>
        </p:grpSp>
        <p:pic>
          <p:nvPicPr>
            <p:cNvPr id="5" name="Picture 4"/>
            <p:cNvPicPr>
              <a:picLocks noChangeAspect="1"/>
            </p:cNvPicPr>
            <p:nvPr/>
          </p:nvPicPr>
          <p:blipFill>
            <a:blip r:embed="rId6"/>
            <a:stretch>
              <a:fillRect/>
            </a:stretch>
          </p:blipFill>
          <p:spPr>
            <a:xfrm>
              <a:off x="5958360" y="1992571"/>
              <a:ext cx="1221773" cy="1164757"/>
            </a:xfrm>
            <a:prstGeom prst="rect">
              <a:avLst/>
            </a:prstGeom>
          </p:spPr>
        </p:pic>
      </p:grpSp>
      <p:grpSp>
        <p:nvGrpSpPr>
          <p:cNvPr id="12" name="Group 11"/>
          <p:cNvGrpSpPr/>
          <p:nvPr/>
        </p:nvGrpSpPr>
        <p:grpSpPr>
          <a:xfrm>
            <a:off x="-300969" y="241675"/>
            <a:ext cx="3379670" cy="3325880"/>
            <a:chOff x="-313963" y="1100101"/>
            <a:chExt cx="4636017" cy="4803658"/>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63" y="1100101"/>
              <a:ext cx="4636017" cy="4803658"/>
            </a:xfrm>
            <a:prstGeom prst="rect">
              <a:avLst/>
            </a:prstGeom>
          </p:spPr>
        </p:pic>
        <p:sp>
          <p:nvSpPr>
            <p:cNvPr id="11" name="Rectangle 10"/>
            <p:cNvSpPr/>
            <p:nvPr/>
          </p:nvSpPr>
          <p:spPr>
            <a:xfrm>
              <a:off x="1694840" y="1804267"/>
              <a:ext cx="2396668" cy="1652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معلم يسعى لتعريف العملاء عن السلع </a:t>
              </a:r>
            </a:p>
          </p:txBody>
        </p:sp>
      </p:grpSp>
      <p:grpSp>
        <p:nvGrpSpPr>
          <p:cNvPr id="15" name="Group 14"/>
          <p:cNvGrpSpPr/>
          <p:nvPr/>
        </p:nvGrpSpPr>
        <p:grpSpPr>
          <a:xfrm>
            <a:off x="-75966" y="2109039"/>
            <a:ext cx="3352871" cy="2840515"/>
            <a:chOff x="55525" y="4101353"/>
            <a:chExt cx="4380950" cy="3722829"/>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5" y="4101353"/>
              <a:ext cx="4380950" cy="3722829"/>
            </a:xfrm>
            <a:prstGeom prst="rect">
              <a:avLst/>
            </a:prstGeom>
          </p:spPr>
        </p:pic>
        <p:sp>
          <p:nvSpPr>
            <p:cNvPr id="14" name="Rectangle 13"/>
            <p:cNvSpPr/>
            <p:nvPr/>
          </p:nvSpPr>
          <p:spPr>
            <a:xfrm>
              <a:off x="1996686" y="4733578"/>
              <a:ext cx="2217710" cy="1449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متكيف يبيع الجديد دائماً إلى عملائه </a:t>
              </a:r>
            </a:p>
          </p:txBody>
        </p:sp>
      </p:grpSp>
      <p:grpSp>
        <p:nvGrpSpPr>
          <p:cNvPr id="18" name="Group 17"/>
          <p:cNvGrpSpPr/>
          <p:nvPr/>
        </p:nvGrpSpPr>
        <p:grpSpPr>
          <a:xfrm>
            <a:off x="1257245" y="3527094"/>
            <a:ext cx="3418053" cy="2740188"/>
            <a:chOff x="1924679" y="4797836"/>
            <a:chExt cx="3897741" cy="3392906"/>
          </a:xfrm>
        </p:grpSpPr>
        <p:pic>
          <p:nvPicPr>
            <p:cNvPr id="16" name="Picture 15"/>
            <p:cNvPicPr>
              <a:picLocks noChangeAspect="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924679" y="4797836"/>
              <a:ext cx="3897741" cy="3392906"/>
            </a:xfrm>
            <a:prstGeom prst="rect">
              <a:avLst/>
            </a:prstGeom>
          </p:spPr>
        </p:pic>
        <p:sp>
          <p:nvSpPr>
            <p:cNvPr id="17" name="Rectangle 16"/>
            <p:cNvSpPr/>
            <p:nvPr/>
          </p:nvSpPr>
          <p:spPr>
            <a:xfrm>
              <a:off x="3553709" y="5284249"/>
              <a:ext cx="2028088" cy="1349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يحل مشاكل العملاء </a:t>
              </a:r>
            </a:p>
          </p:txBody>
        </p:sp>
      </p:grpSp>
      <p:sp>
        <p:nvSpPr>
          <p:cNvPr id="20" name="Slide Number Placeholder 19"/>
          <p:cNvSpPr>
            <a:spLocks noGrp="1"/>
          </p:cNvSpPr>
          <p:nvPr>
            <p:ph type="sldNum" sz="quarter" idx="12"/>
          </p:nvPr>
        </p:nvSpPr>
        <p:spPr/>
        <p:txBody>
          <a:bodyPr/>
          <a:lstStyle/>
          <a:p>
            <a:fld id="{8EE79F39-E3F1-4384-8425-D69818DE6729}" type="slidenum">
              <a:rPr lang="ar-EG" smtClean="0"/>
              <a:t>18</a:t>
            </a:fld>
            <a:endParaRPr lang="ar-EG"/>
          </a:p>
        </p:txBody>
      </p:sp>
      <p:grpSp>
        <p:nvGrpSpPr>
          <p:cNvPr id="33" name="Group 32"/>
          <p:cNvGrpSpPr/>
          <p:nvPr/>
        </p:nvGrpSpPr>
        <p:grpSpPr>
          <a:xfrm>
            <a:off x="-1395528" y="4302663"/>
            <a:ext cx="4422682" cy="3235263"/>
            <a:chOff x="1634923" y="4797837"/>
            <a:chExt cx="4570108" cy="3392906"/>
          </a:xfrm>
        </p:grpSpPr>
        <p:pic>
          <p:nvPicPr>
            <p:cNvPr id="34" name="Picture 33"/>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34923" y="4797837"/>
              <a:ext cx="4570108" cy="3392906"/>
            </a:xfrm>
            <a:prstGeom prst="rect">
              <a:avLst/>
            </a:prstGeom>
          </p:spPr>
        </p:pic>
        <p:sp>
          <p:nvSpPr>
            <p:cNvPr id="35" name="Rectangle 34"/>
            <p:cNvSpPr/>
            <p:nvPr/>
          </p:nvSpPr>
          <p:spPr>
            <a:xfrm>
              <a:off x="3663097" y="5313594"/>
              <a:ext cx="2210725" cy="1349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مبدع </a:t>
              </a:r>
              <a:r>
                <a:rPr lang="ar-EG" sz="2400" dirty="0" smtClean="0">
                  <a:solidFill>
                    <a:schemeClr val="bg1"/>
                  </a:solidFill>
                </a:rPr>
                <a:t>في تقديم </a:t>
              </a:r>
              <a:r>
                <a:rPr lang="ar-EG" sz="2400" dirty="0">
                  <a:solidFill>
                    <a:schemeClr val="bg1"/>
                  </a:solidFill>
                </a:rPr>
                <a:t>كل جديد وإعطاء </a:t>
              </a:r>
              <a:r>
                <a:rPr lang="ar-EG" sz="2400" dirty="0" smtClean="0">
                  <a:solidFill>
                    <a:schemeClr val="bg1"/>
                  </a:solidFill>
                </a:rPr>
                <a:t>أفكاراً </a:t>
              </a:r>
              <a:r>
                <a:rPr lang="ar-EG" sz="2400" dirty="0">
                  <a:solidFill>
                    <a:schemeClr val="bg1"/>
                  </a:solidFill>
                </a:rPr>
                <a:t>جديدة </a:t>
              </a:r>
              <a:r>
                <a:rPr lang="ar-EG" sz="2400" dirty="0" smtClean="0">
                  <a:solidFill>
                    <a:schemeClr val="bg1"/>
                  </a:solidFill>
                </a:rPr>
                <a:t>ومتطورة</a:t>
              </a:r>
              <a:endParaRPr lang="ar-EG" sz="2400" dirty="0">
                <a:solidFill>
                  <a:schemeClr val="bg1"/>
                </a:solidFill>
              </a:endParaRPr>
            </a:p>
          </p:txBody>
        </p:sp>
      </p:grpSp>
      <p:grpSp>
        <p:nvGrpSpPr>
          <p:cNvPr id="21" name="Group 20"/>
          <p:cNvGrpSpPr/>
          <p:nvPr/>
        </p:nvGrpSpPr>
        <p:grpSpPr>
          <a:xfrm>
            <a:off x="3333386" y="3685815"/>
            <a:ext cx="3379670" cy="3325880"/>
            <a:chOff x="-313963" y="1100101"/>
            <a:chExt cx="4636017" cy="4803658"/>
          </a:xfrm>
        </p:grpSpPr>
        <p:pic>
          <p:nvPicPr>
            <p:cNvPr id="22" name="Picture 21"/>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13963" y="1100101"/>
              <a:ext cx="4636017" cy="4803658"/>
            </a:xfrm>
            <a:prstGeom prst="rect">
              <a:avLst/>
            </a:prstGeom>
          </p:spPr>
        </p:pic>
        <p:sp>
          <p:nvSpPr>
            <p:cNvPr id="23" name="Rectangle 22"/>
            <p:cNvSpPr/>
            <p:nvPr/>
          </p:nvSpPr>
          <p:spPr>
            <a:xfrm>
              <a:off x="1825216" y="1787550"/>
              <a:ext cx="2067706" cy="1652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متصل جيد </a:t>
              </a:r>
              <a:r>
                <a:rPr lang="ar-EG" sz="2400" dirty="0" smtClean="0">
                  <a:solidFill>
                    <a:schemeClr val="bg1"/>
                  </a:solidFill>
                </a:rPr>
                <a:t>منصت  متحدث </a:t>
              </a:r>
              <a:endParaRPr lang="ar-EG" sz="2400" dirty="0">
                <a:solidFill>
                  <a:schemeClr val="bg1"/>
                </a:solidFill>
              </a:endParaRPr>
            </a:p>
          </p:txBody>
        </p:sp>
      </p:grpSp>
      <p:grpSp>
        <p:nvGrpSpPr>
          <p:cNvPr id="30" name="Group 29"/>
          <p:cNvGrpSpPr/>
          <p:nvPr/>
        </p:nvGrpSpPr>
        <p:grpSpPr>
          <a:xfrm>
            <a:off x="5359403" y="4383487"/>
            <a:ext cx="3784597" cy="3325880"/>
            <a:chOff x="-626652" y="1100101"/>
            <a:chExt cx="5191470" cy="4803658"/>
          </a:xfrm>
        </p:grpSpPr>
        <p:pic>
          <p:nvPicPr>
            <p:cNvPr id="31" name="Picture 30"/>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626652" y="1100101"/>
              <a:ext cx="5191470" cy="4803658"/>
            </a:xfrm>
            <a:prstGeom prst="rect">
              <a:avLst/>
            </a:prstGeom>
          </p:spPr>
        </p:pic>
        <p:sp>
          <p:nvSpPr>
            <p:cNvPr id="32" name="Rectangle 31"/>
            <p:cNvSpPr/>
            <p:nvPr/>
          </p:nvSpPr>
          <p:spPr>
            <a:xfrm>
              <a:off x="1722463" y="1917687"/>
              <a:ext cx="2448832" cy="1726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chemeClr val="bg1"/>
                  </a:solidFill>
                </a:rPr>
                <a:t>عالم نفس </a:t>
              </a:r>
              <a:r>
                <a:rPr lang="ar-SA" sz="2400" dirty="0"/>
                <a:t>يتعامل مع فئات متعددة من البشر </a:t>
              </a:r>
              <a:endParaRPr lang="ar-EG" sz="2400" dirty="0">
                <a:solidFill>
                  <a:schemeClr val="bg1"/>
                </a:solidFill>
              </a:endParaRPr>
            </a:p>
          </p:txBody>
        </p:sp>
      </p:grpSp>
    </p:spTree>
    <p:extLst>
      <p:ext uri="{BB962C8B-B14F-4D97-AF65-F5344CB8AC3E}">
        <p14:creationId xmlns:p14="http://schemas.microsoft.com/office/powerpoint/2010/main" val="4016837646"/>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 calcmode="lin" valueType="num">
                                      <p:cBhvr>
                                        <p:cTn id="17" dur="500" fill="hold"/>
                                        <p:tgtEl>
                                          <p:spTgt spid="12"/>
                                        </p:tgtEl>
                                        <p:attrNameLst>
                                          <p:attrName>style.rotation</p:attrName>
                                        </p:attrNameLst>
                                      </p:cBhvr>
                                      <p:tavLst>
                                        <p:tav tm="0">
                                          <p:val>
                                            <p:fltVal val="360"/>
                                          </p:val>
                                        </p:tav>
                                        <p:tav tm="100000">
                                          <p:val>
                                            <p:fltVal val="0"/>
                                          </p:val>
                                        </p:tav>
                                      </p:tavLst>
                                    </p:anim>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 calcmode="lin" valueType="num">
                                      <p:cBhvr>
                                        <p:cTn id="25" dur="500" fill="hold"/>
                                        <p:tgtEl>
                                          <p:spTgt spid="15"/>
                                        </p:tgtEl>
                                        <p:attrNameLst>
                                          <p:attrName>style.rotation</p:attrName>
                                        </p:attrNameLst>
                                      </p:cBhvr>
                                      <p:tavLst>
                                        <p:tav tm="0">
                                          <p:val>
                                            <p:fltVal val="360"/>
                                          </p:val>
                                        </p:tav>
                                        <p:tav tm="100000">
                                          <p:val>
                                            <p:fltVal val="0"/>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360"/>
                                          </p:val>
                                        </p:tav>
                                        <p:tav tm="100000">
                                          <p:val>
                                            <p:fltVal val="0"/>
                                          </p:val>
                                        </p:tav>
                                      </p:tavLst>
                                    </p:anim>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p:val>
                                            <p:fltVal val="0"/>
                                          </p:val>
                                        </p:tav>
                                        <p:tav tm="100000">
                                          <p:val>
                                            <p:strVal val="#ppt_w"/>
                                          </p:val>
                                        </p:tav>
                                      </p:tavLst>
                                    </p:anim>
                                    <p:anim calcmode="lin" valueType="num">
                                      <p:cBhvr>
                                        <p:cTn id="40" dur="500" fill="hold"/>
                                        <p:tgtEl>
                                          <p:spTgt spid="33"/>
                                        </p:tgtEl>
                                        <p:attrNameLst>
                                          <p:attrName>ppt_h</p:attrName>
                                        </p:attrNameLst>
                                      </p:cBhvr>
                                      <p:tavLst>
                                        <p:tav tm="0">
                                          <p:val>
                                            <p:fltVal val="0"/>
                                          </p:val>
                                        </p:tav>
                                        <p:tav tm="100000">
                                          <p:val>
                                            <p:strVal val="#ppt_h"/>
                                          </p:val>
                                        </p:tav>
                                      </p:tavLst>
                                    </p:anim>
                                    <p:anim calcmode="lin" valueType="num">
                                      <p:cBhvr>
                                        <p:cTn id="41" dur="500" fill="hold"/>
                                        <p:tgtEl>
                                          <p:spTgt spid="33"/>
                                        </p:tgtEl>
                                        <p:attrNameLst>
                                          <p:attrName>style.rotation</p:attrName>
                                        </p:attrNameLst>
                                      </p:cBhvr>
                                      <p:tavLst>
                                        <p:tav tm="0">
                                          <p:val>
                                            <p:fltVal val="360"/>
                                          </p:val>
                                        </p:tav>
                                        <p:tav tm="100000">
                                          <p:val>
                                            <p:fltVal val="0"/>
                                          </p:val>
                                        </p:tav>
                                      </p:tavLst>
                                    </p:anim>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 calcmode="lin" valueType="num">
                                      <p:cBhvr>
                                        <p:cTn id="49" dur="500" fill="hold"/>
                                        <p:tgtEl>
                                          <p:spTgt spid="21"/>
                                        </p:tgtEl>
                                        <p:attrNameLst>
                                          <p:attrName>style.rotation</p:attrName>
                                        </p:attrNameLst>
                                      </p:cBhvr>
                                      <p:tavLst>
                                        <p:tav tm="0">
                                          <p:val>
                                            <p:fltVal val="360"/>
                                          </p:val>
                                        </p:tav>
                                        <p:tav tm="100000">
                                          <p:val>
                                            <p:fltVal val="0"/>
                                          </p:val>
                                        </p:tav>
                                      </p:tavLst>
                                    </p:anim>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500" fill="hold"/>
                                        <p:tgtEl>
                                          <p:spTgt spid="24"/>
                                        </p:tgtEl>
                                        <p:attrNameLst>
                                          <p:attrName>ppt_w</p:attrName>
                                        </p:attrNameLst>
                                      </p:cBhvr>
                                      <p:tavLst>
                                        <p:tav tm="0">
                                          <p:val>
                                            <p:fltVal val="0"/>
                                          </p:val>
                                        </p:tav>
                                        <p:tav tm="100000">
                                          <p:val>
                                            <p:strVal val="#ppt_w"/>
                                          </p:val>
                                        </p:tav>
                                      </p:tavLst>
                                    </p:anim>
                                    <p:anim calcmode="lin" valueType="num">
                                      <p:cBhvr>
                                        <p:cTn id="56" dur="500" fill="hold"/>
                                        <p:tgtEl>
                                          <p:spTgt spid="24"/>
                                        </p:tgtEl>
                                        <p:attrNameLst>
                                          <p:attrName>ppt_h</p:attrName>
                                        </p:attrNameLst>
                                      </p:cBhvr>
                                      <p:tavLst>
                                        <p:tav tm="0">
                                          <p:val>
                                            <p:fltVal val="0"/>
                                          </p:val>
                                        </p:tav>
                                        <p:tav tm="100000">
                                          <p:val>
                                            <p:strVal val="#ppt_h"/>
                                          </p:val>
                                        </p:tav>
                                      </p:tavLst>
                                    </p:anim>
                                    <p:anim calcmode="lin" valueType="num">
                                      <p:cBhvr>
                                        <p:cTn id="57" dur="500" fill="hold"/>
                                        <p:tgtEl>
                                          <p:spTgt spid="24"/>
                                        </p:tgtEl>
                                        <p:attrNameLst>
                                          <p:attrName>style.rotation</p:attrName>
                                        </p:attrNameLst>
                                      </p:cBhvr>
                                      <p:tavLst>
                                        <p:tav tm="0">
                                          <p:val>
                                            <p:fltVal val="360"/>
                                          </p:val>
                                        </p:tav>
                                        <p:tav tm="100000">
                                          <p:val>
                                            <p:fltVal val="0"/>
                                          </p:val>
                                        </p:tav>
                                      </p:tavLst>
                                    </p:anim>
                                    <p:animEffect transition="in" filter="fade">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fltVal val="0"/>
                                          </p:val>
                                        </p:tav>
                                        <p:tav tm="100000">
                                          <p:val>
                                            <p:strVal val="#ppt_h"/>
                                          </p:val>
                                        </p:tav>
                                      </p:tavLst>
                                    </p:anim>
                                    <p:anim calcmode="lin" valueType="num">
                                      <p:cBhvr>
                                        <p:cTn id="65" dur="500" fill="hold"/>
                                        <p:tgtEl>
                                          <p:spTgt spid="27"/>
                                        </p:tgtEl>
                                        <p:attrNameLst>
                                          <p:attrName>style.rotation</p:attrName>
                                        </p:attrNameLst>
                                      </p:cBhvr>
                                      <p:tavLst>
                                        <p:tav tm="0">
                                          <p:val>
                                            <p:fltVal val="360"/>
                                          </p:val>
                                        </p:tav>
                                        <p:tav tm="100000">
                                          <p:val>
                                            <p:fltVal val="0"/>
                                          </p:val>
                                        </p:tav>
                                      </p:tavLst>
                                    </p:anim>
                                    <p:animEffect transition="in" filter="fade">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p:cTn id="71" dur="500" fill="hold"/>
                                        <p:tgtEl>
                                          <p:spTgt spid="30"/>
                                        </p:tgtEl>
                                        <p:attrNameLst>
                                          <p:attrName>ppt_w</p:attrName>
                                        </p:attrNameLst>
                                      </p:cBhvr>
                                      <p:tavLst>
                                        <p:tav tm="0">
                                          <p:val>
                                            <p:fltVal val="0"/>
                                          </p:val>
                                        </p:tav>
                                        <p:tav tm="100000">
                                          <p:val>
                                            <p:strVal val="#ppt_w"/>
                                          </p:val>
                                        </p:tav>
                                      </p:tavLst>
                                    </p:anim>
                                    <p:anim calcmode="lin" valueType="num">
                                      <p:cBhvr>
                                        <p:cTn id="72" dur="500" fill="hold"/>
                                        <p:tgtEl>
                                          <p:spTgt spid="30"/>
                                        </p:tgtEl>
                                        <p:attrNameLst>
                                          <p:attrName>ppt_h</p:attrName>
                                        </p:attrNameLst>
                                      </p:cBhvr>
                                      <p:tavLst>
                                        <p:tav tm="0">
                                          <p:val>
                                            <p:fltVal val="0"/>
                                          </p:val>
                                        </p:tav>
                                        <p:tav tm="100000">
                                          <p:val>
                                            <p:strVal val="#ppt_h"/>
                                          </p:val>
                                        </p:tav>
                                      </p:tavLst>
                                    </p:anim>
                                    <p:anim calcmode="lin" valueType="num">
                                      <p:cBhvr>
                                        <p:cTn id="73" dur="500" fill="hold"/>
                                        <p:tgtEl>
                                          <p:spTgt spid="30"/>
                                        </p:tgtEl>
                                        <p:attrNameLst>
                                          <p:attrName>style.rotation</p:attrName>
                                        </p:attrNameLst>
                                      </p:cBhvr>
                                      <p:tavLst>
                                        <p:tav tm="0">
                                          <p:val>
                                            <p:fltVal val="360"/>
                                          </p:val>
                                        </p:tav>
                                        <p:tav tm="100000">
                                          <p:val>
                                            <p:fltVal val="0"/>
                                          </p:val>
                                        </p:tav>
                                      </p:tavLst>
                                    </p:anim>
                                    <p:animEffect transition="in" filter="fade">
                                      <p:cBhvr>
                                        <p:cTn id="7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180</a:t>
            </a:fld>
            <a:endParaRPr lang="ar-EG">
              <a:solidFill>
                <a:prstClr val="black">
                  <a:tint val="75000"/>
                </a:prstClr>
              </a:solidFill>
            </a:endParaRPr>
          </a:p>
        </p:txBody>
      </p:sp>
      <p:grpSp>
        <p:nvGrpSpPr>
          <p:cNvPr id="3" name="Group 2"/>
          <p:cNvGrpSpPr/>
          <p:nvPr/>
        </p:nvGrpSpPr>
        <p:grpSpPr>
          <a:xfrm>
            <a:off x="0" y="78740"/>
            <a:ext cx="5576874" cy="672280"/>
            <a:chOff x="595327" y="609156"/>
            <a:chExt cx="4376428" cy="917455"/>
          </a:xfrm>
        </p:grpSpPr>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609156"/>
              <a:ext cx="4376428" cy="917455"/>
            </a:xfrm>
            <a:prstGeom prst="rect">
              <a:avLst/>
            </a:prstGeom>
          </p:spPr>
        </p:pic>
        <p:sp>
          <p:nvSpPr>
            <p:cNvPr id="6" name="Rectangle 5"/>
            <p:cNvSpPr/>
            <p:nvPr/>
          </p:nvSpPr>
          <p:spPr>
            <a:xfrm>
              <a:off x="1210235" y="756389"/>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الأفعال دائماً أقوى من الكلمات </a:t>
              </a:r>
              <a:endParaRPr lang="en-US" sz="2400" b="1" dirty="0"/>
            </a:p>
          </p:txBody>
        </p:sp>
      </p:grpSp>
      <p:pic>
        <p:nvPicPr>
          <p:cNvPr id="2" name="Picture 1"/>
          <p:cNvPicPr>
            <a:picLocks noChangeAspect="1"/>
          </p:cNvPicPr>
          <p:nvPr/>
        </p:nvPicPr>
        <p:blipFill>
          <a:blip r:embed="rId5"/>
          <a:stretch>
            <a:fillRect/>
          </a:stretch>
        </p:blipFill>
        <p:spPr>
          <a:xfrm>
            <a:off x="4413456" y="3863894"/>
            <a:ext cx="2037495" cy="2481564"/>
          </a:xfrm>
          <a:prstGeom prst="rect">
            <a:avLst/>
          </a:prstGeom>
        </p:spPr>
      </p:pic>
      <p:grpSp>
        <p:nvGrpSpPr>
          <p:cNvPr id="9" name="Group 8"/>
          <p:cNvGrpSpPr/>
          <p:nvPr/>
        </p:nvGrpSpPr>
        <p:grpSpPr>
          <a:xfrm>
            <a:off x="5576874" y="1231619"/>
            <a:ext cx="3214695" cy="3280207"/>
            <a:chOff x="4235824" y="1063194"/>
            <a:chExt cx="3214695" cy="3280207"/>
          </a:xfrm>
        </p:grpSpPr>
        <p:pic>
          <p:nvPicPr>
            <p:cNvPr id="7" name="Picture 6"/>
            <p:cNvPicPr>
              <a:picLocks noChangeAspect="1"/>
            </p:cNvPicPr>
            <p:nvPr/>
          </p:nvPicPr>
          <p:blipFill>
            <a:blip r:embed="rId6"/>
            <a:stretch>
              <a:fillRect/>
            </a:stretch>
          </p:blipFill>
          <p:spPr>
            <a:xfrm>
              <a:off x="4235824" y="1063195"/>
              <a:ext cx="3214695" cy="3280206"/>
            </a:xfrm>
            <a:prstGeom prst="rect">
              <a:avLst/>
            </a:prstGeom>
          </p:spPr>
        </p:pic>
        <p:sp>
          <p:nvSpPr>
            <p:cNvPr id="8" name="Rectangle 7"/>
            <p:cNvSpPr/>
            <p:nvPr/>
          </p:nvSpPr>
          <p:spPr>
            <a:xfrm>
              <a:off x="4235824" y="1063194"/>
              <a:ext cx="3093671" cy="2850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إذا هدفك أن تقنعني بقضيتك وتستحوذ على اهتمامي تجاه ما تقول فإن عليك ان توائم بين كلماتك وتعبيراتك فليس من المعقول ان تحدثني عن مزايا منتجاتك دون ان يصحب ذلك حماس ملحوظ منك</a:t>
              </a:r>
            </a:p>
          </p:txBody>
        </p:sp>
      </p:grpSp>
      <p:pic>
        <p:nvPicPr>
          <p:cNvPr id="10" name="Picture 9"/>
          <p:cNvPicPr>
            <a:picLocks noChangeAspect="1"/>
          </p:cNvPicPr>
          <p:nvPr/>
        </p:nvPicPr>
        <p:blipFill>
          <a:blip r:embed="rId7"/>
          <a:stretch>
            <a:fillRect/>
          </a:stretch>
        </p:blipFill>
        <p:spPr>
          <a:xfrm>
            <a:off x="2800359" y="1681867"/>
            <a:ext cx="1613097" cy="2192920"/>
          </a:xfrm>
          <a:prstGeom prst="rect">
            <a:avLst/>
          </a:prstGeom>
        </p:spPr>
      </p:pic>
      <p:grpSp>
        <p:nvGrpSpPr>
          <p:cNvPr id="13" name="Group 12"/>
          <p:cNvGrpSpPr/>
          <p:nvPr/>
        </p:nvGrpSpPr>
        <p:grpSpPr>
          <a:xfrm>
            <a:off x="976802" y="3365317"/>
            <a:ext cx="2517772" cy="2345056"/>
            <a:chOff x="1272638" y="2854220"/>
            <a:chExt cx="2517772" cy="2345056"/>
          </a:xfrm>
        </p:grpSpPr>
        <p:pic>
          <p:nvPicPr>
            <p:cNvPr id="11" name="Picture 10"/>
            <p:cNvPicPr>
              <a:picLocks noChangeAspect="1"/>
            </p:cNvPicPr>
            <p:nvPr/>
          </p:nvPicPr>
          <p:blipFill>
            <a:blip r:embed="rId8"/>
            <a:stretch>
              <a:fillRect/>
            </a:stretch>
          </p:blipFill>
          <p:spPr>
            <a:xfrm rot="15123937">
              <a:off x="1358996" y="2767862"/>
              <a:ext cx="2345056" cy="2517772"/>
            </a:xfrm>
            <a:prstGeom prst="rect">
              <a:avLst/>
            </a:prstGeom>
          </p:spPr>
        </p:pic>
        <p:sp>
          <p:nvSpPr>
            <p:cNvPr id="12" name="Rectangle 11"/>
            <p:cNvSpPr/>
            <p:nvPr/>
          </p:nvSpPr>
          <p:spPr>
            <a:xfrm rot="20448587">
              <a:off x="1288609" y="3070273"/>
              <a:ext cx="1907804" cy="1949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إن الناس لا يحكمون فقط على حديثك بقدر ما يحكمون عليك شخصياً </a:t>
              </a:r>
            </a:p>
          </p:txBody>
        </p:sp>
      </p:grpSp>
    </p:spTree>
    <p:extLst>
      <p:ext uri="{BB962C8B-B14F-4D97-AF65-F5344CB8AC3E}">
        <p14:creationId xmlns:p14="http://schemas.microsoft.com/office/powerpoint/2010/main" val="10699526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22" presetClass="entr" presetSubtype="1"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181</a:t>
            </a:fld>
            <a:endParaRPr lang="ar-EG">
              <a:solidFill>
                <a:prstClr val="black">
                  <a:tint val="75000"/>
                </a:prstClr>
              </a:solidFill>
            </a:endParaRPr>
          </a:p>
        </p:txBody>
      </p:sp>
      <p:grpSp>
        <p:nvGrpSpPr>
          <p:cNvPr id="3" name="Group 2"/>
          <p:cNvGrpSpPr/>
          <p:nvPr/>
        </p:nvGrpSpPr>
        <p:grpSpPr>
          <a:xfrm>
            <a:off x="0" y="78740"/>
            <a:ext cx="5576874" cy="672280"/>
            <a:chOff x="595327" y="609156"/>
            <a:chExt cx="4376428" cy="917455"/>
          </a:xfrm>
        </p:grpSpPr>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609156"/>
              <a:ext cx="4376428" cy="917455"/>
            </a:xfrm>
            <a:prstGeom prst="rect">
              <a:avLst/>
            </a:prstGeom>
          </p:spPr>
        </p:pic>
        <p:sp>
          <p:nvSpPr>
            <p:cNvPr id="6" name="Rectangle 5"/>
            <p:cNvSpPr/>
            <p:nvPr/>
          </p:nvSpPr>
          <p:spPr>
            <a:xfrm>
              <a:off x="1210235" y="756389"/>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الأفعال دائماً أقوى من الكلمات </a:t>
              </a:r>
              <a:endParaRPr lang="en-US" sz="2400" b="1" dirty="0"/>
            </a:p>
          </p:txBody>
        </p:sp>
      </p:grpSp>
      <p:pic>
        <p:nvPicPr>
          <p:cNvPr id="14" name="Picture 13"/>
          <p:cNvPicPr>
            <a:picLocks noChangeAspect="1"/>
          </p:cNvPicPr>
          <p:nvPr/>
        </p:nvPicPr>
        <p:blipFill>
          <a:blip r:embed="rId5"/>
          <a:stretch>
            <a:fillRect/>
          </a:stretch>
        </p:blipFill>
        <p:spPr>
          <a:xfrm>
            <a:off x="3808982" y="2436362"/>
            <a:ext cx="1906018" cy="2295885"/>
          </a:xfrm>
          <a:prstGeom prst="rect">
            <a:avLst/>
          </a:prstGeom>
        </p:spPr>
      </p:pic>
      <p:grpSp>
        <p:nvGrpSpPr>
          <p:cNvPr id="17" name="Group 16"/>
          <p:cNvGrpSpPr/>
          <p:nvPr/>
        </p:nvGrpSpPr>
        <p:grpSpPr>
          <a:xfrm rot="21308011">
            <a:off x="1674817" y="1008285"/>
            <a:ext cx="2573190" cy="2152529"/>
            <a:chOff x="1501842" y="1142000"/>
            <a:chExt cx="2573190" cy="2152529"/>
          </a:xfrm>
        </p:grpSpPr>
        <p:pic>
          <p:nvPicPr>
            <p:cNvPr id="15" name="Picture 14"/>
            <p:cNvPicPr>
              <a:picLocks noChangeAspect="1"/>
            </p:cNvPicPr>
            <p:nvPr/>
          </p:nvPicPr>
          <p:blipFill>
            <a:blip r:embed="rId6">
              <a:duotone>
                <a:prstClr val="black"/>
                <a:schemeClr val="accent5">
                  <a:tint val="45000"/>
                  <a:satMod val="400000"/>
                </a:schemeClr>
              </a:duotone>
            </a:blip>
            <a:stretch>
              <a:fillRect/>
            </a:stretch>
          </p:blipFill>
          <p:spPr>
            <a:xfrm>
              <a:off x="1501842" y="1142000"/>
              <a:ext cx="2573190" cy="2152529"/>
            </a:xfrm>
            <a:prstGeom prst="rect">
              <a:avLst/>
            </a:prstGeom>
          </p:spPr>
        </p:pic>
        <p:sp>
          <p:nvSpPr>
            <p:cNvPr id="16" name="Rectangle 15"/>
            <p:cNvSpPr/>
            <p:nvPr/>
          </p:nvSpPr>
          <p:spPr>
            <a:xfrm>
              <a:off x="1818794" y="1196788"/>
              <a:ext cx="1912391" cy="1426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هل انت حقاً صادق ومخلص فيما تقول وتقدم ؟ </a:t>
              </a:r>
            </a:p>
          </p:txBody>
        </p:sp>
      </p:grpSp>
      <p:grpSp>
        <p:nvGrpSpPr>
          <p:cNvPr id="18" name="Group 17"/>
          <p:cNvGrpSpPr/>
          <p:nvPr/>
        </p:nvGrpSpPr>
        <p:grpSpPr>
          <a:xfrm rot="1288104" flipH="1">
            <a:off x="5598372" y="1467742"/>
            <a:ext cx="2489745" cy="2152529"/>
            <a:chOff x="1501842" y="1142000"/>
            <a:chExt cx="2573190" cy="2152529"/>
          </a:xfrm>
        </p:grpSpPr>
        <p:pic>
          <p:nvPicPr>
            <p:cNvPr id="19" name="Picture 18"/>
            <p:cNvPicPr>
              <a:picLocks noChangeAspect="1"/>
            </p:cNvPicPr>
            <p:nvPr/>
          </p:nvPicPr>
          <p:blipFill>
            <a:blip r:embed="rId6">
              <a:duotone>
                <a:prstClr val="black"/>
                <a:schemeClr val="accent6">
                  <a:tint val="45000"/>
                  <a:satMod val="400000"/>
                </a:schemeClr>
              </a:duotone>
            </a:blip>
            <a:stretch>
              <a:fillRect/>
            </a:stretch>
          </p:blipFill>
          <p:spPr>
            <a:xfrm>
              <a:off x="1501842" y="1142000"/>
              <a:ext cx="2573190" cy="2152529"/>
            </a:xfrm>
            <a:prstGeom prst="rect">
              <a:avLst/>
            </a:prstGeom>
          </p:spPr>
        </p:pic>
        <p:sp>
          <p:nvSpPr>
            <p:cNvPr id="20" name="Rectangle 19"/>
            <p:cNvSpPr/>
            <p:nvPr/>
          </p:nvSpPr>
          <p:spPr>
            <a:xfrm>
              <a:off x="1889216" y="1271809"/>
              <a:ext cx="1912391" cy="1426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هل انت تؤمن تماماً بما تقدمه من منافع </a:t>
              </a:r>
              <a:r>
                <a:rPr lang="ar-EG" sz="2400" dirty="0" smtClean="0"/>
                <a:t>؟ </a:t>
              </a:r>
              <a:endParaRPr lang="ar-EG" sz="2400" dirty="0"/>
            </a:p>
          </p:txBody>
        </p:sp>
      </p:grpSp>
      <p:grpSp>
        <p:nvGrpSpPr>
          <p:cNvPr id="23" name="Group 22"/>
          <p:cNvGrpSpPr/>
          <p:nvPr/>
        </p:nvGrpSpPr>
        <p:grpSpPr>
          <a:xfrm>
            <a:off x="1542834" y="3875703"/>
            <a:ext cx="2590521" cy="1713088"/>
            <a:chOff x="1235417" y="3692630"/>
            <a:chExt cx="2897938" cy="1901809"/>
          </a:xfrm>
        </p:grpSpPr>
        <p:pic>
          <p:nvPicPr>
            <p:cNvPr id="21" name="Picture 20"/>
            <p:cNvPicPr>
              <a:picLocks noChangeAspect="1"/>
            </p:cNvPicPr>
            <p:nvPr/>
          </p:nvPicPr>
          <p:blipFill>
            <a:blip r:embed="rId7"/>
            <a:stretch>
              <a:fillRect/>
            </a:stretch>
          </p:blipFill>
          <p:spPr>
            <a:xfrm rot="14699345" flipH="1">
              <a:off x="1733481" y="3194566"/>
              <a:ext cx="1901809" cy="2897938"/>
            </a:xfrm>
            <a:prstGeom prst="rect">
              <a:avLst/>
            </a:prstGeom>
          </p:spPr>
        </p:pic>
        <p:sp>
          <p:nvSpPr>
            <p:cNvPr id="22" name="Rectangle 21"/>
            <p:cNvSpPr/>
            <p:nvPr/>
          </p:nvSpPr>
          <p:spPr>
            <a:xfrm rot="19808194">
              <a:off x="1464150" y="4089688"/>
              <a:ext cx="1912391" cy="1426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هل تهتم فعلاً بقضية عملائك ؟ وبجدية ؟ </a:t>
              </a:r>
            </a:p>
          </p:txBody>
        </p:sp>
      </p:grpSp>
      <p:grpSp>
        <p:nvGrpSpPr>
          <p:cNvPr id="24" name="Group 23"/>
          <p:cNvGrpSpPr/>
          <p:nvPr/>
        </p:nvGrpSpPr>
        <p:grpSpPr>
          <a:xfrm flipH="1">
            <a:off x="5410543" y="3817403"/>
            <a:ext cx="2423736" cy="1683252"/>
            <a:chOff x="1235417" y="3692630"/>
            <a:chExt cx="2897938" cy="1901809"/>
          </a:xfrm>
        </p:grpSpPr>
        <p:pic>
          <p:nvPicPr>
            <p:cNvPr id="25" name="Picture 24"/>
            <p:cNvPicPr>
              <a:picLocks noChangeAspect="1"/>
            </p:cNvPicPr>
            <p:nvPr/>
          </p:nvPicPr>
          <p:blipFill>
            <a:blip r:embed="rId7">
              <a:duotone>
                <a:prstClr val="black"/>
                <a:schemeClr val="accent2">
                  <a:tint val="45000"/>
                  <a:satMod val="400000"/>
                </a:schemeClr>
              </a:duotone>
            </a:blip>
            <a:stretch>
              <a:fillRect/>
            </a:stretch>
          </p:blipFill>
          <p:spPr>
            <a:xfrm rot="14699345" flipH="1">
              <a:off x="1733481" y="3194566"/>
              <a:ext cx="1901809" cy="2897938"/>
            </a:xfrm>
            <a:prstGeom prst="rect">
              <a:avLst/>
            </a:prstGeom>
          </p:spPr>
        </p:pic>
        <p:sp>
          <p:nvSpPr>
            <p:cNvPr id="26" name="Rectangle 25"/>
            <p:cNvSpPr/>
            <p:nvPr/>
          </p:nvSpPr>
          <p:spPr>
            <a:xfrm rot="19808194">
              <a:off x="1464150" y="4089688"/>
              <a:ext cx="1912391" cy="1426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هل تثق بنفسك وبمؤسستك ؟ </a:t>
              </a:r>
            </a:p>
          </p:txBody>
        </p:sp>
      </p:grpSp>
    </p:spTree>
    <p:extLst>
      <p:ext uri="{BB962C8B-B14F-4D97-AF65-F5344CB8AC3E}">
        <p14:creationId xmlns:p14="http://schemas.microsoft.com/office/powerpoint/2010/main" val="18837363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0-#ppt_w/2"/>
                                          </p:val>
                                        </p:tav>
                                        <p:tav tm="100000">
                                          <p:val>
                                            <p:strVal val="#ppt_x"/>
                                          </p:val>
                                        </p:tav>
                                      </p:tavLst>
                                    </p:anim>
                                    <p:anim calcmode="lin" valueType="num">
                                      <p:cBhvr additive="base">
                                        <p:cTn id="22"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1+#ppt_w/2"/>
                                          </p:val>
                                        </p:tav>
                                        <p:tav tm="100000">
                                          <p:val>
                                            <p:strVal val="#ppt_x"/>
                                          </p:val>
                                        </p:tav>
                                      </p:tavLst>
                                    </p:anim>
                                    <p:anim calcmode="lin" valueType="num">
                                      <p:cBhvr additive="base">
                                        <p:cTn id="2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182</a:t>
            </a:fld>
            <a:endParaRPr lang="ar-EG">
              <a:solidFill>
                <a:prstClr val="black">
                  <a:tint val="75000"/>
                </a:prstClr>
              </a:solidFill>
            </a:endParaRPr>
          </a:p>
        </p:txBody>
      </p:sp>
      <p:grpSp>
        <p:nvGrpSpPr>
          <p:cNvPr id="3" name="Group 2"/>
          <p:cNvGrpSpPr/>
          <p:nvPr/>
        </p:nvGrpSpPr>
        <p:grpSpPr>
          <a:xfrm>
            <a:off x="0" y="172869"/>
            <a:ext cx="6239435" cy="672280"/>
            <a:chOff x="595327" y="609156"/>
            <a:chExt cx="4376428" cy="917455"/>
          </a:xfrm>
        </p:grpSpPr>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609156"/>
              <a:ext cx="4376428" cy="917455"/>
            </a:xfrm>
            <a:prstGeom prst="rect">
              <a:avLst/>
            </a:prstGeom>
          </p:spPr>
        </p:pic>
        <p:sp>
          <p:nvSpPr>
            <p:cNvPr id="6" name="Rectangle 5"/>
            <p:cNvSpPr/>
            <p:nvPr/>
          </p:nvSpPr>
          <p:spPr>
            <a:xfrm>
              <a:off x="1210235" y="756389"/>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هناك خمسة طرق لتجعل تعبيراتك شيئاً مؤثراً </a:t>
              </a:r>
              <a:endParaRPr lang="en-US" sz="2400" b="1" dirty="0"/>
            </a:p>
          </p:txBody>
        </p:sp>
      </p:gr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852" y="734607"/>
            <a:ext cx="2397228" cy="5473228"/>
          </a:xfrm>
          <a:prstGeom prst="rect">
            <a:avLst/>
          </a:prstGeom>
        </p:spPr>
      </p:pic>
      <p:grpSp>
        <p:nvGrpSpPr>
          <p:cNvPr id="8" name="Group 7"/>
          <p:cNvGrpSpPr/>
          <p:nvPr/>
        </p:nvGrpSpPr>
        <p:grpSpPr>
          <a:xfrm>
            <a:off x="476287" y="1277877"/>
            <a:ext cx="7746292" cy="1911504"/>
            <a:chOff x="1712006" y="1762609"/>
            <a:chExt cx="6849539" cy="2181934"/>
          </a:xfrm>
        </p:grpSpPr>
        <p:pic>
          <p:nvPicPr>
            <p:cNvPr id="9" name="Picture 8"/>
            <p:cNvPicPr>
              <a:picLocks noChangeAspect="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12006" y="1762609"/>
              <a:ext cx="6849539" cy="2181934"/>
            </a:xfrm>
            <a:prstGeom prst="rect">
              <a:avLst/>
            </a:prstGeom>
          </p:spPr>
        </p:pic>
        <p:sp>
          <p:nvSpPr>
            <p:cNvPr id="10" name="Rectangle 9"/>
            <p:cNvSpPr/>
            <p:nvPr/>
          </p:nvSpPr>
          <p:spPr>
            <a:xfrm>
              <a:off x="2610303" y="1818029"/>
              <a:ext cx="5472953" cy="1218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اجعل تعبيراتك مرتبطة بالموضوع الذي تتحدث عنه فإذا كان سلوكك التعبيري غير مرتبط بالحديث فسوف ينصرف عنك العميل لتفسير هذا التفاوت </a:t>
              </a:r>
            </a:p>
          </p:txBody>
        </p:sp>
      </p:grpSp>
      <p:grpSp>
        <p:nvGrpSpPr>
          <p:cNvPr id="14" name="Group 13"/>
          <p:cNvGrpSpPr/>
          <p:nvPr/>
        </p:nvGrpSpPr>
        <p:grpSpPr>
          <a:xfrm>
            <a:off x="876669" y="2775517"/>
            <a:ext cx="7627614" cy="1747137"/>
            <a:chOff x="1603020" y="2080784"/>
            <a:chExt cx="7013724" cy="2024449"/>
          </a:xfrm>
        </p:grpSpPr>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03020" y="2080784"/>
              <a:ext cx="7013724" cy="2024449"/>
            </a:xfrm>
            <a:prstGeom prst="rect">
              <a:avLst/>
            </a:prstGeom>
          </p:spPr>
        </p:pic>
        <p:sp>
          <p:nvSpPr>
            <p:cNvPr id="16" name="Rectangle 15"/>
            <p:cNvSpPr/>
            <p:nvPr/>
          </p:nvSpPr>
          <p:spPr>
            <a:xfrm>
              <a:off x="2715217" y="2120739"/>
              <a:ext cx="5190553" cy="1227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كن طبيعياً أي اجعل الجسم يعبر عنك أنت لأنه جسمك أنت .. فلا تكن رسمياً للغاية مع العملاء لأنهم يبحثون عن الألفة ولا تحاول أن تقلد بائع آخر </a:t>
              </a:r>
            </a:p>
          </p:txBody>
        </p:sp>
      </p:grpSp>
      <p:grpSp>
        <p:nvGrpSpPr>
          <p:cNvPr id="17" name="Group 16"/>
          <p:cNvGrpSpPr/>
          <p:nvPr/>
        </p:nvGrpSpPr>
        <p:grpSpPr>
          <a:xfrm>
            <a:off x="1413189" y="4161608"/>
            <a:ext cx="7491475" cy="1602061"/>
            <a:chOff x="1603020" y="1919373"/>
            <a:chExt cx="7013724" cy="2180953"/>
          </a:xfrm>
        </p:grpSpPr>
        <p:pic>
          <p:nvPicPr>
            <p:cNvPr id="18" name="Picture 17"/>
            <p:cNvPicPr>
              <a:picLocks noChangeAspect="1"/>
            </p:cNvPicPr>
            <p:nvPr/>
          </p:nvPicPr>
          <p:blipFill>
            <a:blip r:embed="rId7" cstate="print">
              <a:duotone>
                <a:schemeClr val="accent5">
                  <a:shade val="45000"/>
                  <a:satMod val="135000"/>
                </a:schemeClr>
                <a:prstClr val="white"/>
              </a:duotone>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03020" y="2080785"/>
              <a:ext cx="7013724" cy="2019541"/>
            </a:xfrm>
            <a:prstGeom prst="rect">
              <a:avLst/>
            </a:prstGeom>
          </p:spPr>
        </p:pic>
        <p:sp>
          <p:nvSpPr>
            <p:cNvPr id="19" name="Rectangle 18"/>
            <p:cNvSpPr/>
            <p:nvPr/>
          </p:nvSpPr>
          <p:spPr>
            <a:xfrm>
              <a:off x="2563518" y="1919373"/>
              <a:ext cx="5342252" cy="17092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اجعل من صوتك وجسمك مرآة صادقة لأحاسيسك وكلما كنت شغوفاً بما تقدمه للآخرين كلما كنت مقنعاً لهم</a:t>
              </a:r>
            </a:p>
          </p:txBody>
        </p:sp>
      </p:grpSp>
    </p:spTree>
    <p:extLst>
      <p:ext uri="{BB962C8B-B14F-4D97-AF65-F5344CB8AC3E}">
        <p14:creationId xmlns:p14="http://schemas.microsoft.com/office/powerpoint/2010/main" val="16458618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183</a:t>
            </a:fld>
            <a:endParaRPr lang="ar-EG">
              <a:solidFill>
                <a:prstClr val="black">
                  <a:tint val="75000"/>
                </a:prstClr>
              </a:solidFill>
            </a:endParaRPr>
          </a:p>
        </p:txBody>
      </p:sp>
      <p:grpSp>
        <p:nvGrpSpPr>
          <p:cNvPr id="3" name="Group 2"/>
          <p:cNvGrpSpPr/>
          <p:nvPr/>
        </p:nvGrpSpPr>
        <p:grpSpPr>
          <a:xfrm>
            <a:off x="0" y="172869"/>
            <a:ext cx="6239435" cy="672280"/>
            <a:chOff x="595327" y="609156"/>
            <a:chExt cx="4376428" cy="917455"/>
          </a:xfrm>
        </p:grpSpPr>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609156"/>
              <a:ext cx="4376428" cy="917455"/>
            </a:xfrm>
            <a:prstGeom prst="rect">
              <a:avLst/>
            </a:prstGeom>
          </p:spPr>
        </p:pic>
        <p:sp>
          <p:nvSpPr>
            <p:cNvPr id="6" name="Rectangle 5"/>
            <p:cNvSpPr/>
            <p:nvPr/>
          </p:nvSpPr>
          <p:spPr>
            <a:xfrm>
              <a:off x="1210235" y="756389"/>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هناك خمسة طرق لتجعل تعبيراتك شيئاً مؤثراً </a:t>
              </a:r>
              <a:endParaRPr lang="en-US" sz="2400" b="1" dirty="0"/>
            </a:p>
          </p:txBody>
        </p:sp>
      </p:gr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852" y="734607"/>
            <a:ext cx="2397228" cy="5473228"/>
          </a:xfrm>
          <a:prstGeom prst="rect">
            <a:avLst/>
          </a:prstGeom>
        </p:spPr>
      </p:pic>
      <p:grpSp>
        <p:nvGrpSpPr>
          <p:cNvPr id="8" name="Group 7"/>
          <p:cNvGrpSpPr/>
          <p:nvPr/>
        </p:nvGrpSpPr>
        <p:grpSpPr>
          <a:xfrm>
            <a:off x="664546" y="1640947"/>
            <a:ext cx="7746292" cy="1911504"/>
            <a:chOff x="1712006" y="1762609"/>
            <a:chExt cx="6849539" cy="2181934"/>
          </a:xfrm>
        </p:grpSpPr>
        <p:pic>
          <p:nvPicPr>
            <p:cNvPr id="9" name="Picture 8"/>
            <p:cNvPicPr>
              <a:picLocks noChangeAspect="1"/>
            </p:cNvPicPr>
            <p:nvPr/>
          </p:nvPicPr>
          <p:blipFill>
            <a:blip r:embed="rId6"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12006" y="1762609"/>
              <a:ext cx="6849539" cy="2181934"/>
            </a:xfrm>
            <a:prstGeom prst="rect">
              <a:avLst/>
            </a:prstGeom>
          </p:spPr>
        </p:pic>
        <p:sp>
          <p:nvSpPr>
            <p:cNvPr id="10" name="Rectangle 9"/>
            <p:cNvSpPr/>
            <p:nvPr/>
          </p:nvSpPr>
          <p:spPr>
            <a:xfrm>
              <a:off x="2816739" y="1862280"/>
              <a:ext cx="5220248" cy="1218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أعد نفسك مقدماً  واظهر دائماً بمظهر الخبير </a:t>
              </a:r>
              <a:r>
                <a:rPr lang="ar-EG" sz="2400" dirty="0" smtClean="0"/>
                <a:t>الواثق </a:t>
              </a:r>
              <a:br>
                <a:rPr lang="ar-EG" sz="2400" dirty="0" smtClean="0"/>
              </a:br>
              <a:r>
                <a:rPr lang="ar-EG" sz="2400" dirty="0" smtClean="0"/>
                <a:t> فلا </a:t>
              </a:r>
              <a:r>
                <a:rPr lang="ar-EG" sz="2400" dirty="0"/>
                <a:t>شيء يبهر العملاء أكثر من معلوماتك ومعرفتك </a:t>
              </a:r>
              <a:r>
                <a:rPr lang="ar-EG" sz="2400" dirty="0" smtClean="0"/>
                <a:t>بمفاهيم </a:t>
              </a:r>
              <a:r>
                <a:rPr lang="ar-EG" sz="2400" dirty="0"/>
                <a:t>– وبخدمات مؤسستك </a:t>
              </a:r>
            </a:p>
          </p:txBody>
        </p:sp>
      </p:grpSp>
      <p:grpSp>
        <p:nvGrpSpPr>
          <p:cNvPr id="14" name="Group 13"/>
          <p:cNvGrpSpPr/>
          <p:nvPr/>
        </p:nvGrpSpPr>
        <p:grpSpPr>
          <a:xfrm>
            <a:off x="1064928" y="3138587"/>
            <a:ext cx="7627614" cy="1747137"/>
            <a:chOff x="1603020" y="2080784"/>
            <a:chExt cx="7013724" cy="2024449"/>
          </a:xfrm>
        </p:grpSpPr>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03020" y="2080784"/>
              <a:ext cx="7013724" cy="2024449"/>
            </a:xfrm>
            <a:prstGeom prst="rect">
              <a:avLst/>
            </a:prstGeom>
          </p:spPr>
        </p:pic>
        <p:sp>
          <p:nvSpPr>
            <p:cNvPr id="16" name="Rectangle 15"/>
            <p:cNvSpPr/>
            <p:nvPr/>
          </p:nvSpPr>
          <p:spPr>
            <a:xfrm>
              <a:off x="2715217" y="2120739"/>
              <a:ext cx="5190553" cy="1227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التدريب وخاصة في محيط عملك حيث إنه لا سبيل إلى التطوير دون ممارسة وتحين فرص التدريب لتتعلم اكثر </a:t>
              </a:r>
            </a:p>
          </p:txBody>
        </p:sp>
      </p:grpSp>
      <p:pic>
        <p:nvPicPr>
          <p:cNvPr id="2" name="Picture 1"/>
          <p:cNvPicPr>
            <a:picLocks noChangeAspect="1"/>
          </p:cNvPicPr>
          <p:nvPr/>
        </p:nvPicPr>
        <p:blipFill>
          <a:blip r:embed="rId9"/>
          <a:stretch>
            <a:fillRect/>
          </a:stretch>
        </p:blipFill>
        <p:spPr>
          <a:xfrm>
            <a:off x="2745810" y="4232191"/>
            <a:ext cx="6398190" cy="2225066"/>
          </a:xfrm>
          <a:prstGeom prst="rect">
            <a:avLst/>
          </a:prstGeom>
        </p:spPr>
      </p:pic>
    </p:spTree>
    <p:extLst>
      <p:ext uri="{BB962C8B-B14F-4D97-AF65-F5344CB8AC3E}">
        <p14:creationId xmlns:p14="http://schemas.microsoft.com/office/powerpoint/2010/main" val="20541336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184</a:t>
            </a:fld>
            <a:endParaRPr lang="ar-EG">
              <a:solidFill>
                <a:prstClr val="black">
                  <a:tint val="75000"/>
                </a:prstClr>
              </a:solidFill>
            </a:endParaRPr>
          </a:p>
        </p:txBody>
      </p:sp>
      <p:grpSp>
        <p:nvGrpSpPr>
          <p:cNvPr id="3" name="Group 2"/>
          <p:cNvGrpSpPr/>
          <p:nvPr/>
        </p:nvGrpSpPr>
        <p:grpSpPr>
          <a:xfrm>
            <a:off x="147918" y="0"/>
            <a:ext cx="5809129" cy="2005555"/>
            <a:chOff x="595327" y="584552"/>
            <a:chExt cx="4376428" cy="917455"/>
          </a:xfrm>
        </p:grpSpPr>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584552"/>
              <a:ext cx="4376428" cy="917455"/>
            </a:xfrm>
            <a:prstGeom prst="rect">
              <a:avLst/>
            </a:prstGeom>
          </p:spPr>
        </p:pic>
        <p:sp>
          <p:nvSpPr>
            <p:cNvPr id="6" name="Rectangle 5"/>
            <p:cNvSpPr/>
            <p:nvPr/>
          </p:nvSpPr>
          <p:spPr>
            <a:xfrm>
              <a:off x="1246686" y="733596"/>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بعض النصائح لإتقان مهارة التحدث عن طريق التعرف على بعض الأخطاء اللفظية الشائعة </a:t>
              </a:r>
              <a:r>
                <a:rPr lang="ar-EG" sz="2400" b="1" dirty="0" smtClean="0"/>
                <a:t>والطرق </a:t>
              </a:r>
              <a:r>
                <a:rPr lang="ar-EG" sz="2400" b="1" dirty="0"/>
                <a:t>الصحيحة البديلة لها </a:t>
              </a:r>
              <a:endParaRPr lang="en-US" sz="2400" b="1" dirty="0"/>
            </a:p>
          </p:txBody>
        </p:sp>
      </p:grpSp>
      <p:grpSp>
        <p:nvGrpSpPr>
          <p:cNvPr id="9" name="Group 8"/>
          <p:cNvGrpSpPr/>
          <p:nvPr/>
        </p:nvGrpSpPr>
        <p:grpSpPr>
          <a:xfrm>
            <a:off x="2447364" y="2257455"/>
            <a:ext cx="2434928" cy="1865462"/>
            <a:chOff x="2637942" y="2128314"/>
            <a:chExt cx="1935068" cy="2216012"/>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11131">
              <a:off x="2637942" y="2128314"/>
              <a:ext cx="1935068" cy="2216012"/>
            </a:xfrm>
            <a:prstGeom prst="rect">
              <a:avLst/>
            </a:prstGeom>
          </p:spPr>
        </p:pic>
        <p:sp>
          <p:nvSpPr>
            <p:cNvPr id="8" name="Rectangle 7"/>
            <p:cNvSpPr/>
            <p:nvPr/>
          </p:nvSpPr>
          <p:spPr>
            <a:xfrm>
              <a:off x="3160059" y="2568388"/>
              <a:ext cx="941294" cy="1277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cs typeface="+mj-cs"/>
                </a:rPr>
                <a:t>كيف أستطيع أن </a:t>
              </a:r>
              <a:r>
                <a:rPr lang="ar-EG" sz="2400" dirty="0" smtClean="0">
                  <a:cs typeface="+mj-cs"/>
                </a:rPr>
                <a:t>أساعدك ؟</a:t>
              </a:r>
              <a:endParaRPr lang="ar-EG" sz="2400" dirty="0">
                <a:cs typeface="+mj-cs"/>
              </a:endParaRPr>
            </a:p>
          </p:txBody>
        </p:sp>
      </p:grpSp>
      <p:grpSp>
        <p:nvGrpSpPr>
          <p:cNvPr id="11" name="Group 10"/>
          <p:cNvGrpSpPr/>
          <p:nvPr/>
        </p:nvGrpSpPr>
        <p:grpSpPr>
          <a:xfrm>
            <a:off x="5291161" y="2257455"/>
            <a:ext cx="2333578" cy="1865462"/>
            <a:chOff x="4876813" y="2096822"/>
            <a:chExt cx="2333578" cy="1865462"/>
          </a:xfrm>
        </p:grpSpPr>
        <p:pic>
          <p:nvPicPr>
            <p:cNvPr id="7" name="Picture 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134392" flipH="1">
              <a:off x="4876813" y="2096822"/>
              <a:ext cx="2333578" cy="1865462"/>
            </a:xfrm>
            <a:prstGeom prst="rect">
              <a:avLst/>
            </a:prstGeom>
          </p:spPr>
        </p:pic>
        <p:sp>
          <p:nvSpPr>
            <p:cNvPr id="10" name="Rectangle 9"/>
            <p:cNvSpPr/>
            <p:nvPr/>
          </p:nvSpPr>
          <p:spPr>
            <a:xfrm>
              <a:off x="5399325" y="2498773"/>
              <a:ext cx="1288553" cy="1075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cs typeface="+mj-cs"/>
                </a:rPr>
                <a:t>أي </a:t>
              </a:r>
              <a:r>
                <a:rPr lang="ar-EG" sz="2400" dirty="0">
                  <a:cs typeface="+mj-cs"/>
                </a:rPr>
                <a:t>خدمة </a:t>
              </a:r>
              <a:r>
                <a:rPr lang="ar-EG" sz="2400" dirty="0" smtClean="0">
                  <a:cs typeface="+mj-cs"/>
                </a:rPr>
                <a:t>؟ </a:t>
              </a:r>
              <a:endParaRPr lang="ar-EG" sz="2400" dirty="0">
                <a:cs typeface="+mj-cs"/>
              </a:endParaRPr>
            </a:p>
          </p:txBody>
        </p:sp>
      </p:grpSp>
      <p:grpSp>
        <p:nvGrpSpPr>
          <p:cNvPr id="14" name="Group 13"/>
          <p:cNvGrpSpPr/>
          <p:nvPr/>
        </p:nvGrpSpPr>
        <p:grpSpPr>
          <a:xfrm>
            <a:off x="914401" y="4281306"/>
            <a:ext cx="8027894" cy="845011"/>
            <a:chOff x="806825" y="4388645"/>
            <a:chExt cx="8027894" cy="845011"/>
          </a:xfrm>
        </p:grpSpPr>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6825" y="4388645"/>
              <a:ext cx="8027894" cy="835909"/>
            </a:xfrm>
            <a:prstGeom prst="rect">
              <a:avLst/>
            </a:prstGeom>
          </p:spPr>
        </p:pic>
        <p:sp>
          <p:nvSpPr>
            <p:cNvPr id="13" name="Rectangle 12"/>
            <p:cNvSpPr/>
            <p:nvPr/>
          </p:nvSpPr>
          <p:spPr>
            <a:xfrm>
              <a:off x="974558" y="4388645"/>
              <a:ext cx="7662645" cy="845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إن هذه العبارة الشائعة في عالمنا إنما تصنع ضغطاً على العميل المرتقب ليعطي قرار </a:t>
              </a:r>
              <a:r>
                <a:rPr lang="ar-EG" sz="2400" dirty="0" smtClean="0"/>
                <a:t>فورا (الآن) و خاصة إذا كان العميل في مراحل الاقتناع الأولى </a:t>
              </a:r>
              <a:endParaRPr lang="ar-EG" sz="2400" dirty="0"/>
            </a:p>
          </p:txBody>
        </p:sp>
      </p:grpSp>
      <p:grpSp>
        <p:nvGrpSpPr>
          <p:cNvPr id="15" name="Group 14"/>
          <p:cNvGrpSpPr/>
          <p:nvPr/>
        </p:nvGrpSpPr>
        <p:grpSpPr>
          <a:xfrm>
            <a:off x="914401" y="5442242"/>
            <a:ext cx="8027894" cy="845011"/>
            <a:chOff x="806825" y="4388645"/>
            <a:chExt cx="8027894" cy="845011"/>
          </a:xfrm>
        </p:grpSpPr>
        <p:pic>
          <p:nvPicPr>
            <p:cNvPr id="16" name="Picture 15"/>
            <p:cNvPicPr>
              <a:picLocks noChangeAspect="1"/>
            </p:cNvPicPr>
            <p:nvPr/>
          </p:nvPicPr>
          <p:blipFill>
            <a:blip r:embed="rId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06825" y="4388645"/>
              <a:ext cx="8027894" cy="835909"/>
            </a:xfrm>
            <a:prstGeom prst="rect">
              <a:avLst/>
            </a:prstGeom>
          </p:spPr>
        </p:pic>
        <p:sp>
          <p:nvSpPr>
            <p:cNvPr id="17" name="Rectangle 16"/>
            <p:cNvSpPr/>
            <p:nvPr/>
          </p:nvSpPr>
          <p:spPr>
            <a:xfrm>
              <a:off x="974558" y="4388645"/>
              <a:ext cx="7662645" cy="845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اللفظ المطلوب هنا يختلف وفقاً للبيئة ويصبح الصحيح كيف أستطيع أن أساعدك يا </a:t>
              </a:r>
              <a:r>
                <a:rPr lang="ar-EG" sz="2400" dirty="0" smtClean="0"/>
                <a:t>سيدي ؟ وبهذه </a:t>
              </a:r>
              <a:r>
                <a:rPr lang="ar-EG" sz="2400" dirty="0"/>
                <a:t>الطريقة نرفع الضغط عن العميل وندعه يشارك </a:t>
              </a:r>
            </a:p>
          </p:txBody>
        </p:sp>
      </p:grpSp>
      <p:grpSp>
        <p:nvGrpSpPr>
          <p:cNvPr id="20" name="Group 19"/>
          <p:cNvGrpSpPr/>
          <p:nvPr/>
        </p:nvGrpSpPr>
        <p:grpSpPr>
          <a:xfrm>
            <a:off x="4640017" y="1891494"/>
            <a:ext cx="880166" cy="1221603"/>
            <a:chOff x="4640017" y="1891494"/>
            <a:chExt cx="880166" cy="1221603"/>
          </a:xfrm>
        </p:grpSpPr>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0017" y="1891494"/>
              <a:ext cx="880166" cy="1221603"/>
            </a:xfrm>
            <a:prstGeom prst="rect">
              <a:avLst/>
            </a:prstGeom>
          </p:spPr>
        </p:pic>
        <p:sp>
          <p:nvSpPr>
            <p:cNvPr id="19" name="Rectangle 18"/>
            <p:cNvSpPr/>
            <p:nvPr/>
          </p:nvSpPr>
          <p:spPr>
            <a:xfrm>
              <a:off x="4769764" y="2209862"/>
              <a:ext cx="504857" cy="584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smtClean="0">
                  <a:solidFill>
                    <a:srgbClr val="002060"/>
                  </a:solidFill>
                  <a:cs typeface="+mj-cs"/>
                </a:rPr>
                <a:t>1</a:t>
              </a:r>
              <a:endParaRPr lang="ar-EG" sz="2800" dirty="0">
                <a:solidFill>
                  <a:srgbClr val="002060"/>
                </a:solidFill>
                <a:cs typeface="+mj-cs"/>
              </a:endParaRPr>
            </a:p>
          </p:txBody>
        </p:sp>
      </p:grpSp>
    </p:spTree>
    <p:extLst>
      <p:ext uri="{BB962C8B-B14F-4D97-AF65-F5344CB8AC3E}">
        <p14:creationId xmlns:p14="http://schemas.microsoft.com/office/powerpoint/2010/main" val="37344122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185</a:t>
            </a:fld>
            <a:endParaRPr lang="ar-EG">
              <a:solidFill>
                <a:prstClr val="black">
                  <a:tint val="75000"/>
                </a:prstClr>
              </a:solidFill>
            </a:endParaRPr>
          </a:p>
        </p:txBody>
      </p:sp>
      <p:grpSp>
        <p:nvGrpSpPr>
          <p:cNvPr id="3" name="Group 2"/>
          <p:cNvGrpSpPr/>
          <p:nvPr/>
        </p:nvGrpSpPr>
        <p:grpSpPr>
          <a:xfrm>
            <a:off x="147918" y="1"/>
            <a:ext cx="5809129" cy="887506"/>
            <a:chOff x="595327" y="584552"/>
            <a:chExt cx="4376428" cy="917455"/>
          </a:xfrm>
        </p:grpSpPr>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584552"/>
              <a:ext cx="4376428" cy="917455"/>
            </a:xfrm>
            <a:prstGeom prst="rect">
              <a:avLst/>
            </a:prstGeom>
          </p:spPr>
        </p:pic>
        <p:sp>
          <p:nvSpPr>
            <p:cNvPr id="6" name="Rectangle 5"/>
            <p:cNvSpPr/>
            <p:nvPr/>
          </p:nvSpPr>
          <p:spPr>
            <a:xfrm>
              <a:off x="1246686" y="733596"/>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بعض النصائح لإتقان مهارة </a:t>
              </a:r>
              <a:r>
                <a:rPr lang="ar-EG" sz="2400" b="1" dirty="0" smtClean="0"/>
                <a:t>التحدث</a:t>
              </a:r>
              <a:endParaRPr lang="en-US" sz="2400" b="1" dirty="0"/>
            </a:p>
          </p:txBody>
        </p:sp>
      </p:grpSp>
      <p:grpSp>
        <p:nvGrpSpPr>
          <p:cNvPr id="20" name="Group 19"/>
          <p:cNvGrpSpPr/>
          <p:nvPr/>
        </p:nvGrpSpPr>
        <p:grpSpPr>
          <a:xfrm>
            <a:off x="7746289" y="1737633"/>
            <a:ext cx="880166" cy="1221603"/>
            <a:chOff x="4640017" y="1891494"/>
            <a:chExt cx="880166" cy="1221603"/>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0017" y="1891494"/>
              <a:ext cx="880166" cy="1221603"/>
            </a:xfrm>
            <a:prstGeom prst="rect">
              <a:avLst/>
            </a:prstGeom>
          </p:spPr>
        </p:pic>
        <p:sp>
          <p:nvSpPr>
            <p:cNvPr id="19" name="Rectangle 18"/>
            <p:cNvSpPr/>
            <p:nvPr/>
          </p:nvSpPr>
          <p:spPr>
            <a:xfrm>
              <a:off x="4769764" y="2209862"/>
              <a:ext cx="504857" cy="584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smtClean="0">
                  <a:solidFill>
                    <a:srgbClr val="002060"/>
                  </a:solidFill>
                  <a:cs typeface="+mj-cs"/>
                </a:rPr>
                <a:t>2</a:t>
              </a:r>
              <a:endParaRPr lang="ar-EG" sz="2800" dirty="0">
                <a:solidFill>
                  <a:srgbClr val="002060"/>
                </a:solidFill>
                <a:cs typeface="+mj-cs"/>
              </a:endParaRPr>
            </a:p>
          </p:txBody>
        </p:sp>
      </p:grpSp>
      <p:grpSp>
        <p:nvGrpSpPr>
          <p:cNvPr id="23" name="Group 22"/>
          <p:cNvGrpSpPr/>
          <p:nvPr/>
        </p:nvGrpSpPr>
        <p:grpSpPr>
          <a:xfrm>
            <a:off x="1211485" y="1532137"/>
            <a:ext cx="6289242" cy="1632593"/>
            <a:chOff x="1197408" y="1460231"/>
            <a:chExt cx="6289242" cy="1776408"/>
          </a:xfrm>
        </p:grpSpPr>
        <p:pic>
          <p:nvPicPr>
            <p:cNvPr id="21" name="Picture 20"/>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0800000">
              <a:off x="1197408" y="1460231"/>
              <a:ext cx="6289242" cy="1776408"/>
            </a:xfrm>
            <a:prstGeom prst="rect">
              <a:avLst/>
            </a:prstGeom>
          </p:spPr>
        </p:pic>
        <p:sp>
          <p:nvSpPr>
            <p:cNvPr id="22" name="Rectangle 21"/>
            <p:cNvSpPr/>
            <p:nvPr/>
          </p:nvSpPr>
          <p:spPr>
            <a:xfrm>
              <a:off x="5684744" y="1716422"/>
              <a:ext cx="1546412" cy="1264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مع </a:t>
              </a:r>
              <a:r>
                <a:rPr lang="ar-EG" sz="2400" dirty="0"/>
                <a:t>احترامي لحضرتك .. إلا أن </a:t>
              </a:r>
            </a:p>
          </p:txBody>
        </p:sp>
      </p:grpSp>
      <p:sp>
        <p:nvSpPr>
          <p:cNvPr id="24" name="Rectangle 23"/>
          <p:cNvSpPr/>
          <p:nvPr/>
        </p:nvSpPr>
        <p:spPr>
          <a:xfrm>
            <a:off x="1211485" y="1532137"/>
            <a:ext cx="3929915" cy="1613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هذه الكلمة الشائعة تقول للعميل نحن لم نفكر في قضيتك إلا قليلاً للغاية وياخذ شعوراً مناقضاً لكلمة احترامي بمعنى أننا في الحقيقة لا نحترمك </a:t>
            </a:r>
          </a:p>
        </p:txBody>
      </p:sp>
      <p:grpSp>
        <p:nvGrpSpPr>
          <p:cNvPr id="25" name="Group 24"/>
          <p:cNvGrpSpPr/>
          <p:nvPr/>
        </p:nvGrpSpPr>
        <p:grpSpPr>
          <a:xfrm>
            <a:off x="7746289" y="4139026"/>
            <a:ext cx="880166" cy="1221603"/>
            <a:chOff x="4640017" y="1891494"/>
            <a:chExt cx="880166" cy="1221603"/>
          </a:xfrm>
        </p:grpSpPr>
        <p:pic>
          <p:nvPicPr>
            <p:cNvPr id="26" name="Picture 25"/>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640017" y="1891494"/>
              <a:ext cx="880166" cy="1221603"/>
            </a:xfrm>
            <a:prstGeom prst="rect">
              <a:avLst/>
            </a:prstGeom>
          </p:spPr>
        </p:pic>
        <p:sp>
          <p:nvSpPr>
            <p:cNvPr id="27" name="Rectangle 26"/>
            <p:cNvSpPr/>
            <p:nvPr/>
          </p:nvSpPr>
          <p:spPr>
            <a:xfrm>
              <a:off x="4769764" y="2209862"/>
              <a:ext cx="504857" cy="584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smtClean="0">
                  <a:solidFill>
                    <a:srgbClr val="002060"/>
                  </a:solidFill>
                  <a:cs typeface="+mj-cs"/>
                </a:rPr>
                <a:t>3</a:t>
              </a:r>
              <a:endParaRPr lang="ar-EG" sz="2800" dirty="0">
                <a:solidFill>
                  <a:srgbClr val="002060"/>
                </a:solidFill>
                <a:cs typeface="+mj-cs"/>
              </a:endParaRPr>
            </a:p>
          </p:txBody>
        </p:sp>
      </p:grpSp>
      <p:grpSp>
        <p:nvGrpSpPr>
          <p:cNvPr id="28" name="Group 27"/>
          <p:cNvGrpSpPr/>
          <p:nvPr/>
        </p:nvGrpSpPr>
        <p:grpSpPr>
          <a:xfrm>
            <a:off x="1211485" y="3636001"/>
            <a:ext cx="6289242" cy="2253811"/>
            <a:chOff x="1197408" y="1460231"/>
            <a:chExt cx="6289242" cy="1776408"/>
          </a:xfrm>
        </p:grpSpPr>
        <p:pic>
          <p:nvPicPr>
            <p:cNvPr id="29" name="Picture 28"/>
            <p:cNvPicPr>
              <a:picLocks noChangeAspect="1"/>
            </p:cNvPicPr>
            <p:nvPr/>
          </p:nvPicPr>
          <p:blipFill>
            <a:blip r:embed="rId7"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0800000">
              <a:off x="1197408" y="1460231"/>
              <a:ext cx="6289242" cy="1776408"/>
            </a:xfrm>
            <a:prstGeom prst="rect">
              <a:avLst/>
            </a:prstGeom>
          </p:spPr>
        </p:pic>
        <p:sp>
          <p:nvSpPr>
            <p:cNvPr id="30" name="Rectangle 29"/>
            <p:cNvSpPr/>
            <p:nvPr/>
          </p:nvSpPr>
          <p:spPr>
            <a:xfrm>
              <a:off x="5684744" y="1716422"/>
              <a:ext cx="1546412" cy="1264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بدون </a:t>
              </a:r>
              <a:r>
                <a:rPr lang="ar-EG" sz="2400" dirty="0"/>
                <a:t>الدخول في نواحي فنية معقدة </a:t>
              </a:r>
            </a:p>
          </p:txBody>
        </p:sp>
      </p:grpSp>
      <p:sp>
        <p:nvSpPr>
          <p:cNvPr id="31" name="Rectangle 30"/>
          <p:cNvSpPr/>
          <p:nvPr/>
        </p:nvSpPr>
        <p:spPr>
          <a:xfrm>
            <a:off x="1211485" y="3636000"/>
            <a:ext cx="3929915" cy="2227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أعلم أنك تتعامل مع عميل لا ان تعطيه محاضرة وتشعره أنه أقل منك بالفكر أو العلم بالشي وكن اكثر تواضعاً في العرض </a:t>
            </a:r>
            <a:r>
              <a:rPr lang="ar-EG" sz="2400" dirty="0">
                <a:solidFill>
                  <a:srgbClr val="C00000"/>
                </a:solidFill>
              </a:rPr>
              <a:t>" أود لو استطيع أن اشرح لكم الموضوع على النحو الذي تحبونه </a:t>
            </a:r>
            <a:r>
              <a:rPr lang="ar-EG" sz="2400" dirty="0"/>
              <a:t>" </a:t>
            </a:r>
          </a:p>
        </p:txBody>
      </p:sp>
    </p:spTree>
    <p:extLst>
      <p:ext uri="{BB962C8B-B14F-4D97-AF65-F5344CB8AC3E}">
        <p14:creationId xmlns:p14="http://schemas.microsoft.com/office/powerpoint/2010/main" val="31199106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right)">
                                      <p:cBhvr>
                                        <p:cTn id="20" dur="500"/>
                                        <p:tgtEl>
                                          <p:spTgt spid="25"/>
                                        </p:tgtEl>
                                      </p:cBhvr>
                                    </p:animEffect>
                                  </p:childTnLst>
                                </p:cTn>
                              </p:par>
                              <p:par>
                                <p:cTn id="21" presetID="22" presetClass="entr" presetSubtype="2"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right)">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1" grpId="0"/>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33" name="Group 32"/>
          <p:cNvGrpSpPr/>
          <p:nvPr/>
        </p:nvGrpSpPr>
        <p:grpSpPr>
          <a:xfrm rot="10800000">
            <a:off x="802353" y="443752"/>
            <a:ext cx="3931384" cy="6191531"/>
            <a:chOff x="4114799" y="1130647"/>
            <a:chExt cx="3931384" cy="6191531"/>
          </a:xfrm>
        </p:grpSpPr>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14799" y="1130647"/>
              <a:ext cx="3931384" cy="6191531"/>
            </a:xfrm>
            <a:prstGeom prst="rect">
              <a:avLst/>
            </a:prstGeom>
          </p:spPr>
        </p:pic>
        <p:sp>
          <p:nvSpPr>
            <p:cNvPr id="35" name="Rectangle 34"/>
            <p:cNvSpPr/>
            <p:nvPr/>
          </p:nvSpPr>
          <p:spPr>
            <a:xfrm rot="10800000">
              <a:off x="4427662" y="1757495"/>
              <a:ext cx="2668248" cy="618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C00000"/>
                  </a:solidFill>
                </a:rPr>
                <a:t>ليس </a:t>
              </a:r>
              <a:r>
                <a:rPr lang="ar-EG" sz="2400" dirty="0">
                  <a:solidFill>
                    <a:srgbClr val="C00000"/>
                  </a:solidFill>
                </a:rPr>
                <a:t>هذا هو ما قلته لك .. لديك سوء فهم بما اقول </a:t>
              </a:r>
            </a:p>
          </p:txBody>
        </p:sp>
      </p:grpSp>
      <p:grpSp>
        <p:nvGrpSpPr>
          <p:cNvPr id="8" name="Group 7"/>
          <p:cNvGrpSpPr/>
          <p:nvPr/>
        </p:nvGrpSpPr>
        <p:grpSpPr>
          <a:xfrm>
            <a:off x="4900431" y="1031686"/>
            <a:ext cx="3931384" cy="4888889"/>
            <a:chOff x="4114799" y="1130646"/>
            <a:chExt cx="3931384" cy="4888889"/>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14799" y="1130646"/>
              <a:ext cx="3931384" cy="4888889"/>
            </a:xfrm>
            <a:prstGeom prst="rect">
              <a:avLst/>
            </a:prstGeom>
          </p:spPr>
        </p:pic>
        <p:sp>
          <p:nvSpPr>
            <p:cNvPr id="7" name="Rectangle 6"/>
            <p:cNvSpPr/>
            <p:nvPr/>
          </p:nvSpPr>
          <p:spPr>
            <a:xfrm>
              <a:off x="4611710" y="1535961"/>
              <a:ext cx="2238638" cy="618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C00000"/>
                  </a:solidFill>
                </a:rPr>
                <a:t>أرجو </a:t>
              </a:r>
              <a:r>
                <a:rPr lang="ar-EG" sz="2400" dirty="0">
                  <a:solidFill>
                    <a:srgbClr val="C00000"/>
                  </a:solidFill>
                </a:rPr>
                <a:t>ان لا أكون قد أصبتك بالملل حين .. </a:t>
              </a: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186</a:t>
            </a:fld>
            <a:endParaRPr lang="ar-EG">
              <a:solidFill>
                <a:prstClr val="black">
                  <a:tint val="75000"/>
                </a:prstClr>
              </a:solidFill>
            </a:endParaRPr>
          </a:p>
        </p:txBody>
      </p:sp>
      <p:grpSp>
        <p:nvGrpSpPr>
          <p:cNvPr id="3" name="Group 2"/>
          <p:cNvGrpSpPr/>
          <p:nvPr/>
        </p:nvGrpSpPr>
        <p:grpSpPr>
          <a:xfrm>
            <a:off x="147918" y="1"/>
            <a:ext cx="5809129" cy="887506"/>
            <a:chOff x="595327" y="584552"/>
            <a:chExt cx="4376428" cy="917455"/>
          </a:xfrm>
        </p:grpSpPr>
        <p:pic>
          <p:nvPicPr>
            <p:cNvPr id="5" name="Picture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584552"/>
              <a:ext cx="4376428" cy="917455"/>
            </a:xfrm>
            <a:prstGeom prst="rect">
              <a:avLst/>
            </a:prstGeom>
          </p:spPr>
        </p:pic>
        <p:sp>
          <p:nvSpPr>
            <p:cNvPr id="6" name="Rectangle 5"/>
            <p:cNvSpPr/>
            <p:nvPr/>
          </p:nvSpPr>
          <p:spPr>
            <a:xfrm>
              <a:off x="1246686" y="733596"/>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بعض النصائح لإتقان مهارة </a:t>
              </a:r>
              <a:r>
                <a:rPr lang="ar-EG" sz="2400" b="1" dirty="0" smtClean="0"/>
                <a:t>التحدث</a:t>
              </a:r>
              <a:endParaRPr lang="en-US" sz="2400" b="1" dirty="0"/>
            </a:p>
          </p:txBody>
        </p:sp>
      </p:grpSp>
      <p:grpSp>
        <p:nvGrpSpPr>
          <p:cNvPr id="25" name="Group 24"/>
          <p:cNvGrpSpPr/>
          <p:nvPr/>
        </p:nvGrpSpPr>
        <p:grpSpPr>
          <a:xfrm>
            <a:off x="1034675" y="5134748"/>
            <a:ext cx="880166" cy="1221603"/>
            <a:chOff x="4640017" y="1891494"/>
            <a:chExt cx="880166" cy="1221603"/>
          </a:xfrm>
        </p:grpSpPr>
        <p:pic>
          <p:nvPicPr>
            <p:cNvPr id="26" name="Picture 25"/>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640017" y="1891494"/>
              <a:ext cx="880166" cy="1221603"/>
            </a:xfrm>
            <a:prstGeom prst="rect">
              <a:avLst/>
            </a:prstGeom>
          </p:spPr>
        </p:pic>
        <p:sp>
          <p:nvSpPr>
            <p:cNvPr id="27" name="Rectangle 26"/>
            <p:cNvSpPr/>
            <p:nvPr/>
          </p:nvSpPr>
          <p:spPr>
            <a:xfrm>
              <a:off x="4769764" y="2209862"/>
              <a:ext cx="504857" cy="584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smtClean="0">
                  <a:solidFill>
                    <a:srgbClr val="002060"/>
                  </a:solidFill>
                  <a:cs typeface="+mj-cs"/>
                </a:rPr>
                <a:t>5</a:t>
              </a:r>
              <a:endParaRPr lang="ar-EG" sz="2800" dirty="0">
                <a:solidFill>
                  <a:srgbClr val="002060"/>
                </a:solidFill>
                <a:cs typeface="+mj-cs"/>
              </a:endParaRPr>
            </a:p>
          </p:txBody>
        </p:sp>
      </p:grpSp>
      <p:grpSp>
        <p:nvGrpSpPr>
          <p:cNvPr id="20" name="Group 19"/>
          <p:cNvGrpSpPr/>
          <p:nvPr/>
        </p:nvGrpSpPr>
        <p:grpSpPr>
          <a:xfrm>
            <a:off x="7635184" y="1231407"/>
            <a:ext cx="880166" cy="1221603"/>
            <a:chOff x="4640017" y="1891494"/>
            <a:chExt cx="880166" cy="1221603"/>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0017" y="1891494"/>
              <a:ext cx="880166" cy="1221603"/>
            </a:xfrm>
            <a:prstGeom prst="rect">
              <a:avLst/>
            </a:prstGeom>
          </p:spPr>
        </p:pic>
        <p:sp>
          <p:nvSpPr>
            <p:cNvPr id="19" name="Rectangle 18"/>
            <p:cNvSpPr/>
            <p:nvPr/>
          </p:nvSpPr>
          <p:spPr>
            <a:xfrm>
              <a:off x="4769764" y="2209862"/>
              <a:ext cx="504857" cy="584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smtClean="0">
                  <a:solidFill>
                    <a:srgbClr val="002060"/>
                  </a:solidFill>
                  <a:cs typeface="+mj-cs"/>
                </a:rPr>
                <a:t>4</a:t>
              </a:r>
              <a:endParaRPr lang="ar-EG" sz="2800" dirty="0">
                <a:solidFill>
                  <a:srgbClr val="002060"/>
                </a:solidFill>
                <a:cs typeface="+mj-cs"/>
              </a:endParaRPr>
            </a:p>
          </p:txBody>
        </p:sp>
      </p:grpSp>
      <p:sp>
        <p:nvSpPr>
          <p:cNvPr id="32" name="Rectangle 31"/>
          <p:cNvSpPr/>
          <p:nvPr/>
        </p:nvSpPr>
        <p:spPr>
          <a:xfrm>
            <a:off x="5339491" y="2277985"/>
            <a:ext cx="3053265" cy="1638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إعلم ان تذكير العميل بألفاظ معينة قد توحي لنفسه ليسير في نفس الاتجاه فقد افترضت مقدماً يبعث الملل في العميل </a:t>
            </a:r>
          </a:p>
        </p:txBody>
      </p:sp>
      <p:pic>
        <p:nvPicPr>
          <p:cNvPr id="9" name="Picture 8"/>
          <p:cNvPicPr>
            <a:picLocks noChangeAspect="1"/>
          </p:cNvPicPr>
          <p:nvPr/>
        </p:nvPicPr>
        <p:blipFill>
          <a:blip r:embed="rId7"/>
          <a:stretch>
            <a:fillRect/>
          </a:stretch>
        </p:blipFill>
        <p:spPr>
          <a:xfrm>
            <a:off x="4666436" y="3739546"/>
            <a:ext cx="1571984" cy="2753508"/>
          </a:xfrm>
          <a:prstGeom prst="rect">
            <a:avLst/>
          </a:prstGeom>
        </p:spPr>
      </p:pic>
      <p:sp>
        <p:nvSpPr>
          <p:cNvPr id="36" name="Rectangle 35"/>
          <p:cNvSpPr/>
          <p:nvPr/>
        </p:nvSpPr>
        <p:spPr>
          <a:xfrm>
            <a:off x="969261" y="2514567"/>
            <a:ext cx="3425025" cy="293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ليس من حقك إطلاقاً ان تؤنب العملاء عن عدم قدرتهم على فهمك ومن الضروري أن تكون دبلوماسياً وتتحمل المسئولية عن سوء الاتصال من جانبك </a:t>
            </a:r>
            <a:r>
              <a:rPr lang="ar-EG" sz="2400" dirty="0">
                <a:solidFill>
                  <a:schemeClr val="tx1">
                    <a:lumMod val="95000"/>
                    <a:lumOff val="5000"/>
                  </a:schemeClr>
                </a:solidFill>
              </a:rPr>
              <a:t>" أنا آسف – أخشى أن أكون لم استطع أن اشرح ما يجول بنفسي " </a:t>
            </a:r>
          </a:p>
        </p:txBody>
      </p:sp>
      <p:pic>
        <p:nvPicPr>
          <p:cNvPr id="10" name="Picture 9"/>
          <p:cNvPicPr>
            <a:picLocks noChangeAspect="1"/>
          </p:cNvPicPr>
          <p:nvPr/>
        </p:nvPicPr>
        <p:blipFill>
          <a:blip r:embed="rId8"/>
          <a:stretch>
            <a:fillRect/>
          </a:stretch>
        </p:blipFill>
        <p:spPr>
          <a:xfrm>
            <a:off x="2100976" y="734356"/>
            <a:ext cx="1161593" cy="1579170"/>
          </a:xfrm>
          <a:prstGeom prst="rect">
            <a:avLst/>
          </a:prstGeom>
        </p:spPr>
      </p:pic>
    </p:spTree>
    <p:extLst>
      <p:ext uri="{BB962C8B-B14F-4D97-AF65-F5344CB8AC3E}">
        <p14:creationId xmlns:p14="http://schemas.microsoft.com/office/powerpoint/2010/main" val="28204405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right)">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anim calcmode="lin" valueType="num">
                                      <p:cBhvr>
                                        <p:cTn id="24" dur="1000" fill="hold"/>
                                        <p:tgtEl>
                                          <p:spTgt spid="33"/>
                                        </p:tgtEl>
                                        <p:attrNameLst>
                                          <p:attrName>ppt_x</p:attrName>
                                        </p:attrNameLst>
                                      </p:cBhvr>
                                      <p:tavLst>
                                        <p:tav tm="0">
                                          <p:val>
                                            <p:strVal val="#ppt_x"/>
                                          </p:val>
                                        </p:tav>
                                        <p:tav tm="100000">
                                          <p:val>
                                            <p:strVal val="#ppt_x"/>
                                          </p:val>
                                        </p:tav>
                                      </p:tavLst>
                                    </p:anim>
                                    <p:anim calcmode="lin" valueType="num">
                                      <p:cBhvr>
                                        <p:cTn id="25" dur="1000" fill="hold"/>
                                        <p:tgtEl>
                                          <p:spTgt spid="3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arn(inVertical)">
                                      <p:cBhvr>
                                        <p:cTn id="4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187</a:t>
            </a:fld>
            <a:endParaRPr lang="ar-EG">
              <a:solidFill>
                <a:prstClr val="black">
                  <a:tint val="75000"/>
                </a:prstClr>
              </a:solidFill>
            </a:endParaRPr>
          </a:p>
        </p:txBody>
      </p:sp>
      <p:grpSp>
        <p:nvGrpSpPr>
          <p:cNvPr id="3" name="Group 2"/>
          <p:cNvGrpSpPr/>
          <p:nvPr/>
        </p:nvGrpSpPr>
        <p:grpSpPr>
          <a:xfrm>
            <a:off x="147918" y="1"/>
            <a:ext cx="5809129" cy="887506"/>
            <a:chOff x="595327" y="584552"/>
            <a:chExt cx="4376428" cy="917455"/>
          </a:xfrm>
        </p:grpSpPr>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584552"/>
              <a:ext cx="4376428" cy="917455"/>
            </a:xfrm>
            <a:prstGeom prst="rect">
              <a:avLst/>
            </a:prstGeom>
          </p:spPr>
        </p:pic>
        <p:sp>
          <p:nvSpPr>
            <p:cNvPr id="6" name="Rectangle 5"/>
            <p:cNvSpPr/>
            <p:nvPr/>
          </p:nvSpPr>
          <p:spPr>
            <a:xfrm>
              <a:off x="1246686" y="733596"/>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بعض النصائح لإتقان مهارة </a:t>
              </a:r>
              <a:r>
                <a:rPr lang="ar-EG" sz="2400" b="1" dirty="0" smtClean="0"/>
                <a:t>التحدث</a:t>
              </a:r>
              <a:endParaRPr lang="en-US" sz="2400" b="1" dirty="0"/>
            </a:p>
          </p:txBody>
        </p:sp>
      </p:grpSp>
      <p:grpSp>
        <p:nvGrpSpPr>
          <p:cNvPr id="14" name="Group 13"/>
          <p:cNvGrpSpPr/>
          <p:nvPr/>
        </p:nvGrpSpPr>
        <p:grpSpPr>
          <a:xfrm>
            <a:off x="3906595" y="1031686"/>
            <a:ext cx="5102709" cy="3958883"/>
            <a:chOff x="3415553" y="1231407"/>
            <a:chExt cx="5102709" cy="3958883"/>
          </a:xfrm>
        </p:grpSpPr>
        <p:grpSp>
          <p:nvGrpSpPr>
            <p:cNvPr id="13" name="Group 12"/>
            <p:cNvGrpSpPr/>
            <p:nvPr/>
          </p:nvGrpSpPr>
          <p:grpSpPr>
            <a:xfrm>
              <a:off x="3415553" y="1549775"/>
              <a:ext cx="5102709" cy="3640515"/>
              <a:chOff x="3615019" y="1335873"/>
              <a:chExt cx="5102709" cy="3640515"/>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5019" y="1335873"/>
                <a:ext cx="5102709" cy="3640515"/>
              </a:xfrm>
              <a:prstGeom prst="rect">
                <a:avLst/>
              </a:prstGeom>
            </p:spPr>
          </p:pic>
          <p:sp>
            <p:nvSpPr>
              <p:cNvPr id="12" name="Rectangle 11"/>
              <p:cNvSpPr/>
              <p:nvPr/>
            </p:nvSpPr>
            <p:spPr>
              <a:xfrm rot="21424746">
                <a:off x="4118303" y="1428865"/>
                <a:ext cx="3764378" cy="523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tx1">
                        <a:lumMod val="95000"/>
                        <a:lumOff val="5000"/>
                      </a:schemeClr>
                    </a:solidFill>
                  </a:rPr>
                  <a:t>ليس </a:t>
                </a:r>
                <a:r>
                  <a:rPr lang="ar-EG" sz="2400" b="1" dirty="0">
                    <a:solidFill>
                      <a:schemeClr val="tx1">
                        <a:lumMod val="95000"/>
                        <a:lumOff val="5000"/>
                      </a:schemeClr>
                    </a:solidFill>
                  </a:rPr>
                  <a:t>هذا نقدا لكم .. أنا لا أشكو ولكن </a:t>
                </a:r>
              </a:p>
            </p:txBody>
          </p:sp>
        </p:grpSp>
        <p:grpSp>
          <p:nvGrpSpPr>
            <p:cNvPr id="20" name="Group 19"/>
            <p:cNvGrpSpPr/>
            <p:nvPr/>
          </p:nvGrpSpPr>
          <p:grpSpPr>
            <a:xfrm>
              <a:off x="7635184" y="1231407"/>
              <a:ext cx="880166" cy="1221603"/>
              <a:chOff x="4640017" y="1891494"/>
              <a:chExt cx="880166" cy="1221603"/>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0017" y="1891494"/>
                <a:ext cx="880166" cy="1221603"/>
              </a:xfrm>
              <a:prstGeom prst="rect">
                <a:avLst/>
              </a:prstGeom>
            </p:spPr>
          </p:pic>
          <p:sp>
            <p:nvSpPr>
              <p:cNvPr id="19" name="Rectangle 18"/>
              <p:cNvSpPr/>
              <p:nvPr/>
            </p:nvSpPr>
            <p:spPr>
              <a:xfrm>
                <a:off x="4769764" y="2209862"/>
                <a:ext cx="504857" cy="584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smtClean="0">
                    <a:solidFill>
                      <a:srgbClr val="002060"/>
                    </a:solidFill>
                    <a:cs typeface="+mj-cs"/>
                  </a:rPr>
                  <a:t>6</a:t>
                </a:r>
                <a:endParaRPr lang="ar-EG" sz="2800" dirty="0">
                  <a:solidFill>
                    <a:srgbClr val="002060"/>
                  </a:solidFill>
                  <a:cs typeface="+mj-cs"/>
                </a:endParaRPr>
              </a:p>
            </p:txBody>
          </p:sp>
        </p:grpSp>
      </p:grpSp>
      <p:sp>
        <p:nvSpPr>
          <p:cNvPr id="28" name="Rectangle 27"/>
          <p:cNvSpPr/>
          <p:nvPr/>
        </p:nvSpPr>
        <p:spPr>
          <a:xfrm>
            <a:off x="4840941" y="2397467"/>
            <a:ext cx="3556297" cy="2069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لا تعتبر ان نقدك للعميل نصيحة غالية من الممكن ان تفيده بل أن الكثير من العملاء أو الأصدقاء قد لا يتقلبون ما تقدمه من نقد .. وتقديم النصيحة في شكل نقد يتوقف على قبول الآخرين لهذا النقد </a:t>
            </a:r>
          </a:p>
        </p:txBody>
      </p:sp>
      <p:grpSp>
        <p:nvGrpSpPr>
          <p:cNvPr id="29" name="Group 28"/>
          <p:cNvGrpSpPr/>
          <p:nvPr/>
        </p:nvGrpSpPr>
        <p:grpSpPr>
          <a:xfrm>
            <a:off x="-210221" y="2549551"/>
            <a:ext cx="5154112" cy="4076371"/>
            <a:chOff x="3415553" y="1113919"/>
            <a:chExt cx="5154112" cy="4076371"/>
          </a:xfrm>
        </p:grpSpPr>
        <p:grpSp>
          <p:nvGrpSpPr>
            <p:cNvPr id="30" name="Group 29"/>
            <p:cNvGrpSpPr/>
            <p:nvPr/>
          </p:nvGrpSpPr>
          <p:grpSpPr>
            <a:xfrm>
              <a:off x="3415553" y="1549775"/>
              <a:ext cx="5102709" cy="3640515"/>
              <a:chOff x="3615019" y="1335873"/>
              <a:chExt cx="5102709" cy="3640515"/>
            </a:xfrm>
          </p:grpSpPr>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5019" y="1335873"/>
                <a:ext cx="5102709" cy="3640515"/>
              </a:xfrm>
              <a:prstGeom prst="rect">
                <a:avLst/>
              </a:prstGeom>
            </p:spPr>
          </p:pic>
          <p:sp>
            <p:nvSpPr>
              <p:cNvPr id="40" name="Rectangle 39"/>
              <p:cNvSpPr/>
              <p:nvPr/>
            </p:nvSpPr>
            <p:spPr>
              <a:xfrm rot="21424746">
                <a:off x="4418314" y="1402720"/>
                <a:ext cx="3435359" cy="523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tx1">
                        <a:lumMod val="95000"/>
                        <a:lumOff val="5000"/>
                      </a:schemeClr>
                    </a:solidFill>
                  </a:rPr>
                  <a:t>أنا </a:t>
                </a:r>
                <a:r>
                  <a:rPr lang="ar-EG" sz="2400" b="1" dirty="0">
                    <a:solidFill>
                      <a:schemeClr val="tx1">
                        <a:lumMod val="95000"/>
                        <a:lumOff val="5000"/>
                      </a:schemeClr>
                    </a:solidFill>
                  </a:rPr>
                  <a:t>لا أتفق معك في ذلك </a:t>
                </a:r>
                <a:r>
                  <a:rPr lang="ar-EG" sz="2400" b="1" dirty="0" smtClean="0">
                    <a:solidFill>
                      <a:schemeClr val="tx1">
                        <a:lumMod val="95000"/>
                        <a:lumOff val="5000"/>
                      </a:schemeClr>
                    </a:solidFill>
                  </a:rPr>
                  <a:t>.هذا </a:t>
                </a:r>
                <a:r>
                  <a:rPr lang="ar-EG" sz="2400" b="1" dirty="0">
                    <a:solidFill>
                      <a:schemeClr val="tx1">
                        <a:lumMod val="95000"/>
                        <a:lumOff val="5000"/>
                      </a:schemeClr>
                    </a:solidFill>
                  </a:rPr>
                  <a:t>رأيك </a:t>
                </a:r>
              </a:p>
            </p:txBody>
          </p:sp>
        </p:grpSp>
        <p:grpSp>
          <p:nvGrpSpPr>
            <p:cNvPr id="31" name="Group 30"/>
            <p:cNvGrpSpPr/>
            <p:nvPr/>
          </p:nvGrpSpPr>
          <p:grpSpPr>
            <a:xfrm>
              <a:off x="7689499" y="1113919"/>
              <a:ext cx="880166" cy="1221603"/>
              <a:chOff x="4694332" y="1774006"/>
              <a:chExt cx="880166" cy="1221603"/>
            </a:xfrm>
          </p:grpSpPr>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4332" y="1774006"/>
                <a:ext cx="880166" cy="1221603"/>
              </a:xfrm>
              <a:prstGeom prst="rect">
                <a:avLst/>
              </a:prstGeom>
            </p:spPr>
          </p:pic>
          <p:sp>
            <p:nvSpPr>
              <p:cNvPr id="38" name="Rectangle 37"/>
              <p:cNvSpPr/>
              <p:nvPr/>
            </p:nvSpPr>
            <p:spPr>
              <a:xfrm>
                <a:off x="4859709" y="2072027"/>
                <a:ext cx="504857" cy="584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smtClean="0">
                    <a:solidFill>
                      <a:srgbClr val="002060"/>
                    </a:solidFill>
                    <a:cs typeface="+mj-cs"/>
                  </a:rPr>
                  <a:t>7</a:t>
                </a:r>
                <a:endParaRPr lang="ar-EG" sz="2800" dirty="0">
                  <a:solidFill>
                    <a:srgbClr val="002060"/>
                  </a:solidFill>
                  <a:cs typeface="+mj-cs"/>
                </a:endParaRPr>
              </a:p>
            </p:txBody>
          </p:sp>
        </p:grpSp>
      </p:grpSp>
      <p:sp>
        <p:nvSpPr>
          <p:cNvPr id="41" name="Rectangle 40"/>
          <p:cNvSpPr/>
          <p:nvPr/>
        </p:nvSpPr>
        <p:spPr>
          <a:xfrm>
            <a:off x="664186" y="3588366"/>
            <a:ext cx="3709582" cy="2650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إن عدم إتفاقك مع العميل وإعلان ذلك صراحة يعني بداية انك لا تبحث عن مشكلة العميل ، يجب دائماً ان تحترم ما يقول حتى ولو كان خطأ ، ثم تحاول تغير وجهة النظر على مهل وباحترام كامل لرأيه </a:t>
            </a:r>
          </a:p>
        </p:txBody>
      </p:sp>
    </p:spTree>
    <p:extLst>
      <p:ext uri="{BB962C8B-B14F-4D97-AF65-F5344CB8AC3E}">
        <p14:creationId xmlns:p14="http://schemas.microsoft.com/office/powerpoint/2010/main" val="110255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188</a:t>
            </a:fld>
            <a:endParaRPr lang="ar-EG">
              <a:solidFill>
                <a:prstClr val="black">
                  <a:tint val="75000"/>
                </a:prstClr>
              </a:solidFill>
            </a:endParaRPr>
          </a:p>
        </p:txBody>
      </p:sp>
      <p:grpSp>
        <p:nvGrpSpPr>
          <p:cNvPr id="3" name="Group 2"/>
          <p:cNvGrpSpPr/>
          <p:nvPr/>
        </p:nvGrpSpPr>
        <p:grpSpPr>
          <a:xfrm>
            <a:off x="147918" y="1"/>
            <a:ext cx="5809129" cy="887506"/>
            <a:chOff x="595327" y="584552"/>
            <a:chExt cx="4376428" cy="917455"/>
          </a:xfrm>
        </p:grpSpPr>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7" y="584552"/>
              <a:ext cx="4376428" cy="917455"/>
            </a:xfrm>
            <a:prstGeom prst="rect">
              <a:avLst/>
            </a:prstGeom>
          </p:spPr>
        </p:pic>
        <p:sp>
          <p:nvSpPr>
            <p:cNvPr id="6" name="Rectangle 5"/>
            <p:cNvSpPr/>
            <p:nvPr/>
          </p:nvSpPr>
          <p:spPr>
            <a:xfrm>
              <a:off x="1246686" y="733596"/>
              <a:ext cx="3210949" cy="61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بعض النصائح لإتقان مهارة </a:t>
              </a:r>
              <a:r>
                <a:rPr lang="ar-EG" sz="2400" b="1" dirty="0" smtClean="0"/>
                <a:t>التحدث</a:t>
              </a:r>
              <a:endParaRPr lang="en-US" sz="2400" b="1" dirty="0"/>
            </a:p>
          </p:txBody>
        </p:sp>
      </p:grpSp>
      <p:grpSp>
        <p:nvGrpSpPr>
          <p:cNvPr id="20" name="Group 19"/>
          <p:cNvGrpSpPr/>
          <p:nvPr/>
        </p:nvGrpSpPr>
        <p:grpSpPr>
          <a:xfrm>
            <a:off x="7746289" y="1737633"/>
            <a:ext cx="880166" cy="1221603"/>
            <a:chOff x="4640017" y="1891494"/>
            <a:chExt cx="880166" cy="1221603"/>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0017" y="1891494"/>
              <a:ext cx="880166" cy="1221603"/>
            </a:xfrm>
            <a:prstGeom prst="rect">
              <a:avLst/>
            </a:prstGeom>
          </p:spPr>
        </p:pic>
        <p:sp>
          <p:nvSpPr>
            <p:cNvPr id="19" name="Rectangle 18"/>
            <p:cNvSpPr/>
            <p:nvPr/>
          </p:nvSpPr>
          <p:spPr>
            <a:xfrm>
              <a:off x="4769764" y="2209862"/>
              <a:ext cx="504857" cy="584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smtClean="0">
                  <a:solidFill>
                    <a:srgbClr val="002060"/>
                  </a:solidFill>
                  <a:cs typeface="+mj-cs"/>
                </a:rPr>
                <a:t>8</a:t>
              </a:r>
              <a:endParaRPr lang="ar-EG" sz="2800" dirty="0">
                <a:solidFill>
                  <a:srgbClr val="002060"/>
                </a:solidFill>
                <a:cs typeface="+mj-cs"/>
              </a:endParaRPr>
            </a:p>
          </p:txBody>
        </p:sp>
      </p:grpSp>
      <p:grpSp>
        <p:nvGrpSpPr>
          <p:cNvPr id="23" name="Group 22"/>
          <p:cNvGrpSpPr/>
          <p:nvPr/>
        </p:nvGrpSpPr>
        <p:grpSpPr>
          <a:xfrm>
            <a:off x="1211485" y="1737634"/>
            <a:ext cx="6289242" cy="1224510"/>
            <a:chOff x="1197408" y="1460231"/>
            <a:chExt cx="6289242" cy="1776408"/>
          </a:xfrm>
        </p:grpSpPr>
        <p:pic>
          <p:nvPicPr>
            <p:cNvPr id="21" name="Picture 20"/>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0800000">
              <a:off x="1197408" y="1460231"/>
              <a:ext cx="6289242" cy="1776408"/>
            </a:xfrm>
            <a:prstGeom prst="rect">
              <a:avLst/>
            </a:prstGeom>
          </p:spPr>
        </p:pic>
        <p:sp>
          <p:nvSpPr>
            <p:cNvPr id="22" name="Rectangle 21"/>
            <p:cNvSpPr/>
            <p:nvPr/>
          </p:nvSpPr>
          <p:spPr>
            <a:xfrm>
              <a:off x="5684744" y="1716422"/>
              <a:ext cx="1546412" cy="1264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نحن </a:t>
              </a:r>
              <a:r>
                <a:rPr lang="ar-EG" sz="2400" dirty="0"/>
                <a:t>دائماً الأرخص ..</a:t>
              </a:r>
            </a:p>
          </p:txBody>
        </p:sp>
      </p:grpSp>
      <p:sp>
        <p:nvSpPr>
          <p:cNvPr id="24" name="Rectangle 23"/>
          <p:cNvSpPr/>
          <p:nvPr/>
        </p:nvSpPr>
        <p:spPr>
          <a:xfrm>
            <a:off x="1211485" y="1737633"/>
            <a:ext cx="3929915" cy="1210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الرخص يعني أنك الأقل ولكن الحديث عن أنك لست غالياً بدرجة كبيرة أفضل</a:t>
            </a:r>
          </a:p>
        </p:txBody>
      </p:sp>
      <p:grpSp>
        <p:nvGrpSpPr>
          <p:cNvPr id="25" name="Group 24"/>
          <p:cNvGrpSpPr/>
          <p:nvPr/>
        </p:nvGrpSpPr>
        <p:grpSpPr>
          <a:xfrm>
            <a:off x="7746289" y="4139026"/>
            <a:ext cx="880166" cy="1221603"/>
            <a:chOff x="4640017" y="1891494"/>
            <a:chExt cx="880166" cy="1221603"/>
          </a:xfrm>
        </p:grpSpPr>
        <p:pic>
          <p:nvPicPr>
            <p:cNvPr id="26" name="Picture 25"/>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640017" y="1891494"/>
              <a:ext cx="880166" cy="1221603"/>
            </a:xfrm>
            <a:prstGeom prst="rect">
              <a:avLst/>
            </a:prstGeom>
          </p:spPr>
        </p:pic>
        <p:sp>
          <p:nvSpPr>
            <p:cNvPr id="27" name="Rectangle 26"/>
            <p:cNvSpPr/>
            <p:nvPr/>
          </p:nvSpPr>
          <p:spPr>
            <a:xfrm>
              <a:off x="4769764" y="2209862"/>
              <a:ext cx="504857" cy="584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smtClean="0">
                  <a:solidFill>
                    <a:srgbClr val="002060"/>
                  </a:solidFill>
                  <a:cs typeface="+mj-cs"/>
                </a:rPr>
                <a:t>9</a:t>
              </a:r>
              <a:endParaRPr lang="ar-EG" sz="2800" dirty="0">
                <a:solidFill>
                  <a:srgbClr val="002060"/>
                </a:solidFill>
                <a:cs typeface="+mj-cs"/>
              </a:endParaRPr>
            </a:p>
          </p:txBody>
        </p:sp>
      </p:grpSp>
      <p:grpSp>
        <p:nvGrpSpPr>
          <p:cNvPr id="28" name="Group 27"/>
          <p:cNvGrpSpPr/>
          <p:nvPr/>
        </p:nvGrpSpPr>
        <p:grpSpPr>
          <a:xfrm>
            <a:off x="1211485" y="3636000"/>
            <a:ext cx="6289242" cy="2253811"/>
            <a:chOff x="1197408" y="1460231"/>
            <a:chExt cx="6289242" cy="1776408"/>
          </a:xfrm>
        </p:grpSpPr>
        <p:pic>
          <p:nvPicPr>
            <p:cNvPr id="29" name="Picture 28"/>
            <p:cNvPicPr>
              <a:picLocks noChangeAspect="1"/>
            </p:cNvPicPr>
            <p:nvPr/>
          </p:nvPicPr>
          <p:blipFill>
            <a:blip r:embed="rId7"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0800000">
              <a:off x="1197408" y="1460231"/>
              <a:ext cx="6289242" cy="1776408"/>
            </a:xfrm>
            <a:prstGeom prst="rect">
              <a:avLst/>
            </a:prstGeom>
          </p:spPr>
        </p:pic>
        <p:sp>
          <p:nvSpPr>
            <p:cNvPr id="30" name="Rectangle 29"/>
            <p:cNvSpPr/>
            <p:nvPr/>
          </p:nvSpPr>
          <p:spPr>
            <a:xfrm>
              <a:off x="5684744" y="1716422"/>
              <a:ext cx="1546412" cy="1264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لدينا </a:t>
              </a:r>
              <a:r>
                <a:rPr lang="ar-EG" sz="2400" dirty="0"/>
                <a:t>مشكلة وهي ..</a:t>
              </a:r>
            </a:p>
          </p:txBody>
        </p:sp>
      </p:grpSp>
      <p:sp>
        <p:nvSpPr>
          <p:cNvPr id="31" name="Rectangle 30"/>
          <p:cNvSpPr/>
          <p:nvPr/>
        </p:nvSpPr>
        <p:spPr>
          <a:xfrm>
            <a:off x="1178608" y="3662155"/>
            <a:ext cx="3929916" cy="2227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إن ذكر كلمة مشكلة في حديثك تكون بمثابة جرس يوحي للعملاء وجود مشكلة وقد يرتبط ذلك بالوقت والجهد اللازمين لحل مثل هذه المشكلة ولذا استبدال كلمة </a:t>
            </a:r>
            <a:r>
              <a:rPr lang="ar-EG" sz="2400" b="1" dirty="0">
                <a:solidFill>
                  <a:srgbClr val="C00000"/>
                </a:solidFill>
              </a:rPr>
              <a:t>" مشكلة " بـ " موقف " يعتبر حل مناسب </a:t>
            </a:r>
            <a:r>
              <a:rPr lang="ar-EG" sz="2400" dirty="0"/>
              <a:t>.</a:t>
            </a:r>
          </a:p>
        </p:txBody>
      </p:sp>
    </p:spTree>
    <p:extLst>
      <p:ext uri="{BB962C8B-B14F-4D97-AF65-F5344CB8AC3E}">
        <p14:creationId xmlns:p14="http://schemas.microsoft.com/office/powerpoint/2010/main" val="6222687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right)">
                                      <p:cBhvr>
                                        <p:cTn id="20" dur="500"/>
                                        <p:tgtEl>
                                          <p:spTgt spid="25"/>
                                        </p:tgtEl>
                                      </p:cBhvr>
                                    </p:animEffect>
                                  </p:childTnLst>
                                </p:cTn>
                              </p:par>
                              <p:par>
                                <p:cTn id="21" presetID="22" presetClass="entr" presetSubtype="2"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right)">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1" grpId="0"/>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492875"/>
            <a:ext cx="667578" cy="365125"/>
          </a:xfrm>
        </p:spPr>
        <p:txBody>
          <a:bodyPr/>
          <a:lstStyle/>
          <a:p>
            <a:fld id="{20E3F912-C3A3-4CBE-99B2-FB41D6A4527E}" type="slidenum">
              <a:rPr lang="ar-EG" smtClean="0">
                <a:solidFill>
                  <a:prstClr val="white"/>
                </a:solidFill>
              </a:rPr>
              <a:pPr/>
              <a:t>189</a:t>
            </a:fld>
            <a:endParaRPr lang="ar-EG" dirty="0">
              <a:solidFill>
                <a:prstClr val="white"/>
              </a:solidFill>
            </a:endParaRPr>
          </a:p>
        </p:txBody>
      </p:sp>
      <p:grpSp>
        <p:nvGrpSpPr>
          <p:cNvPr id="11" name="Group 10"/>
          <p:cNvGrpSpPr/>
          <p:nvPr/>
        </p:nvGrpSpPr>
        <p:grpSpPr>
          <a:xfrm>
            <a:off x="1729896" y="1516378"/>
            <a:ext cx="6351787" cy="4103437"/>
            <a:chOff x="1460955" y="1543272"/>
            <a:chExt cx="6351787" cy="4103437"/>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0955" y="1543272"/>
              <a:ext cx="3175893" cy="4103437"/>
            </a:xfrm>
            <a:prstGeom prst="rect">
              <a:avLst/>
            </a:prstGeom>
          </p:spPr>
        </p:pic>
        <p:grpSp>
          <p:nvGrpSpPr>
            <p:cNvPr id="10" name="Group 9"/>
            <p:cNvGrpSpPr/>
            <p:nvPr/>
          </p:nvGrpSpPr>
          <p:grpSpPr>
            <a:xfrm>
              <a:off x="4914901" y="2024422"/>
              <a:ext cx="2897841" cy="1745380"/>
              <a:chOff x="4740089" y="1718084"/>
              <a:chExt cx="2897841" cy="1745380"/>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0089" y="1718084"/>
                <a:ext cx="2897841" cy="1745380"/>
              </a:xfrm>
              <a:prstGeom prst="rect">
                <a:avLst/>
              </a:prstGeom>
            </p:spPr>
          </p:pic>
          <p:sp>
            <p:nvSpPr>
              <p:cNvPr id="9" name="Rectangle 8"/>
              <p:cNvSpPr/>
              <p:nvPr/>
            </p:nvSpPr>
            <p:spPr>
              <a:xfrm>
                <a:off x="4740089" y="1933238"/>
                <a:ext cx="2897841" cy="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t>كيف تعرض منتجاتك على </a:t>
                </a:r>
                <a:r>
                  <a:rPr lang="ar-EG" sz="3200" b="1" dirty="0" smtClean="0"/>
                  <a:t>العملاء؟</a:t>
                </a:r>
                <a:endParaRPr lang="ar-EG" sz="3200" b="1" dirty="0"/>
              </a:p>
            </p:txBody>
          </p:sp>
        </p:grpSp>
      </p:grpSp>
    </p:spTree>
    <p:extLst>
      <p:ext uri="{BB962C8B-B14F-4D97-AF65-F5344CB8AC3E}">
        <p14:creationId xmlns:p14="http://schemas.microsoft.com/office/powerpoint/2010/main" val="39410386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19</a:t>
            </a:fld>
            <a:endParaRPr lang="ar-EG">
              <a:solidFill>
                <a:prstClr val="black">
                  <a:tint val="75000"/>
                </a:prstClr>
              </a:solidFill>
            </a:endParaRPr>
          </a:p>
        </p:txBody>
      </p:sp>
      <p:grpSp>
        <p:nvGrpSpPr>
          <p:cNvPr id="5" name="Group 4"/>
          <p:cNvGrpSpPr/>
          <p:nvPr/>
        </p:nvGrpSpPr>
        <p:grpSpPr>
          <a:xfrm>
            <a:off x="1248484" y="0"/>
            <a:ext cx="3834504" cy="1990166"/>
            <a:chOff x="1248484" y="-1"/>
            <a:chExt cx="4399280" cy="2245659"/>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484" y="-1"/>
              <a:ext cx="4399280" cy="2245659"/>
            </a:xfrm>
            <a:prstGeom prst="rect">
              <a:avLst/>
            </a:prstGeom>
          </p:spPr>
        </p:pic>
        <p:sp>
          <p:nvSpPr>
            <p:cNvPr id="3" name="Rectangle 2"/>
            <p:cNvSpPr/>
            <p:nvPr/>
          </p:nvSpPr>
          <p:spPr>
            <a:xfrm rot="21138533">
              <a:off x="1494291" y="739587"/>
              <a:ext cx="3907664" cy="76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واجبات رجل البيع </a:t>
              </a:r>
            </a:p>
          </p:txBody>
        </p:sp>
      </p:gr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7720" y="1384772"/>
            <a:ext cx="2044653" cy="5473228"/>
          </a:xfrm>
          <a:prstGeom prst="rect">
            <a:avLst/>
          </a:prstGeom>
        </p:spPr>
      </p:pic>
      <p:grpSp>
        <p:nvGrpSpPr>
          <p:cNvPr id="14" name="Group 13"/>
          <p:cNvGrpSpPr/>
          <p:nvPr/>
        </p:nvGrpSpPr>
        <p:grpSpPr>
          <a:xfrm>
            <a:off x="1603020" y="2080784"/>
            <a:ext cx="7013724" cy="1725082"/>
            <a:chOff x="1603020" y="2080784"/>
            <a:chExt cx="7013724" cy="1725082"/>
          </a:xfrm>
        </p:grpSpPr>
        <p:grpSp>
          <p:nvGrpSpPr>
            <p:cNvPr id="10" name="Group 9"/>
            <p:cNvGrpSpPr/>
            <p:nvPr/>
          </p:nvGrpSpPr>
          <p:grpSpPr>
            <a:xfrm>
              <a:off x="1603020" y="2080784"/>
              <a:ext cx="7013724" cy="1725082"/>
              <a:chOff x="1603020" y="2080784"/>
              <a:chExt cx="7013724" cy="1725082"/>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3020" y="2080784"/>
                <a:ext cx="7013724" cy="1725082"/>
              </a:xfrm>
              <a:prstGeom prst="rect">
                <a:avLst/>
              </a:prstGeom>
            </p:spPr>
          </p:pic>
          <p:sp>
            <p:nvSpPr>
              <p:cNvPr id="9" name="Rectangle 8"/>
              <p:cNvSpPr/>
              <p:nvPr/>
            </p:nvSpPr>
            <p:spPr>
              <a:xfrm>
                <a:off x="2451017" y="2242891"/>
                <a:ext cx="5472953" cy="858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جمع المعلومات </a:t>
                </a:r>
              </a:p>
              <a:p>
                <a:pPr algn="ctr"/>
                <a:r>
                  <a:rPr lang="ar-EG" sz="2400" dirty="0" smtClean="0"/>
                  <a:t>فهو </a:t>
                </a:r>
                <a:r>
                  <a:rPr lang="ar-EG" sz="2400" dirty="0"/>
                  <a:t>خير مصدر للمعلومات عن ظروف السوق المتغيرة</a:t>
                </a:r>
              </a:p>
            </p:txBody>
          </p:sp>
        </p:grpSp>
        <p:sp>
          <p:nvSpPr>
            <p:cNvPr id="13" name="Oval 12"/>
            <p:cNvSpPr/>
            <p:nvPr/>
          </p:nvSpPr>
          <p:spPr>
            <a:xfrm>
              <a:off x="6202456" y="2242890"/>
              <a:ext cx="480732" cy="44009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C00000"/>
                  </a:solidFill>
                </a:rPr>
                <a:t>1</a:t>
              </a:r>
              <a:endParaRPr lang="ar-EG" sz="2400" b="1" dirty="0">
                <a:solidFill>
                  <a:srgbClr val="C00000"/>
                </a:solidFill>
              </a:endParaRPr>
            </a:p>
          </p:txBody>
        </p:sp>
      </p:grpSp>
      <p:grpSp>
        <p:nvGrpSpPr>
          <p:cNvPr id="16" name="Group 15"/>
          <p:cNvGrpSpPr/>
          <p:nvPr/>
        </p:nvGrpSpPr>
        <p:grpSpPr>
          <a:xfrm>
            <a:off x="2354955" y="3896485"/>
            <a:ext cx="6739142" cy="2289162"/>
            <a:chOff x="2354955" y="3896485"/>
            <a:chExt cx="6739142" cy="2289162"/>
          </a:xfrm>
        </p:grpSpPr>
        <p:grpSp>
          <p:nvGrpSpPr>
            <p:cNvPr id="12" name="Group 11"/>
            <p:cNvGrpSpPr/>
            <p:nvPr/>
          </p:nvGrpSpPr>
          <p:grpSpPr>
            <a:xfrm>
              <a:off x="2354955" y="3896485"/>
              <a:ext cx="6739142" cy="2289162"/>
              <a:chOff x="2314614" y="3896485"/>
              <a:chExt cx="6739142" cy="2020221"/>
            </a:xfrm>
          </p:grpSpPr>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4614" y="3896485"/>
                <a:ext cx="6739142" cy="2020221"/>
              </a:xfrm>
              <a:prstGeom prst="rect">
                <a:avLst/>
              </a:prstGeom>
            </p:spPr>
          </p:pic>
          <p:sp>
            <p:nvSpPr>
              <p:cNvPr id="11" name="Rectangle 10"/>
              <p:cNvSpPr/>
              <p:nvPr/>
            </p:nvSpPr>
            <p:spPr>
              <a:xfrm>
                <a:off x="3042397" y="3992601"/>
                <a:ext cx="5472953" cy="1171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يقدم </a:t>
                </a:r>
                <a:r>
                  <a:rPr lang="ar-EG" sz="2400" b="1" dirty="0"/>
                  <a:t>ويعرض السلع والخدمات </a:t>
                </a:r>
              </a:p>
              <a:p>
                <a:pPr algn="ctr"/>
                <a:r>
                  <a:rPr lang="ar-EG" sz="2400" dirty="0"/>
                  <a:t>وحده هو القادر على التركيز على مزايا السلعة </a:t>
                </a:r>
                <a:r>
                  <a:rPr lang="ar-EG" sz="2400" dirty="0" smtClean="0"/>
                  <a:t/>
                </a:r>
                <a:br>
                  <a:rPr lang="ar-EG" sz="2400" dirty="0" smtClean="0"/>
                </a:br>
                <a:r>
                  <a:rPr lang="ar-EG" sz="2400" dirty="0" smtClean="0"/>
                  <a:t>وإقناع </a:t>
                </a:r>
                <a:r>
                  <a:rPr lang="ar-EG" sz="2400" dirty="0"/>
                  <a:t>العميل بمزاياها </a:t>
                </a:r>
              </a:p>
            </p:txBody>
          </p:sp>
        </p:grpSp>
        <p:sp>
          <p:nvSpPr>
            <p:cNvPr id="15" name="Oval 14"/>
            <p:cNvSpPr/>
            <p:nvPr/>
          </p:nvSpPr>
          <p:spPr>
            <a:xfrm>
              <a:off x="7423067" y="4002807"/>
              <a:ext cx="500903" cy="459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0070C0"/>
                  </a:solidFill>
                </a:rPr>
                <a:t>2</a:t>
              </a:r>
              <a:endParaRPr lang="ar-EG" sz="2400" b="1" dirty="0">
                <a:solidFill>
                  <a:srgbClr val="0070C0"/>
                </a:solidFill>
              </a:endParaRPr>
            </a:p>
          </p:txBody>
        </p:sp>
      </p:grpSp>
    </p:spTree>
    <p:extLst>
      <p:ext uri="{BB962C8B-B14F-4D97-AF65-F5344CB8AC3E}">
        <p14:creationId xmlns:p14="http://schemas.microsoft.com/office/powerpoint/2010/main" val="21306425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190</a:t>
            </a:fld>
            <a:endParaRPr lang="ar-EG">
              <a:solidFill>
                <a:prstClr val="black">
                  <a:tint val="75000"/>
                </a:prstClr>
              </a:solidFill>
            </a:endParaRPr>
          </a:p>
        </p:txBody>
      </p:sp>
      <p:grpSp>
        <p:nvGrpSpPr>
          <p:cNvPr id="6" name="Group 5"/>
          <p:cNvGrpSpPr/>
          <p:nvPr/>
        </p:nvGrpSpPr>
        <p:grpSpPr>
          <a:xfrm>
            <a:off x="1721902" y="910291"/>
            <a:ext cx="6858000" cy="6185648"/>
            <a:chOff x="1828800" y="535828"/>
            <a:chExt cx="6858000" cy="618564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535828"/>
              <a:ext cx="6858000" cy="6185648"/>
            </a:xfrm>
            <a:prstGeom prst="rect">
              <a:avLst/>
            </a:prstGeom>
          </p:spPr>
        </p:pic>
        <p:sp>
          <p:nvSpPr>
            <p:cNvPr id="5" name="Rectangle 4"/>
            <p:cNvSpPr/>
            <p:nvPr/>
          </p:nvSpPr>
          <p:spPr>
            <a:xfrm>
              <a:off x="3913095" y="2107593"/>
              <a:ext cx="3267635" cy="2168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رغم </a:t>
              </a:r>
              <a:r>
                <a:rPr lang="ar-EG" sz="2400" dirty="0"/>
                <a:t>وجود مهاراتك فإن اتصالك البيعي بأحد العملاء قد لا يسفر عن تحقيق النجاح المطلوب .. فقد يرجع ذلك إلى الفشل في افتتاح الحديث البيعي بما يتناسب مع الموقف ومع ميول عميلك </a:t>
              </a:r>
            </a:p>
          </p:txBody>
        </p:sp>
      </p:grpSp>
      <p:pic>
        <p:nvPicPr>
          <p:cNvPr id="3" name="Picture 2"/>
          <p:cNvPicPr>
            <a:picLocks noChangeAspect="1"/>
          </p:cNvPicPr>
          <p:nvPr/>
        </p:nvPicPr>
        <p:blipFill>
          <a:blip r:embed="rId5"/>
          <a:stretch>
            <a:fillRect/>
          </a:stretch>
        </p:blipFill>
        <p:spPr>
          <a:xfrm>
            <a:off x="1175995" y="2762901"/>
            <a:ext cx="2630202" cy="2480427"/>
          </a:xfrm>
          <a:prstGeom prst="rect">
            <a:avLst/>
          </a:prstGeom>
        </p:spPr>
      </p:pic>
      <p:grpSp>
        <p:nvGrpSpPr>
          <p:cNvPr id="9" name="Group 8"/>
          <p:cNvGrpSpPr/>
          <p:nvPr/>
        </p:nvGrpSpPr>
        <p:grpSpPr>
          <a:xfrm>
            <a:off x="148568" y="-103375"/>
            <a:ext cx="6309382" cy="1458446"/>
            <a:chOff x="418213" y="0"/>
            <a:chExt cx="6309382" cy="1458446"/>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213" y="0"/>
              <a:ext cx="6309382" cy="1458446"/>
            </a:xfrm>
            <a:prstGeom prst="rect">
              <a:avLst/>
            </a:prstGeom>
          </p:spPr>
        </p:pic>
        <p:sp>
          <p:nvSpPr>
            <p:cNvPr id="8" name="Rectangle 7"/>
            <p:cNvSpPr/>
            <p:nvPr/>
          </p:nvSpPr>
          <p:spPr>
            <a:xfrm>
              <a:off x="1740092" y="389965"/>
              <a:ext cx="3665625" cy="759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كيف تعرض منتجاتك على العملاء؟</a:t>
              </a:r>
            </a:p>
          </p:txBody>
        </p:sp>
      </p:grpSp>
    </p:spTree>
    <p:extLst>
      <p:ext uri="{BB962C8B-B14F-4D97-AF65-F5344CB8AC3E}">
        <p14:creationId xmlns:p14="http://schemas.microsoft.com/office/powerpoint/2010/main" val="27884010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191</a:t>
            </a:fld>
            <a:endParaRPr lang="ar-EG">
              <a:solidFill>
                <a:prstClr val="black">
                  <a:tint val="75000"/>
                </a:prstClr>
              </a:solidFill>
            </a:endParaRPr>
          </a:p>
        </p:txBody>
      </p:sp>
      <p:grpSp>
        <p:nvGrpSpPr>
          <p:cNvPr id="6" name="Group 5"/>
          <p:cNvGrpSpPr/>
          <p:nvPr/>
        </p:nvGrpSpPr>
        <p:grpSpPr>
          <a:xfrm>
            <a:off x="-683455" y="1046393"/>
            <a:ext cx="7973427" cy="6934574"/>
            <a:chOff x="1828800" y="535828"/>
            <a:chExt cx="6858000" cy="6185648"/>
          </a:xfrm>
        </p:grpSpPr>
        <p:pic>
          <p:nvPicPr>
            <p:cNvPr id="2" name="Picture 1"/>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828800" y="535828"/>
              <a:ext cx="6858000" cy="6185648"/>
            </a:xfrm>
            <a:prstGeom prst="rect">
              <a:avLst/>
            </a:prstGeom>
          </p:spPr>
        </p:pic>
        <p:sp>
          <p:nvSpPr>
            <p:cNvPr id="5" name="Rectangle 4"/>
            <p:cNvSpPr/>
            <p:nvPr/>
          </p:nvSpPr>
          <p:spPr>
            <a:xfrm>
              <a:off x="3913095" y="2107593"/>
              <a:ext cx="3267635" cy="2168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إن </a:t>
              </a:r>
              <a:r>
                <a:rPr lang="ar-EG" sz="2400" dirty="0"/>
                <a:t>حاجات ورغبات العملاء يجب أن تحدد بالنسبة لكل سلعة او خدمة </a:t>
              </a:r>
              <a:r>
                <a:rPr lang="ar-EG" sz="2400" dirty="0" smtClean="0"/>
                <a:t>على حدى </a:t>
              </a:r>
              <a:r>
                <a:rPr lang="ar-EG" sz="2400" dirty="0"/>
                <a:t>وتلجأ المنشاة في ذلك إلى برامج بحوث التسويق او قسم خدمة العملاء وذلك بغرض التعرف على الحد الدنى الذي يشبع حاجات العملاء لتضمينه مواصفات السلعة أو الخدمة</a:t>
              </a:r>
            </a:p>
          </p:txBody>
        </p:sp>
      </p:grpSp>
      <p:grpSp>
        <p:nvGrpSpPr>
          <p:cNvPr id="9" name="Group 8"/>
          <p:cNvGrpSpPr/>
          <p:nvPr/>
        </p:nvGrpSpPr>
        <p:grpSpPr>
          <a:xfrm>
            <a:off x="148568" y="-103375"/>
            <a:ext cx="6309382" cy="1458446"/>
            <a:chOff x="418213" y="0"/>
            <a:chExt cx="6309382" cy="1458446"/>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213" y="0"/>
              <a:ext cx="6309382" cy="1458446"/>
            </a:xfrm>
            <a:prstGeom prst="rect">
              <a:avLst/>
            </a:prstGeom>
          </p:spPr>
        </p:pic>
        <p:sp>
          <p:nvSpPr>
            <p:cNvPr id="8" name="Rectangle 7"/>
            <p:cNvSpPr/>
            <p:nvPr/>
          </p:nvSpPr>
          <p:spPr>
            <a:xfrm>
              <a:off x="1740092" y="389965"/>
              <a:ext cx="3665625" cy="759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كيف تعرض منتجاتك على العملاء؟</a:t>
              </a:r>
            </a:p>
          </p:txBody>
        </p:sp>
      </p:grpSp>
      <p:pic>
        <p:nvPicPr>
          <p:cNvPr id="10" name="Picture 9"/>
          <p:cNvPicPr>
            <a:picLocks noChangeAspect="1"/>
          </p:cNvPicPr>
          <p:nvPr/>
        </p:nvPicPr>
        <p:blipFill>
          <a:blip r:embed="rId6"/>
          <a:stretch>
            <a:fillRect/>
          </a:stretch>
        </p:blipFill>
        <p:spPr>
          <a:xfrm>
            <a:off x="6752689" y="2420008"/>
            <a:ext cx="1467921" cy="3208032"/>
          </a:xfrm>
          <a:prstGeom prst="rect">
            <a:avLst/>
          </a:prstGeom>
        </p:spPr>
      </p:pic>
    </p:spTree>
    <p:extLst>
      <p:ext uri="{BB962C8B-B14F-4D97-AF65-F5344CB8AC3E}">
        <p14:creationId xmlns:p14="http://schemas.microsoft.com/office/powerpoint/2010/main" val="10842134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192</a:t>
            </a:fld>
            <a:endParaRPr lang="ar-EG">
              <a:solidFill>
                <a:prstClr val="black">
                  <a:tint val="75000"/>
                </a:prstClr>
              </a:solidFill>
            </a:endParaRPr>
          </a:p>
        </p:txBody>
      </p:sp>
      <p:grpSp>
        <p:nvGrpSpPr>
          <p:cNvPr id="9" name="Group 8"/>
          <p:cNvGrpSpPr/>
          <p:nvPr/>
        </p:nvGrpSpPr>
        <p:grpSpPr>
          <a:xfrm>
            <a:off x="148568" y="-103375"/>
            <a:ext cx="6309382" cy="1458446"/>
            <a:chOff x="418213" y="0"/>
            <a:chExt cx="6309382" cy="1458446"/>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213" y="0"/>
              <a:ext cx="6309382" cy="1458446"/>
            </a:xfrm>
            <a:prstGeom prst="rect">
              <a:avLst/>
            </a:prstGeom>
          </p:spPr>
        </p:pic>
        <p:sp>
          <p:nvSpPr>
            <p:cNvPr id="8" name="Rectangle 7"/>
            <p:cNvSpPr/>
            <p:nvPr/>
          </p:nvSpPr>
          <p:spPr>
            <a:xfrm>
              <a:off x="1740092" y="389965"/>
              <a:ext cx="3665625" cy="759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كيف تعرض منتجاتك على العملاء؟</a:t>
              </a:r>
            </a:p>
          </p:txBody>
        </p:sp>
      </p:grpSp>
      <p:grpSp>
        <p:nvGrpSpPr>
          <p:cNvPr id="10" name="Group 9"/>
          <p:cNvGrpSpPr/>
          <p:nvPr/>
        </p:nvGrpSpPr>
        <p:grpSpPr>
          <a:xfrm>
            <a:off x="784392" y="713608"/>
            <a:ext cx="7693041" cy="3169593"/>
            <a:chOff x="0" y="-608449"/>
            <a:chExt cx="5779135" cy="3308470"/>
          </a:xfrm>
        </p:grpSpPr>
        <p:grpSp>
          <p:nvGrpSpPr>
            <p:cNvPr id="11" name="Group 10"/>
            <p:cNvGrpSpPr/>
            <p:nvPr/>
          </p:nvGrpSpPr>
          <p:grpSpPr>
            <a:xfrm>
              <a:off x="0" y="-608449"/>
              <a:ext cx="5779135" cy="3308470"/>
              <a:chOff x="0" y="-608449"/>
              <a:chExt cx="5779135" cy="3308470"/>
            </a:xfrm>
          </p:grpSpPr>
          <p:pic>
            <p:nvPicPr>
              <p:cNvPr id="13" name="Picture 12" descr="C:\Users\maraimm\Desktop\صور انفوجرافيك\Untitled34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08449"/>
                <a:ext cx="5779135" cy="3308470"/>
              </a:xfrm>
              <a:prstGeom prst="rect">
                <a:avLst/>
              </a:prstGeom>
              <a:noFill/>
              <a:ln>
                <a:noFill/>
              </a:ln>
            </p:spPr>
          </p:pic>
          <p:sp>
            <p:nvSpPr>
              <p:cNvPr id="14" name="Rectangle 13"/>
              <p:cNvSpPr/>
              <p:nvPr/>
            </p:nvSpPr>
            <p:spPr>
              <a:xfrm rot="320282">
                <a:off x="1138982" y="532610"/>
                <a:ext cx="4360667" cy="1558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500"/>
                  </a:spcAft>
                </a:pPr>
                <a:r>
                  <a:rPr lang="ar-SA" sz="2400" dirty="0" smtClean="0">
                    <a:ea typeface="Calibri" panose="020F0502020204030204" pitchFamily="34" charset="0"/>
                  </a:rPr>
                  <a:t>حدد </a:t>
                </a:r>
                <a:r>
                  <a:rPr lang="ar-SA" sz="2400" dirty="0">
                    <a:ea typeface="Calibri" panose="020F0502020204030204" pitchFamily="34" charset="0"/>
                  </a:rPr>
                  <a:t>ملامح ومواصفات المنتجات التي يرغب فيها عميلك مع توضيح المنافع المرتبطة بكل من هذه المواصفات بالنسبة للعميل او أسرته </a:t>
                </a:r>
              </a:p>
            </p:txBody>
          </p:sp>
        </p:grpSp>
        <p:sp>
          <p:nvSpPr>
            <p:cNvPr id="12" name="Rectangle 11"/>
            <p:cNvSpPr/>
            <p:nvPr/>
          </p:nvSpPr>
          <p:spPr>
            <a:xfrm>
              <a:off x="276045" y="1138687"/>
              <a:ext cx="491706" cy="664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sz="3600" b="1" dirty="0" smtClean="0">
                  <a:effectLst/>
                  <a:ea typeface="Calibri" panose="020F0502020204030204" pitchFamily="34" charset="0"/>
                  <a:cs typeface="Arial" panose="020B0604020202020204" pitchFamily="34" charset="0"/>
                </a:rPr>
                <a:t>1</a:t>
              </a:r>
              <a:endParaRPr lang="en-US" sz="1100" dirty="0">
                <a:effectLst/>
                <a:ea typeface="Calibri" panose="020F0502020204030204" pitchFamily="34" charset="0"/>
                <a:cs typeface="Arial" panose="020B0604020202020204" pitchFamily="34" charset="0"/>
              </a:endParaRPr>
            </a:p>
          </p:txBody>
        </p:sp>
      </p:grpSp>
      <p:grpSp>
        <p:nvGrpSpPr>
          <p:cNvPr id="15" name="Group 14"/>
          <p:cNvGrpSpPr/>
          <p:nvPr/>
        </p:nvGrpSpPr>
        <p:grpSpPr>
          <a:xfrm>
            <a:off x="784392" y="2924788"/>
            <a:ext cx="8023023" cy="2897788"/>
            <a:chOff x="0" y="0"/>
            <a:chExt cx="7569485" cy="2994025"/>
          </a:xfrm>
        </p:grpSpPr>
        <p:grpSp>
          <p:nvGrpSpPr>
            <p:cNvPr id="16" name="Group 15"/>
            <p:cNvGrpSpPr/>
            <p:nvPr/>
          </p:nvGrpSpPr>
          <p:grpSpPr>
            <a:xfrm>
              <a:off x="0" y="0"/>
              <a:ext cx="7569485" cy="2994025"/>
              <a:chOff x="0" y="0"/>
              <a:chExt cx="7569485" cy="2994025"/>
            </a:xfrm>
          </p:grpSpPr>
          <p:pic>
            <p:nvPicPr>
              <p:cNvPr id="18" name="Picture 17" descr="C:\Users\maraimm\Desktop\صور انفوجرافيك\Untitled-258.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7569485" cy="2994025"/>
              </a:xfrm>
              <a:prstGeom prst="rect">
                <a:avLst/>
              </a:prstGeom>
              <a:noFill/>
              <a:ln>
                <a:noFill/>
              </a:ln>
            </p:spPr>
          </p:pic>
          <p:sp>
            <p:nvSpPr>
              <p:cNvPr id="19" name="Rectangle 18"/>
              <p:cNvSpPr/>
              <p:nvPr/>
            </p:nvSpPr>
            <p:spPr>
              <a:xfrm rot="21366858">
                <a:off x="1214439" y="913854"/>
                <a:ext cx="5740320" cy="1112148"/>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chemeClr val="lt1"/>
                    </a:solidFill>
                    <a:ea typeface="Calibri" panose="020F0502020204030204" pitchFamily="34" charset="0"/>
                  </a:rPr>
                  <a:t>حدد </a:t>
                </a:r>
                <a:r>
                  <a:rPr lang="ar-SA" sz="2400" dirty="0">
                    <a:solidFill>
                      <a:schemeClr val="lt1"/>
                    </a:solidFill>
                    <a:ea typeface="Calibri" panose="020F0502020204030204" pitchFamily="34" charset="0"/>
                  </a:rPr>
                  <a:t>الجمل والعبارات التي يمكن بها أن تصل المعلومة التي تربط بين الملامح والمواصفات والمنافع </a:t>
                </a:r>
                <a:endParaRPr lang="en-US" sz="2400" dirty="0">
                  <a:solidFill>
                    <a:schemeClr val="lt1"/>
                  </a:solidFill>
                  <a:ea typeface="Calibri" panose="020F0502020204030204" pitchFamily="34" charset="0"/>
                  <a:cs typeface="Arial" panose="020B0604020202020204" pitchFamily="34" charset="0"/>
                </a:endParaRPr>
              </a:p>
            </p:txBody>
          </p:sp>
        </p:grpSp>
        <p:sp>
          <p:nvSpPr>
            <p:cNvPr id="17" name="Rectangle 16"/>
            <p:cNvSpPr/>
            <p:nvPr/>
          </p:nvSpPr>
          <p:spPr>
            <a:xfrm rot="224494">
              <a:off x="595222" y="1449238"/>
              <a:ext cx="491706" cy="66423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sz="3600" b="1" dirty="0" smtClean="0">
                  <a:solidFill>
                    <a:srgbClr val="FFFFFF"/>
                  </a:solidFill>
                  <a:effectLst/>
                  <a:latin typeface="Calibri" panose="020F0502020204030204" pitchFamily="34" charset="0"/>
                  <a:ea typeface="Calibri" panose="020F0502020204030204" pitchFamily="34" charset="0"/>
                  <a:cs typeface="Arial" panose="020B0604020202020204" pitchFamily="34" charset="0"/>
                </a:rPr>
                <a:t>2</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8041642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492875"/>
            <a:ext cx="667578" cy="365125"/>
          </a:xfrm>
        </p:spPr>
        <p:txBody>
          <a:bodyPr/>
          <a:lstStyle/>
          <a:p>
            <a:fld id="{20E3F912-C3A3-4CBE-99B2-FB41D6A4527E}" type="slidenum">
              <a:rPr lang="ar-EG" smtClean="0">
                <a:solidFill>
                  <a:prstClr val="white"/>
                </a:solidFill>
              </a:rPr>
              <a:pPr/>
              <a:t>193</a:t>
            </a:fld>
            <a:endParaRPr lang="ar-EG" dirty="0">
              <a:solidFill>
                <a:prstClr val="white"/>
              </a:solidFill>
            </a:endParaRPr>
          </a:p>
        </p:txBody>
      </p:sp>
      <p:grpSp>
        <p:nvGrpSpPr>
          <p:cNvPr id="11" name="Group 10"/>
          <p:cNvGrpSpPr/>
          <p:nvPr/>
        </p:nvGrpSpPr>
        <p:grpSpPr>
          <a:xfrm>
            <a:off x="1729896" y="1516378"/>
            <a:ext cx="6351787" cy="4103437"/>
            <a:chOff x="1460955" y="1543272"/>
            <a:chExt cx="6351787" cy="4103437"/>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0955" y="1543272"/>
              <a:ext cx="3175893" cy="4103437"/>
            </a:xfrm>
            <a:prstGeom prst="rect">
              <a:avLst/>
            </a:prstGeom>
          </p:spPr>
        </p:pic>
        <p:grpSp>
          <p:nvGrpSpPr>
            <p:cNvPr id="10" name="Group 9"/>
            <p:cNvGrpSpPr/>
            <p:nvPr/>
          </p:nvGrpSpPr>
          <p:grpSpPr>
            <a:xfrm>
              <a:off x="4914901" y="2024422"/>
              <a:ext cx="2897841" cy="1745380"/>
              <a:chOff x="4740089" y="1718084"/>
              <a:chExt cx="2897841" cy="1745380"/>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0089" y="1718084"/>
                <a:ext cx="2897841" cy="1745380"/>
              </a:xfrm>
              <a:prstGeom prst="rect">
                <a:avLst/>
              </a:prstGeom>
            </p:spPr>
          </p:pic>
          <p:sp>
            <p:nvSpPr>
              <p:cNvPr id="9" name="Rectangle 8"/>
              <p:cNvSpPr/>
              <p:nvPr/>
            </p:nvSpPr>
            <p:spPr>
              <a:xfrm>
                <a:off x="4740089" y="1933238"/>
                <a:ext cx="2897841" cy="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t>مداخل العرض البيع</a:t>
                </a:r>
              </a:p>
            </p:txBody>
          </p:sp>
        </p:grpSp>
      </p:grpSp>
    </p:spTree>
    <p:extLst>
      <p:ext uri="{BB962C8B-B14F-4D97-AF65-F5344CB8AC3E}">
        <p14:creationId xmlns:p14="http://schemas.microsoft.com/office/powerpoint/2010/main" val="13725720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6293" y="675056"/>
            <a:ext cx="2818513" cy="4551640"/>
          </a:xfrm>
          <a:prstGeom prst="rect">
            <a:avLst/>
          </a:prstGeom>
          <a:noFill/>
          <a:ln>
            <a:noFill/>
          </a:ln>
        </p:spPr>
      </p:pic>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194</a:t>
            </a:fld>
            <a:endParaRPr lang="ar-EG">
              <a:solidFill>
                <a:prstClr val="black">
                  <a:tint val="75000"/>
                </a:prstClr>
              </a:solidFill>
            </a:endParaRPr>
          </a:p>
        </p:txBody>
      </p:sp>
      <p:grpSp>
        <p:nvGrpSpPr>
          <p:cNvPr id="5" name="Group 4"/>
          <p:cNvGrpSpPr/>
          <p:nvPr/>
        </p:nvGrpSpPr>
        <p:grpSpPr>
          <a:xfrm>
            <a:off x="676164" y="207113"/>
            <a:ext cx="5253989" cy="935887"/>
            <a:chOff x="676164" y="207113"/>
            <a:chExt cx="5496036" cy="1114716"/>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164" y="207113"/>
              <a:ext cx="5496036" cy="1114716"/>
            </a:xfrm>
            <a:prstGeom prst="rect">
              <a:avLst/>
            </a:prstGeom>
          </p:spPr>
        </p:pic>
        <p:sp>
          <p:nvSpPr>
            <p:cNvPr id="3" name="Rectangle 2"/>
            <p:cNvSpPr/>
            <p:nvPr/>
          </p:nvSpPr>
          <p:spPr>
            <a:xfrm>
              <a:off x="1373506" y="435018"/>
              <a:ext cx="4101352" cy="658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أهم المداخل الشائعة في العرض </a:t>
              </a:r>
              <a:r>
                <a:rPr lang="ar-EG" sz="2400" dirty="0" smtClean="0"/>
                <a:t>البيعي</a:t>
              </a:r>
              <a:endParaRPr lang="ar-EG" sz="2400" dirty="0"/>
            </a:p>
          </p:txBody>
        </p:sp>
      </p:grpSp>
      <p:grpSp>
        <p:nvGrpSpPr>
          <p:cNvPr id="10" name="Group 9"/>
          <p:cNvGrpSpPr/>
          <p:nvPr/>
        </p:nvGrpSpPr>
        <p:grpSpPr>
          <a:xfrm>
            <a:off x="-309283" y="1800259"/>
            <a:ext cx="7987553" cy="4671314"/>
            <a:chOff x="1342794" y="1334344"/>
            <a:chExt cx="7080439" cy="4671314"/>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2794" y="1334344"/>
              <a:ext cx="7080439" cy="4671314"/>
            </a:xfrm>
            <a:prstGeom prst="rect">
              <a:avLst/>
            </a:prstGeom>
          </p:spPr>
        </p:pic>
        <p:sp>
          <p:nvSpPr>
            <p:cNvPr id="7" name="Rectangle 6"/>
            <p:cNvSpPr/>
            <p:nvPr/>
          </p:nvSpPr>
          <p:spPr>
            <a:xfrm>
              <a:off x="2533093" y="1827987"/>
              <a:ext cx="4984225" cy="2823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إن ردة فعل عميلك هو المسلك </a:t>
              </a:r>
              <a:r>
                <a:rPr lang="ar-EG" sz="2400" dirty="0" smtClean="0"/>
                <a:t>الطبيعي</a:t>
              </a:r>
              <a:br>
                <a:rPr lang="ar-EG" sz="2400" dirty="0" smtClean="0"/>
              </a:br>
              <a:r>
                <a:rPr lang="ar-EG" sz="2400" dirty="0" smtClean="0"/>
                <a:t> </a:t>
              </a:r>
              <a:r>
                <a:rPr lang="ar-EG" sz="2400" dirty="0"/>
                <a:t>لسلوكك تجاهه مقترنا بحاجاته ورغباته ، ومن ثم فإن هذا المدخل يعتبر من ابسط مداخل عملية البيع ، ويعتمد هذا المدخل على قيام البائع بوضع مجموعة من العبارات والجمل التي تعكس إثارة مباشرة لرغبات وحاجات العميل .. ومع زيادة إلحاح الحاجة فإن اهتمامات العميل بالقضية تتزايد حتى يقبل على الشراء </a:t>
              </a:r>
            </a:p>
          </p:txBody>
        </p:sp>
      </p:grpSp>
      <p:sp>
        <p:nvSpPr>
          <p:cNvPr id="9" name="Rectangle 8"/>
          <p:cNvSpPr/>
          <p:nvPr/>
        </p:nvSpPr>
        <p:spPr>
          <a:xfrm>
            <a:off x="4463786" y="1411906"/>
            <a:ext cx="2595919" cy="5918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dirty="0">
                <a:solidFill>
                  <a:srgbClr val="0D0D0D"/>
                </a:solidFill>
                <a:ea typeface="Calibri" panose="020F0502020204030204" pitchFamily="34" charset="0"/>
              </a:rPr>
              <a:t>مدخل المثير والاستجابة </a:t>
            </a:r>
            <a:endParaRPr lang="en-US" sz="16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182711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195</a:t>
            </a:fld>
            <a:endParaRPr lang="ar-EG">
              <a:solidFill>
                <a:prstClr val="black">
                  <a:tint val="75000"/>
                </a:prstClr>
              </a:solidFill>
            </a:endParaRPr>
          </a:p>
        </p:txBody>
      </p:sp>
      <p:pic>
        <p:nvPicPr>
          <p:cNvPr id="3" name="Picture 2"/>
          <p:cNvPicPr>
            <a:picLocks noChangeAspect="1"/>
          </p:cNvPicPr>
          <p:nvPr/>
        </p:nvPicPr>
        <p:blipFill>
          <a:blip r:embed="rId4"/>
          <a:stretch>
            <a:fillRect/>
          </a:stretch>
        </p:blipFill>
        <p:spPr>
          <a:xfrm>
            <a:off x="3240804" y="3853182"/>
            <a:ext cx="3217146" cy="2332637"/>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676164" y="207113"/>
            <a:ext cx="5253989" cy="935887"/>
            <a:chOff x="676164" y="207113"/>
            <a:chExt cx="5496036" cy="1114716"/>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164" y="207113"/>
              <a:ext cx="5496036" cy="1114716"/>
            </a:xfrm>
            <a:prstGeom prst="rect">
              <a:avLst/>
            </a:prstGeom>
          </p:spPr>
        </p:pic>
        <p:sp>
          <p:nvSpPr>
            <p:cNvPr id="7" name="Rectangle 6"/>
            <p:cNvSpPr/>
            <p:nvPr/>
          </p:nvSpPr>
          <p:spPr>
            <a:xfrm>
              <a:off x="1373506" y="435018"/>
              <a:ext cx="4101352" cy="658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أهم المداخل الشائعة في العرض </a:t>
              </a:r>
              <a:r>
                <a:rPr lang="ar-EG" sz="2400" dirty="0" smtClean="0"/>
                <a:t>البيعي</a:t>
              </a:r>
              <a:endParaRPr lang="ar-EG" sz="2400" dirty="0"/>
            </a:p>
          </p:txBody>
        </p:sp>
      </p:grpSp>
      <p:grpSp>
        <p:nvGrpSpPr>
          <p:cNvPr id="9" name="Group 8"/>
          <p:cNvGrpSpPr/>
          <p:nvPr/>
        </p:nvGrpSpPr>
        <p:grpSpPr>
          <a:xfrm>
            <a:off x="5677922" y="2243176"/>
            <a:ext cx="2716404" cy="2125624"/>
            <a:chOff x="5123231" y="1532965"/>
            <a:chExt cx="3492383" cy="2125624"/>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3231" y="1532965"/>
              <a:ext cx="3492383" cy="2125624"/>
            </a:xfrm>
            <a:prstGeom prst="rect">
              <a:avLst/>
            </a:prstGeom>
          </p:spPr>
        </p:pic>
        <p:sp>
          <p:nvSpPr>
            <p:cNvPr id="8" name="Rectangle 7"/>
            <p:cNvSpPr/>
            <p:nvPr/>
          </p:nvSpPr>
          <p:spPr>
            <a:xfrm rot="540187">
              <a:off x="5744776" y="1844537"/>
              <a:ext cx="2026472" cy="1294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يستخدم </a:t>
              </a:r>
              <a:r>
                <a:rPr lang="ar-EG" sz="2400" dirty="0">
                  <a:solidFill>
                    <a:srgbClr val="002060"/>
                  </a:solidFill>
                </a:rPr>
                <a:t>هذا المدخل لإثارة منافع العميل </a:t>
              </a:r>
            </a:p>
          </p:txBody>
        </p:sp>
      </p:grpSp>
      <p:grpSp>
        <p:nvGrpSpPr>
          <p:cNvPr id="12" name="Group 11"/>
          <p:cNvGrpSpPr/>
          <p:nvPr/>
        </p:nvGrpSpPr>
        <p:grpSpPr>
          <a:xfrm>
            <a:off x="1001558" y="1302891"/>
            <a:ext cx="3457805" cy="2390400"/>
            <a:chOff x="1266313" y="1255769"/>
            <a:chExt cx="3457805" cy="2390400"/>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6313" y="1255769"/>
              <a:ext cx="3457805" cy="2390400"/>
            </a:xfrm>
            <a:prstGeom prst="rect">
              <a:avLst/>
            </a:prstGeom>
          </p:spPr>
        </p:pic>
        <p:sp>
          <p:nvSpPr>
            <p:cNvPr id="11" name="Rectangle 10"/>
            <p:cNvSpPr/>
            <p:nvPr/>
          </p:nvSpPr>
          <p:spPr>
            <a:xfrm>
              <a:off x="1776384" y="1574801"/>
              <a:ext cx="2437664" cy="1294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تقديم عدد من المغريات البيعية التي تدفع العميل إلى الاستجابة </a:t>
              </a:r>
            </a:p>
          </p:txBody>
        </p:sp>
      </p:grpSp>
    </p:spTree>
    <p:extLst>
      <p:ext uri="{BB962C8B-B14F-4D97-AF65-F5344CB8AC3E}">
        <p14:creationId xmlns:p14="http://schemas.microsoft.com/office/powerpoint/2010/main" val="40656942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196</a:t>
            </a:fld>
            <a:endParaRPr lang="ar-EG">
              <a:solidFill>
                <a:prstClr val="black">
                  <a:tint val="75000"/>
                </a:prstClr>
              </a:solidFill>
            </a:endParaRPr>
          </a:p>
        </p:txBody>
      </p:sp>
      <p:grpSp>
        <p:nvGrpSpPr>
          <p:cNvPr id="3" name="Group 2"/>
          <p:cNvGrpSpPr/>
          <p:nvPr/>
        </p:nvGrpSpPr>
        <p:grpSpPr>
          <a:xfrm>
            <a:off x="2468570" y="97561"/>
            <a:ext cx="3646533" cy="1122317"/>
            <a:chOff x="112981" y="-67090"/>
            <a:chExt cx="1922780" cy="655608"/>
          </a:xfrm>
          <a:scene3d>
            <a:camera prst="orthographicFront">
              <a:rot lat="0" lon="0" rev="0"/>
            </a:camera>
            <a:lightRig rig="balanced" dir="t">
              <a:rot lat="0" lon="0" rev="8700000"/>
            </a:lightRig>
          </a:scene3d>
        </p:grpSpPr>
        <p:pic>
          <p:nvPicPr>
            <p:cNvPr id="5" name="Picture 4" descr="C:\Users\maraimm\Desktop\صور انفوجرافيك\Untitled22.png"/>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12981" y="-67090"/>
              <a:ext cx="1922780" cy="655608"/>
            </a:xfrm>
            <a:prstGeom prst="rect">
              <a:avLst/>
            </a:prstGeom>
            <a:noFill/>
            <a:ln>
              <a:noFill/>
            </a:ln>
            <a:effectLst>
              <a:outerShdw blurRad="44450" dist="27940" dir="5400000" algn="ctr">
                <a:srgbClr val="000000">
                  <a:alpha val="32000"/>
                </a:srgbClr>
              </a:outerShdw>
            </a:effectLst>
            <a:sp3d>
              <a:bevelT w="190500" h="38100"/>
            </a:sp3d>
          </p:spPr>
        </p:pic>
        <p:sp>
          <p:nvSpPr>
            <p:cNvPr id="6" name="Rectangle 5"/>
            <p:cNvSpPr/>
            <p:nvPr/>
          </p:nvSpPr>
          <p:spPr>
            <a:xfrm>
              <a:off x="476976" y="70933"/>
              <a:ext cx="1371600" cy="379562"/>
            </a:xfrm>
            <a:prstGeom prst="rect">
              <a:avLst/>
            </a:prstGeom>
            <a:no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sz="2800" b="1" dirty="0" smtClean="0">
                  <a:solidFill>
                    <a:srgbClr val="FFFFFF"/>
                  </a:solidFill>
                  <a:effectLst/>
                  <a:ea typeface="Times New Roman" panose="02020603050405020304" pitchFamily="18" charset="0"/>
                  <a:cs typeface="Arial" panose="020B0604020202020204" pitchFamily="34" charset="0"/>
                </a:rPr>
                <a:t>يتميز هذا المدخل</a:t>
              </a:r>
              <a:endParaRPr lang="en-US" sz="2000" dirty="0">
                <a:effectLst/>
                <a:ea typeface="Calibri" panose="020F0502020204030204" pitchFamily="34" charset="0"/>
                <a:cs typeface="Arial" panose="020B0604020202020204" pitchFamily="34" charset="0"/>
              </a:endParaRPr>
            </a:p>
          </p:txBody>
        </p:sp>
      </p:grpSp>
      <p:grpSp>
        <p:nvGrpSpPr>
          <p:cNvPr id="7" name="Group 6"/>
          <p:cNvGrpSpPr/>
          <p:nvPr/>
        </p:nvGrpSpPr>
        <p:grpSpPr>
          <a:xfrm>
            <a:off x="2241588" y="1098111"/>
            <a:ext cx="3640984" cy="3260756"/>
            <a:chOff x="0" y="0"/>
            <a:chExt cx="2242185" cy="2410460"/>
          </a:xfrm>
        </p:grpSpPr>
        <p:pic>
          <p:nvPicPr>
            <p:cNvPr id="8" name="Picture 7" descr="C:\Users\maraimm\Desktop\صور انفوجرافيك\Untitled5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242185" cy="2410460"/>
            </a:xfrm>
            <a:prstGeom prst="rect">
              <a:avLst/>
            </a:prstGeom>
            <a:noFill/>
            <a:ln>
              <a:noFill/>
            </a:ln>
          </p:spPr>
        </p:pic>
        <p:sp>
          <p:nvSpPr>
            <p:cNvPr id="9" name="Oval 8"/>
            <p:cNvSpPr/>
            <p:nvPr/>
          </p:nvSpPr>
          <p:spPr>
            <a:xfrm>
              <a:off x="300331" y="180843"/>
              <a:ext cx="1924500" cy="167470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b="1" dirty="0">
                  <a:ea typeface="Calibri" panose="020F0502020204030204" pitchFamily="34" charset="0"/>
                </a:rPr>
                <a:t>إنها تمثل اتصالاً معظمه في يد البائع أي من طرف واحد وتؤدي إلى اختصار وقت البيع </a:t>
              </a:r>
              <a:endParaRPr lang="en-US" b="1" dirty="0">
                <a:effectLst/>
                <a:ea typeface="Calibri" panose="020F0502020204030204" pitchFamily="34" charset="0"/>
                <a:cs typeface="Arial" panose="020B0604020202020204" pitchFamily="34" charset="0"/>
              </a:endParaRPr>
            </a:p>
          </p:txBody>
        </p:sp>
      </p:grpSp>
      <p:grpSp>
        <p:nvGrpSpPr>
          <p:cNvPr id="10" name="Group 9"/>
          <p:cNvGrpSpPr/>
          <p:nvPr/>
        </p:nvGrpSpPr>
        <p:grpSpPr>
          <a:xfrm>
            <a:off x="5112975" y="2463962"/>
            <a:ext cx="3676031" cy="3349936"/>
            <a:chOff x="-48653" y="106185"/>
            <a:chExt cx="2568446" cy="2167116"/>
          </a:xfrm>
        </p:grpSpPr>
        <p:pic>
          <p:nvPicPr>
            <p:cNvPr id="11" name="Picture 10" descr="C:\Users\maraimm\Desktop\صور انفوجرافيك\Untitled4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083" y="106185"/>
              <a:ext cx="2505710" cy="2167116"/>
            </a:xfrm>
            <a:prstGeom prst="rect">
              <a:avLst/>
            </a:prstGeom>
            <a:noFill/>
            <a:ln>
              <a:noFill/>
            </a:ln>
          </p:spPr>
        </p:pic>
        <p:sp>
          <p:nvSpPr>
            <p:cNvPr id="12" name="Oval 11"/>
            <p:cNvSpPr/>
            <p:nvPr/>
          </p:nvSpPr>
          <p:spPr>
            <a:xfrm>
              <a:off x="-48653" y="378100"/>
              <a:ext cx="2301079" cy="1325727"/>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b="1" dirty="0">
                  <a:solidFill>
                    <a:schemeClr val="lt1"/>
                  </a:solidFill>
                  <a:ea typeface="Calibri" panose="020F0502020204030204" pitchFamily="34" charset="0"/>
                </a:rPr>
                <a:t>رجل البيع يرتب أوراقه ومغرياته البيعية ويعرضها وفقاً لتوقيت محدد و بشكل متكامل</a:t>
              </a:r>
              <a:endParaRPr lang="en-US" sz="2400" b="1" dirty="0">
                <a:solidFill>
                  <a:schemeClr val="lt1"/>
                </a:solidFill>
                <a:ea typeface="Calibri" panose="020F0502020204030204" pitchFamily="34" charset="0"/>
                <a:cs typeface="Arial" panose="020B0604020202020204" pitchFamily="34" charset="0"/>
              </a:endParaRPr>
            </a:p>
          </p:txBody>
        </p:sp>
      </p:grpSp>
      <p:grpSp>
        <p:nvGrpSpPr>
          <p:cNvPr id="16" name="Group 15"/>
          <p:cNvGrpSpPr/>
          <p:nvPr/>
        </p:nvGrpSpPr>
        <p:grpSpPr>
          <a:xfrm>
            <a:off x="448952" y="3049287"/>
            <a:ext cx="3079419" cy="3369817"/>
            <a:chOff x="1335" y="-234731"/>
            <a:chExt cx="5636251" cy="6054091"/>
          </a:xfrm>
        </p:grpSpPr>
        <p:pic>
          <p:nvPicPr>
            <p:cNvPr id="17" name="Picture 16"/>
            <p:cNvPicPr>
              <a:picLocks noChangeAspect="1"/>
            </p:cNvPicPr>
            <p:nvPr/>
          </p:nvPicPr>
          <p:blipFill>
            <a:blip r:embed="rId7"/>
            <a:stretch>
              <a:fillRect/>
            </a:stretch>
          </p:blipFill>
          <p:spPr>
            <a:xfrm>
              <a:off x="1335" y="3109"/>
              <a:ext cx="5636251" cy="5816251"/>
            </a:xfrm>
            <a:prstGeom prst="rect">
              <a:avLst/>
            </a:prstGeom>
          </p:spPr>
        </p:pic>
        <p:pic>
          <p:nvPicPr>
            <p:cNvPr id="18" name="Picture 17"/>
            <p:cNvPicPr>
              <a:picLocks noChangeAspect="1"/>
            </p:cNvPicPr>
            <p:nvPr/>
          </p:nvPicPr>
          <p:blipFill>
            <a:blip r:embed="rId8"/>
            <a:stretch>
              <a:fillRect/>
            </a:stretch>
          </p:blipFill>
          <p:spPr>
            <a:xfrm>
              <a:off x="835493" y="-234731"/>
              <a:ext cx="3183750" cy="2137500"/>
            </a:xfrm>
            <a:prstGeom prst="rect">
              <a:avLst/>
            </a:prstGeom>
          </p:spPr>
        </p:pic>
      </p:grpSp>
    </p:spTree>
    <p:extLst>
      <p:ext uri="{BB962C8B-B14F-4D97-AF65-F5344CB8AC3E}">
        <p14:creationId xmlns:p14="http://schemas.microsoft.com/office/powerpoint/2010/main" val="41310450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80">
                                          <p:stCondLst>
                                            <p:cond delay="0"/>
                                          </p:stCondLst>
                                        </p:cTn>
                                        <p:tgtEl>
                                          <p:spTgt spid="10"/>
                                        </p:tgtEl>
                                      </p:cBhvr>
                                    </p:animEffect>
                                    <p:anim calcmode="lin" valueType="num">
                                      <p:cBhvr>
                                        <p:cTn id="1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9" dur="26">
                                          <p:stCondLst>
                                            <p:cond delay="650"/>
                                          </p:stCondLst>
                                        </p:cTn>
                                        <p:tgtEl>
                                          <p:spTgt spid="10"/>
                                        </p:tgtEl>
                                      </p:cBhvr>
                                      <p:to x="100000" y="60000"/>
                                    </p:animScale>
                                    <p:animScale>
                                      <p:cBhvr>
                                        <p:cTn id="20" dur="166" decel="50000">
                                          <p:stCondLst>
                                            <p:cond delay="676"/>
                                          </p:stCondLst>
                                        </p:cTn>
                                        <p:tgtEl>
                                          <p:spTgt spid="10"/>
                                        </p:tgtEl>
                                      </p:cBhvr>
                                      <p:to x="100000" y="100000"/>
                                    </p:animScale>
                                    <p:animScale>
                                      <p:cBhvr>
                                        <p:cTn id="21" dur="26">
                                          <p:stCondLst>
                                            <p:cond delay="1312"/>
                                          </p:stCondLst>
                                        </p:cTn>
                                        <p:tgtEl>
                                          <p:spTgt spid="10"/>
                                        </p:tgtEl>
                                      </p:cBhvr>
                                      <p:to x="100000" y="80000"/>
                                    </p:animScale>
                                    <p:animScale>
                                      <p:cBhvr>
                                        <p:cTn id="22" dur="166" decel="50000">
                                          <p:stCondLst>
                                            <p:cond delay="1338"/>
                                          </p:stCondLst>
                                        </p:cTn>
                                        <p:tgtEl>
                                          <p:spTgt spid="10"/>
                                        </p:tgtEl>
                                      </p:cBhvr>
                                      <p:to x="100000" y="100000"/>
                                    </p:animScale>
                                    <p:animScale>
                                      <p:cBhvr>
                                        <p:cTn id="23" dur="26">
                                          <p:stCondLst>
                                            <p:cond delay="1642"/>
                                          </p:stCondLst>
                                        </p:cTn>
                                        <p:tgtEl>
                                          <p:spTgt spid="10"/>
                                        </p:tgtEl>
                                      </p:cBhvr>
                                      <p:to x="100000" y="90000"/>
                                    </p:animScale>
                                    <p:animScale>
                                      <p:cBhvr>
                                        <p:cTn id="24" dur="166" decel="50000">
                                          <p:stCondLst>
                                            <p:cond delay="1668"/>
                                          </p:stCondLst>
                                        </p:cTn>
                                        <p:tgtEl>
                                          <p:spTgt spid="10"/>
                                        </p:tgtEl>
                                      </p:cBhvr>
                                      <p:to x="100000" y="100000"/>
                                    </p:animScale>
                                    <p:animScale>
                                      <p:cBhvr>
                                        <p:cTn id="25" dur="26">
                                          <p:stCondLst>
                                            <p:cond delay="1808"/>
                                          </p:stCondLst>
                                        </p:cTn>
                                        <p:tgtEl>
                                          <p:spTgt spid="10"/>
                                        </p:tgtEl>
                                      </p:cBhvr>
                                      <p:to x="100000" y="95000"/>
                                    </p:animScale>
                                    <p:animScale>
                                      <p:cBhvr>
                                        <p:cTn id="26" dur="166" decel="50000">
                                          <p:stCondLst>
                                            <p:cond delay="1834"/>
                                          </p:stCondLst>
                                        </p:cTn>
                                        <p:tgtEl>
                                          <p:spTgt spid="10"/>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80">
                                          <p:stCondLst>
                                            <p:cond delay="0"/>
                                          </p:stCondLst>
                                        </p:cTn>
                                        <p:tgtEl>
                                          <p:spTgt spid="7"/>
                                        </p:tgtEl>
                                      </p:cBhvr>
                                    </p:animEffect>
                                    <p:anim calcmode="lin" valueType="num">
                                      <p:cBhvr>
                                        <p:cTn id="3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7" dur="26">
                                          <p:stCondLst>
                                            <p:cond delay="650"/>
                                          </p:stCondLst>
                                        </p:cTn>
                                        <p:tgtEl>
                                          <p:spTgt spid="7"/>
                                        </p:tgtEl>
                                      </p:cBhvr>
                                      <p:to x="100000" y="60000"/>
                                    </p:animScale>
                                    <p:animScale>
                                      <p:cBhvr>
                                        <p:cTn id="38" dur="166" decel="50000">
                                          <p:stCondLst>
                                            <p:cond delay="676"/>
                                          </p:stCondLst>
                                        </p:cTn>
                                        <p:tgtEl>
                                          <p:spTgt spid="7"/>
                                        </p:tgtEl>
                                      </p:cBhvr>
                                      <p:to x="100000" y="100000"/>
                                    </p:animScale>
                                    <p:animScale>
                                      <p:cBhvr>
                                        <p:cTn id="39" dur="26">
                                          <p:stCondLst>
                                            <p:cond delay="1312"/>
                                          </p:stCondLst>
                                        </p:cTn>
                                        <p:tgtEl>
                                          <p:spTgt spid="7"/>
                                        </p:tgtEl>
                                      </p:cBhvr>
                                      <p:to x="100000" y="80000"/>
                                    </p:animScale>
                                    <p:animScale>
                                      <p:cBhvr>
                                        <p:cTn id="40" dur="166" decel="50000">
                                          <p:stCondLst>
                                            <p:cond delay="1338"/>
                                          </p:stCondLst>
                                        </p:cTn>
                                        <p:tgtEl>
                                          <p:spTgt spid="7"/>
                                        </p:tgtEl>
                                      </p:cBhvr>
                                      <p:to x="100000" y="100000"/>
                                    </p:animScale>
                                    <p:animScale>
                                      <p:cBhvr>
                                        <p:cTn id="41" dur="26">
                                          <p:stCondLst>
                                            <p:cond delay="1642"/>
                                          </p:stCondLst>
                                        </p:cTn>
                                        <p:tgtEl>
                                          <p:spTgt spid="7"/>
                                        </p:tgtEl>
                                      </p:cBhvr>
                                      <p:to x="100000" y="90000"/>
                                    </p:animScale>
                                    <p:animScale>
                                      <p:cBhvr>
                                        <p:cTn id="42" dur="166" decel="50000">
                                          <p:stCondLst>
                                            <p:cond delay="1668"/>
                                          </p:stCondLst>
                                        </p:cTn>
                                        <p:tgtEl>
                                          <p:spTgt spid="7"/>
                                        </p:tgtEl>
                                      </p:cBhvr>
                                      <p:to x="100000" y="100000"/>
                                    </p:animScale>
                                    <p:animScale>
                                      <p:cBhvr>
                                        <p:cTn id="43" dur="26">
                                          <p:stCondLst>
                                            <p:cond delay="1808"/>
                                          </p:stCondLst>
                                        </p:cTn>
                                        <p:tgtEl>
                                          <p:spTgt spid="7"/>
                                        </p:tgtEl>
                                      </p:cBhvr>
                                      <p:to x="100000" y="95000"/>
                                    </p:animScale>
                                    <p:animScale>
                                      <p:cBhvr>
                                        <p:cTn id="4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197</a:t>
            </a:fld>
            <a:endParaRPr lang="ar-EG">
              <a:solidFill>
                <a:prstClr val="black">
                  <a:tint val="75000"/>
                </a:prstClr>
              </a:solidFill>
            </a:endParaRPr>
          </a:p>
        </p:txBody>
      </p:sp>
      <p:grpSp>
        <p:nvGrpSpPr>
          <p:cNvPr id="3" name="Group 2"/>
          <p:cNvGrpSpPr/>
          <p:nvPr/>
        </p:nvGrpSpPr>
        <p:grpSpPr>
          <a:xfrm>
            <a:off x="2579456" y="0"/>
            <a:ext cx="3646533" cy="1122317"/>
            <a:chOff x="112981" y="-67090"/>
            <a:chExt cx="1922780" cy="655608"/>
          </a:xfrm>
          <a:scene3d>
            <a:camera prst="orthographicFront">
              <a:rot lat="0" lon="0" rev="0"/>
            </a:camera>
            <a:lightRig rig="balanced" dir="t">
              <a:rot lat="0" lon="0" rev="8700000"/>
            </a:lightRig>
          </a:scene3d>
        </p:grpSpPr>
        <p:pic>
          <p:nvPicPr>
            <p:cNvPr id="5" name="Picture 4" descr="C:\Users\maraimm\Desktop\صور انفوجرافيك\Untitled22.png"/>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12981" y="-67090"/>
              <a:ext cx="1922780" cy="655608"/>
            </a:xfrm>
            <a:prstGeom prst="rect">
              <a:avLst/>
            </a:prstGeom>
            <a:noFill/>
            <a:ln>
              <a:noFill/>
            </a:ln>
            <a:effectLst>
              <a:outerShdw blurRad="44450" dist="27940" dir="5400000" algn="ctr">
                <a:srgbClr val="000000">
                  <a:alpha val="32000"/>
                </a:srgbClr>
              </a:outerShdw>
            </a:effectLst>
            <a:sp3d>
              <a:bevelT w="190500" h="38100"/>
            </a:sp3d>
          </p:spPr>
        </p:pic>
        <p:sp>
          <p:nvSpPr>
            <p:cNvPr id="6" name="Rectangle 5"/>
            <p:cNvSpPr/>
            <p:nvPr/>
          </p:nvSpPr>
          <p:spPr>
            <a:xfrm>
              <a:off x="476976" y="70933"/>
              <a:ext cx="1371600" cy="379562"/>
            </a:xfrm>
            <a:prstGeom prst="rect">
              <a:avLst/>
            </a:prstGeom>
            <a:no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sz="2800" b="1" dirty="0" smtClean="0">
                  <a:solidFill>
                    <a:srgbClr val="FFFFFF"/>
                  </a:solidFill>
                  <a:effectLst/>
                  <a:ea typeface="Times New Roman" panose="02020603050405020304" pitchFamily="18" charset="0"/>
                  <a:cs typeface="Arial" panose="020B0604020202020204" pitchFamily="34" charset="0"/>
                </a:rPr>
                <a:t>عيوب هذا المدخل</a:t>
              </a:r>
              <a:endParaRPr lang="en-US" sz="2000" dirty="0">
                <a:effectLst/>
                <a:ea typeface="Calibri" panose="020F0502020204030204" pitchFamily="34" charset="0"/>
                <a:cs typeface="Arial" panose="020B0604020202020204" pitchFamily="34" charset="0"/>
              </a:endParaRPr>
            </a:p>
          </p:txBody>
        </p:sp>
      </p:grpSp>
      <p:grpSp>
        <p:nvGrpSpPr>
          <p:cNvPr id="15" name="Group 14"/>
          <p:cNvGrpSpPr/>
          <p:nvPr/>
        </p:nvGrpSpPr>
        <p:grpSpPr>
          <a:xfrm>
            <a:off x="2861787" y="1205424"/>
            <a:ext cx="3770976" cy="2320130"/>
            <a:chOff x="0" y="0"/>
            <a:chExt cx="2967990" cy="2880995"/>
          </a:xfrm>
        </p:grpSpPr>
        <p:pic>
          <p:nvPicPr>
            <p:cNvPr id="19" name="Picture 18" descr="C:\Users\maraimm\Desktop\صور انفوجرافيك\Untitled44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967990" cy="2880995"/>
            </a:xfrm>
            <a:prstGeom prst="rect">
              <a:avLst/>
            </a:prstGeom>
            <a:noFill/>
            <a:ln>
              <a:noFill/>
            </a:ln>
          </p:spPr>
        </p:pic>
        <p:sp>
          <p:nvSpPr>
            <p:cNvPr id="20" name="Rectangle 19"/>
            <p:cNvSpPr/>
            <p:nvPr/>
          </p:nvSpPr>
          <p:spPr>
            <a:xfrm>
              <a:off x="266795" y="1131187"/>
              <a:ext cx="2398203" cy="1630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ea typeface="Calibri" panose="020F0502020204030204" pitchFamily="34" charset="0"/>
                </a:rPr>
                <a:t>عدم </a:t>
              </a:r>
              <a:r>
                <a:rPr lang="ar-SA" sz="2400" dirty="0">
                  <a:ea typeface="Calibri" panose="020F0502020204030204" pitchFamily="34" charset="0"/>
                </a:rPr>
                <a:t>تهيئة ذهن العميل ومعلوماته السابقة لتجاوب مع المتغيرات التي يعرضها </a:t>
              </a:r>
              <a:r>
                <a:rPr lang="ar-SA" sz="2400" dirty="0" smtClean="0">
                  <a:ea typeface="Calibri" panose="020F0502020204030204" pitchFamily="34" charset="0"/>
                </a:rPr>
                <a:t>رجل</a:t>
              </a:r>
              <a:endParaRPr lang="en-US" dirty="0">
                <a:effectLst/>
                <a:ea typeface="Calibri" panose="020F0502020204030204" pitchFamily="34" charset="0"/>
                <a:cs typeface="Arial" panose="020B0604020202020204" pitchFamily="34" charset="0"/>
              </a:endParaRPr>
            </a:p>
          </p:txBody>
        </p:sp>
      </p:grpSp>
      <p:grpSp>
        <p:nvGrpSpPr>
          <p:cNvPr id="21" name="Group 20"/>
          <p:cNvGrpSpPr/>
          <p:nvPr/>
        </p:nvGrpSpPr>
        <p:grpSpPr>
          <a:xfrm>
            <a:off x="5163536" y="3429202"/>
            <a:ext cx="3711524" cy="2735533"/>
            <a:chOff x="342629" y="0"/>
            <a:chExt cx="2616470" cy="2872105"/>
          </a:xfrm>
        </p:grpSpPr>
        <p:pic>
          <p:nvPicPr>
            <p:cNvPr id="22" name="Picture 21" descr="C:\Users\maraimm\Desktop\صور انفوجرافيك\Untitled55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2629" y="0"/>
              <a:ext cx="2616470" cy="2872105"/>
            </a:xfrm>
            <a:prstGeom prst="rect">
              <a:avLst/>
            </a:prstGeom>
            <a:noFill/>
            <a:ln>
              <a:noFill/>
            </a:ln>
          </p:spPr>
        </p:pic>
        <p:sp>
          <p:nvSpPr>
            <p:cNvPr id="23" name="Rectangle 22"/>
            <p:cNvSpPr/>
            <p:nvPr/>
          </p:nvSpPr>
          <p:spPr>
            <a:xfrm>
              <a:off x="536437" y="1240622"/>
              <a:ext cx="2224992" cy="1328468"/>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FFFFFF"/>
                  </a:solidFill>
                  <a:latin typeface="Calibri" panose="020F0502020204030204" pitchFamily="34" charset="0"/>
                  <a:ea typeface="Calibri" panose="020F0502020204030204" pitchFamily="34" charset="0"/>
                </a:rPr>
                <a:t>اختلاف </a:t>
              </a:r>
              <a:r>
                <a:rPr lang="ar-SA" sz="2400" dirty="0">
                  <a:solidFill>
                    <a:srgbClr val="FFFFFF"/>
                  </a:solidFill>
                  <a:latin typeface="Calibri" panose="020F0502020204030204" pitchFamily="34" charset="0"/>
                  <a:ea typeface="Calibri" panose="020F0502020204030204" pitchFamily="34" charset="0"/>
                </a:rPr>
                <a:t>ترتيب المغريات البيعية المعروضة وفقاً لقيم وأفكار المشتري المرتقب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24" name="Group 23"/>
          <p:cNvGrpSpPr/>
          <p:nvPr/>
        </p:nvGrpSpPr>
        <p:grpSpPr>
          <a:xfrm>
            <a:off x="379268" y="3320429"/>
            <a:ext cx="4503868" cy="3130113"/>
            <a:chOff x="0" y="-358862"/>
            <a:chExt cx="3639820" cy="3657687"/>
          </a:xfrm>
        </p:grpSpPr>
        <p:pic>
          <p:nvPicPr>
            <p:cNvPr id="25" name="Picture 24" descr="C:\Users\maraimm\Desktop\صور انفوجرافيك\Untitled123.png"/>
            <p:cNvPicPr>
              <a:picLocks noChangeAspect="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58862"/>
              <a:ext cx="3639820" cy="3657687"/>
            </a:xfrm>
            <a:prstGeom prst="rect">
              <a:avLst/>
            </a:prstGeom>
            <a:noFill/>
            <a:ln>
              <a:noFill/>
            </a:ln>
          </p:spPr>
        </p:pic>
        <p:sp>
          <p:nvSpPr>
            <p:cNvPr id="26" name="Rectangle 25"/>
            <p:cNvSpPr/>
            <p:nvPr/>
          </p:nvSpPr>
          <p:spPr>
            <a:xfrm>
              <a:off x="453197" y="840811"/>
              <a:ext cx="2595382" cy="2121186"/>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FFFFFF"/>
                  </a:solidFill>
                  <a:latin typeface="Calibri" panose="020F0502020204030204" pitchFamily="34" charset="0"/>
                  <a:ea typeface="Calibri" panose="020F0502020204030204" pitchFamily="34" charset="0"/>
                </a:rPr>
                <a:t>اختلاف </a:t>
              </a:r>
              <a:r>
                <a:rPr lang="ar-SA" sz="2400" dirty="0">
                  <a:solidFill>
                    <a:srgbClr val="FFFFFF"/>
                  </a:solidFill>
                  <a:latin typeface="Calibri" panose="020F0502020204030204" pitchFamily="34" charset="0"/>
                  <a:ea typeface="Calibri" panose="020F0502020204030204" pitchFamily="34" charset="0"/>
                </a:rPr>
                <a:t>التأثير ومن ثم الاستجابة من جانب العملاء وفقاً للحالة النفسية التي يمر بها العميل و الموقف</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6517724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6293" y="675056"/>
            <a:ext cx="2818513" cy="4551640"/>
          </a:xfrm>
          <a:prstGeom prst="rect">
            <a:avLst/>
          </a:prstGeom>
          <a:noFill/>
          <a:ln>
            <a:noFill/>
          </a:ln>
        </p:spPr>
      </p:pic>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198</a:t>
            </a:fld>
            <a:endParaRPr lang="ar-EG">
              <a:solidFill>
                <a:prstClr val="black">
                  <a:tint val="75000"/>
                </a:prstClr>
              </a:solidFill>
            </a:endParaRPr>
          </a:p>
        </p:txBody>
      </p:sp>
      <p:grpSp>
        <p:nvGrpSpPr>
          <p:cNvPr id="5" name="Group 4"/>
          <p:cNvGrpSpPr/>
          <p:nvPr/>
        </p:nvGrpSpPr>
        <p:grpSpPr>
          <a:xfrm>
            <a:off x="676164" y="207113"/>
            <a:ext cx="5253989" cy="935887"/>
            <a:chOff x="676164" y="207113"/>
            <a:chExt cx="5496036" cy="1114716"/>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164" y="207113"/>
              <a:ext cx="5496036" cy="1114716"/>
            </a:xfrm>
            <a:prstGeom prst="rect">
              <a:avLst/>
            </a:prstGeom>
          </p:spPr>
        </p:pic>
        <p:sp>
          <p:nvSpPr>
            <p:cNvPr id="3" name="Rectangle 2"/>
            <p:cNvSpPr/>
            <p:nvPr/>
          </p:nvSpPr>
          <p:spPr>
            <a:xfrm>
              <a:off x="1373506" y="435018"/>
              <a:ext cx="4101352" cy="658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أهم المداخل الشائعة في العرض </a:t>
              </a:r>
              <a:r>
                <a:rPr lang="ar-EG" sz="2400" dirty="0" smtClean="0"/>
                <a:t>البيعي</a:t>
              </a:r>
              <a:endParaRPr lang="ar-EG" sz="2400" dirty="0"/>
            </a:p>
          </p:txBody>
        </p:sp>
      </p:grpSp>
      <p:sp>
        <p:nvSpPr>
          <p:cNvPr id="9" name="Rectangle 8"/>
          <p:cNvSpPr/>
          <p:nvPr/>
        </p:nvSpPr>
        <p:spPr>
          <a:xfrm>
            <a:off x="2447366" y="1411906"/>
            <a:ext cx="4612340" cy="5918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dirty="0">
                <a:solidFill>
                  <a:srgbClr val="0D0D0D"/>
                </a:solidFill>
                <a:ea typeface="Calibri" panose="020F0502020204030204" pitchFamily="34" charset="0"/>
              </a:rPr>
              <a:t>مدخل مراحل التأثير النفسي </a:t>
            </a:r>
            <a:r>
              <a:rPr lang="ar-SA" sz="2400" b="1" dirty="0" smtClean="0">
                <a:solidFill>
                  <a:srgbClr val="0D0D0D"/>
                </a:solidFill>
                <a:ea typeface="Calibri" panose="020F0502020204030204" pitchFamily="34" charset="0"/>
              </a:rPr>
              <a:t>:</a:t>
            </a:r>
            <a:r>
              <a:rPr lang="en-US" sz="2400" b="1" dirty="0" smtClean="0">
                <a:solidFill>
                  <a:srgbClr val="0D0D0D"/>
                </a:solidFill>
                <a:ea typeface="Calibri" panose="020F0502020204030204" pitchFamily="34" charset="0"/>
              </a:rPr>
              <a:t>A </a:t>
            </a:r>
            <a:r>
              <a:rPr lang="en-US" sz="2400" b="1" dirty="0">
                <a:solidFill>
                  <a:srgbClr val="0D0D0D"/>
                </a:solidFill>
                <a:ea typeface="Calibri" panose="020F0502020204030204" pitchFamily="34" charset="0"/>
              </a:rPr>
              <a:t>. I . D . A </a:t>
            </a:r>
            <a:endParaRPr lang="en-US" sz="1600" dirty="0">
              <a:effectLst/>
              <a:ea typeface="Calibri" panose="020F0502020204030204" pitchFamily="34" charset="0"/>
              <a:cs typeface="Arial" panose="020B0604020202020204" pitchFamily="34" charset="0"/>
            </a:endParaRPr>
          </a:p>
        </p:txBody>
      </p:sp>
      <p:grpSp>
        <p:nvGrpSpPr>
          <p:cNvPr id="13" name="Group 12"/>
          <p:cNvGrpSpPr/>
          <p:nvPr/>
        </p:nvGrpSpPr>
        <p:grpSpPr>
          <a:xfrm>
            <a:off x="564776" y="2140571"/>
            <a:ext cx="6306671" cy="4580905"/>
            <a:chOff x="564776" y="2140571"/>
            <a:chExt cx="6306671" cy="4580905"/>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776" y="2140571"/>
              <a:ext cx="6306671" cy="4580905"/>
            </a:xfrm>
            <a:prstGeom prst="rect">
              <a:avLst/>
            </a:prstGeom>
          </p:spPr>
        </p:pic>
        <p:sp>
          <p:nvSpPr>
            <p:cNvPr id="12" name="Rectangle 11"/>
            <p:cNvSpPr/>
            <p:nvPr/>
          </p:nvSpPr>
          <p:spPr>
            <a:xfrm>
              <a:off x="1342795" y="2740599"/>
              <a:ext cx="4387938" cy="3146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يعتمد الكثير من رجال البيع </a:t>
              </a:r>
              <a:r>
                <a:rPr lang="ar-EG" sz="2400" dirty="0" smtClean="0"/>
                <a:t/>
              </a:r>
              <a:br>
                <a:rPr lang="ar-EG" sz="2400" dirty="0" smtClean="0"/>
              </a:br>
              <a:r>
                <a:rPr lang="ar-EG" sz="2400" dirty="0" smtClean="0"/>
                <a:t>والإعلان </a:t>
              </a:r>
              <a:r>
                <a:rPr lang="ar-EG" sz="2400" dirty="0"/>
                <a:t>على هذا النموذج كوسيلة هامة </a:t>
              </a:r>
              <a:r>
                <a:rPr lang="ar-EG" sz="2400" dirty="0" smtClean="0"/>
                <a:t/>
              </a:r>
              <a:br>
                <a:rPr lang="ar-EG" sz="2400" dirty="0" smtClean="0"/>
              </a:br>
              <a:r>
                <a:rPr lang="ar-EG" sz="2400" dirty="0" smtClean="0"/>
                <a:t>لترويج </a:t>
              </a:r>
              <a:r>
                <a:rPr lang="ar-EG" sz="2400" dirty="0"/>
                <a:t>السلع ( الخدمات ) باعتبار أنه نتاج مدرسة </a:t>
              </a:r>
              <a:r>
                <a:rPr lang="ar-EG" sz="2400" dirty="0" smtClean="0"/>
                <a:t>التحليل </a:t>
              </a:r>
              <a:r>
                <a:rPr lang="ar-EG" sz="2400" dirty="0"/>
                <a:t>النفسي ويعتبر هذا المدخل من أشهر المداخل المستخدمة ويرى أنصار هذا المدخل أن هناك </a:t>
              </a:r>
              <a:r>
                <a:rPr lang="ar-EG" sz="2400" dirty="0" smtClean="0"/>
                <a:t>مراحل تعكس</a:t>
              </a:r>
              <a:br>
                <a:rPr lang="ar-EG" sz="2400" dirty="0" smtClean="0"/>
              </a:br>
              <a:r>
                <a:rPr lang="ar-EG" sz="2400" dirty="0" smtClean="0"/>
                <a:t> </a:t>
              </a:r>
              <a:r>
                <a:rPr lang="ar-EG" sz="2400" dirty="0"/>
                <a:t>تطور الحالة العقلية للمستهلك أثناء </a:t>
              </a:r>
              <a:r>
                <a:rPr lang="ar-EG" sz="2400" dirty="0" smtClean="0"/>
                <a:t/>
              </a:r>
              <a:br>
                <a:rPr lang="ar-EG" sz="2400" dirty="0" smtClean="0"/>
              </a:br>
              <a:r>
                <a:rPr lang="ar-EG" sz="2400" dirty="0" smtClean="0"/>
                <a:t>الاتصالات </a:t>
              </a:r>
              <a:r>
                <a:rPr lang="ar-EG" sz="2400" dirty="0"/>
                <a:t>البيعية الناجحة </a:t>
              </a:r>
            </a:p>
          </p:txBody>
        </p:sp>
      </p:grpSp>
    </p:spTree>
    <p:extLst>
      <p:ext uri="{BB962C8B-B14F-4D97-AF65-F5344CB8AC3E}">
        <p14:creationId xmlns:p14="http://schemas.microsoft.com/office/powerpoint/2010/main" val="18172268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199</a:t>
            </a:fld>
            <a:endParaRPr lang="ar-EG">
              <a:solidFill>
                <a:prstClr val="black">
                  <a:tint val="75000"/>
                </a:prstClr>
              </a:solidFill>
            </a:endParaRPr>
          </a:p>
        </p:txBody>
      </p:sp>
      <p:pic>
        <p:nvPicPr>
          <p:cNvPr id="3" name="Picture 2"/>
          <p:cNvPicPr>
            <a:picLocks noChangeAspect="1"/>
          </p:cNvPicPr>
          <p:nvPr/>
        </p:nvPicPr>
        <p:blipFill>
          <a:blip r:embed="rId4"/>
          <a:stretch>
            <a:fillRect/>
          </a:stretch>
        </p:blipFill>
        <p:spPr>
          <a:xfrm>
            <a:off x="1058900" y="1925902"/>
            <a:ext cx="3351736" cy="4538192"/>
          </a:xfrm>
          <a:prstGeom prst="rect">
            <a:avLst/>
          </a:prstGeom>
        </p:spPr>
      </p:pic>
      <p:grpSp>
        <p:nvGrpSpPr>
          <p:cNvPr id="2" name="Group 1"/>
          <p:cNvGrpSpPr/>
          <p:nvPr/>
        </p:nvGrpSpPr>
        <p:grpSpPr>
          <a:xfrm>
            <a:off x="1556442" y="121024"/>
            <a:ext cx="5042649" cy="1122317"/>
            <a:chOff x="588254" y="0"/>
            <a:chExt cx="5042649" cy="1122317"/>
          </a:xfrm>
        </p:grpSpPr>
        <p:pic>
          <p:nvPicPr>
            <p:cNvPr id="9" name="Picture 8" descr="C:\Users\maraimm\Desktop\صور انفوجرافيك\Untitled22.png"/>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88254" y="0"/>
              <a:ext cx="5042649" cy="112231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Rectangle 9"/>
            <p:cNvSpPr/>
            <p:nvPr/>
          </p:nvSpPr>
          <p:spPr>
            <a:xfrm>
              <a:off x="1159688" y="241731"/>
              <a:ext cx="3899780" cy="64976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2400" b="1" dirty="0" smtClean="0"/>
                <a:t>مراحل تطور </a:t>
              </a:r>
              <a:r>
                <a:rPr lang="ar-EG" sz="2400" b="1" dirty="0"/>
                <a:t>الحالة العقلية للمستهلك</a:t>
              </a:r>
              <a:endParaRPr lang="en-US" b="1" dirty="0">
                <a:effectLst/>
                <a:ea typeface="Calibri" panose="020F0502020204030204" pitchFamily="34" charset="0"/>
                <a:cs typeface="Arial" panose="020B0604020202020204" pitchFamily="34" charset="0"/>
              </a:endParaRPr>
            </a:p>
          </p:txBody>
        </p:sp>
      </p:grpSp>
      <p:grpSp>
        <p:nvGrpSpPr>
          <p:cNvPr id="15" name="Group 14"/>
          <p:cNvGrpSpPr/>
          <p:nvPr/>
        </p:nvGrpSpPr>
        <p:grpSpPr>
          <a:xfrm>
            <a:off x="4356895" y="1485072"/>
            <a:ext cx="4158455" cy="1195212"/>
            <a:chOff x="3827306" y="1254248"/>
            <a:chExt cx="4158455" cy="1195212"/>
          </a:xfrm>
        </p:grpSpPr>
        <p:grpSp>
          <p:nvGrpSpPr>
            <p:cNvPr id="13" name="Group 12"/>
            <p:cNvGrpSpPr/>
            <p:nvPr/>
          </p:nvGrpSpPr>
          <p:grpSpPr>
            <a:xfrm>
              <a:off x="3827306" y="1254248"/>
              <a:ext cx="4158455" cy="1195212"/>
              <a:chOff x="3827306" y="1254248"/>
              <a:chExt cx="4158455" cy="1195212"/>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27306" y="1254248"/>
                <a:ext cx="4158455" cy="1195212"/>
              </a:xfrm>
              <a:prstGeom prst="rect">
                <a:avLst/>
              </a:prstGeom>
            </p:spPr>
          </p:pic>
          <p:sp>
            <p:nvSpPr>
              <p:cNvPr id="12" name="Oval 11"/>
              <p:cNvSpPr/>
              <p:nvPr/>
            </p:nvSpPr>
            <p:spPr>
              <a:xfrm>
                <a:off x="7168125" y="1628504"/>
                <a:ext cx="401725" cy="4407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002060"/>
                    </a:solidFill>
                  </a:rPr>
                  <a:t>1</a:t>
                </a:r>
                <a:endParaRPr lang="ar-EG" sz="2800" b="1" dirty="0">
                  <a:solidFill>
                    <a:srgbClr val="002060"/>
                  </a:solidFill>
                </a:endParaRPr>
              </a:p>
            </p:txBody>
          </p:sp>
        </p:grpSp>
        <p:sp>
          <p:nvSpPr>
            <p:cNvPr id="14" name="Rectangle 13"/>
            <p:cNvSpPr/>
            <p:nvPr/>
          </p:nvSpPr>
          <p:spPr>
            <a:xfrm rot="317694">
              <a:off x="4552527" y="1376934"/>
              <a:ext cx="2783540" cy="672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اجذب انتباهه إليك </a:t>
              </a:r>
            </a:p>
          </p:txBody>
        </p:sp>
      </p:grpSp>
      <p:grpSp>
        <p:nvGrpSpPr>
          <p:cNvPr id="18" name="Group 17"/>
          <p:cNvGrpSpPr/>
          <p:nvPr/>
        </p:nvGrpSpPr>
        <p:grpSpPr>
          <a:xfrm>
            <a:off x="3768496" y="2364279"/>
            <a:ext cx="5066234" cy="3771657"/>
            <a:chOff x="3768496" y="2364279"/>
            <a:chExt cx="5066234" cy="3771657"/>
          </a:xfrm>
        </p:grpSpPr>
        <p:pic>
          <p:nvPicPr>
            <p:cNvPr id="16" name="Picture 15"/>
            <p:cNvPicPr>
              <a:picLocks noChangeAspect="1"/>
            </p:cNvPicPr>
            <p:nvPr/>
          </p:nvPicPr>
          <p:blipFill>
            <a:blip r:embed="rId8"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768496" y="2364279"/>
              <a:ext cx="5066234" cy="3771657"/>
            </a:xfrm>
            <a:prstGeom prst="rect">
              <a:avLst/>
            </a:prstGeom>
          </p:spPr>
        </p:pic>
        <p:sp>
          <p:nvSpPr>
            <p:cNvPr id="17" name="Rectangle 16"/>
            <p:cNvSpPr/>
            <p:nvPr/>
          </p:nvSpPr>
          <p:spPr>
            <a:xfrm>
              <a:off x="3929875" y="3362845"/>
              <a:ext cx="4743477" cy="2720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وهي مرحلة جذب انتباه المستهلك وهي بمثابة تجهيز المستهلك للعرض السلعي و البيعي ووضعه في حالة ذهنية مهيأة للحديث عن الخدمة أو الصنف المطلوب بيعة ، ويتركز الحرج البيعي في المقابلة البيعية عادة في الدقائق الأولى منها ويكون على البائع الناجح ترتيب سبب قوي لإجراء المقابلة مع العميل</a:t>
              </a:r>
            </a:p>
          </p:txBody>
        </p:sp>
      </p:grpSp>
    </p:spTree>
    <p:extLst>
      <p:ext uri="{BB962C8B-B14F-4D97-AF65-F5344CB8AC3E}">
        <p14:creationId xmlns:p14="http://schemas.microsoft.com/office/powerpoint/2010/main" val="17043375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19" name="Group 18"/>
          <p:cNvGrpSpPr/>
          <p:nvPr/>
        </p:nvGrpSpPr>
        <p:grpSpPr>
          <a:xfrm>
            <a:off x="389966" y="242047"/>
            <a:ext cx="8754034" cy="6615953"/>
            <a:chOff x="282388" y="242047"/>
            <a:chExt cx="8754034" cy="6615953"/>
          </a:xfrm>
        </p:grpSpPr>
        <p:grpSp>
          <p:nvGrpSpPr>
            <p:cNvPr id="17" name="Group 16"/>
            <p:cNvGrpSpPr/>
            <p:nvPr/>
          </p:nvGrpSpPr>
          <p:grpSpPr>
            <a:xfrm>
              <a:off x="282388" y="968188"/>
              <a:ext cx="8754034" cy="5889812"/>
              <a:chOff x="147918" y="825855"/>
              <a:chExt cx="8754034" cy="5889812"/>
            </a:xfrm>
          </p:grpSpPr>
          <p:grpSp>
            <p:nvGrpSpPr>
              <p:cNvPr id="15" name="Group 14"/>
              <p:cNvGrpSpPr/>
              <p:nvPr/>
            </p:nvGrpSpPr>
            <p:grpSpPr>
              <a:xfrm>
                <a:off x="147918" y="825855"/>
                <a:ext cx="8754034" cy="5889812"/>
                <a:chOff x="147918" y="825855"/>
                <a:chExt cx="8754034" cy="5889812"/>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8" y="825855"/>
                  <a:ext cx="8754034" cy="5889812"/>
                </a:xfrm>
                <a:prstGeom prst="rect">
                  <a:avLst/>
                </a:prstGeom>
              </p:spPr>
            </p:pic>
            <p:sp>
              <p:nvSpPr>
                <p:cNvPr id="3" name="Rectangle 2"/>
                <p:cNvSpPr/>
                <p:nvPr/>
              </p:nvSpPr>
              <p:spPr>
                <a:xfrm rot="21290846">
                  <a:off x="6711126" y="1984441"/>
                  <a:ext cx="2124635" cy="1569660"/>
                </a:xfrm>
                <a:prstGeom prst="rect">
                  <a:avLst/>
                </a:prstGeom>
              </p:spPr>
              <p:txBody>
                <a:bodyPr wrap="square">
                  <a:spAutoFit/>
                </a:bodyPr>
                <a:lstStyle/>
                <a:p>
                  <a:pPr algn="ctr" fontAlgn="base">
                    <a:spcBef>
                      <a:spcPct val="0"/>
                    </a:spcBef>
                    <a:spcAft>
                      <a:spcPct val="0"/>
                    </a:spcAft>
                    <a:defRPr/>
                  </a:pPr>
                  <a:r>
                    <a:rPr lang="ar-EG" sz="2400" b="1" dirty="0">
                      <a:solidFill>
                        <a:schemeClr val="lt1"/>
                      </a:solidFill>
                    </a:rPr>
                    <a:t>الإلتزام بوقت البرنامج وفترات الاستراحة</a:t>
                  </a:r>
                </a:p>
                <a:p>
                  <a:pPr algn="ctr" fontAlgn="base">
                    <a:spcBef>
                      <a:spcPct val="0"/>
                    </a:spcBef>
                    <a:spcAft>
                      <a:spcPct val="0"/>
                    </a:spcAft>
                    <a:defRPr/>
                  </a:pPr>
                  <a:r>
                    <a:rPr lang="ar-EG" sz="2400" b="1" dirty="0">
                      <a:solidFill>
                        <a:schemeClr val="lt1"/>
                      </a:solidFill>
                    </a:rPr>
                    <a:t> دليل وعيك</a:t>
                  </a:r>
                  <a:endParaRPr lang="en-GB" sz="2400" b="1" dirty="0">
                    <a:solidFill>
                      <a:schemeClr val="lt1"/>
                    </a:solidFill>
                  </a:endParaRPr>
                </a:p>
              </p:txBody>
            </p:sp>
          </p:grpSp>
          <p:sp>
            <p:nvSpPr>
              <p:cNvPr id="4" name="Rectangle 3"/>
              <p:cNvSpPr/>
              <p:nvPr/>
            </p:nvSpPr>
            <p:spPr>
              <a:xfrm>
                <a:off x="3725324" y="2570432"/>
                <a:ext cx="1841757" cy="1200329"/>
              </a:xfrm>
              <a:prstGeom prst="rect">
                <a:avLst/>
              </a:prstGeom>
            </p:spPr>
            <p:txBody>
              <a:bodyPr wrap="square">
                <a:spAutoFit/>
              </a:bodyPr>
              <a:lstStyle/>
              <a:p>
                <a:pPr algn="ctr" fontAlgn="base">
                  <a:spcBef>
                    <a:spcPct val="0"/>
                  </a:spcBef>
                  <a:spcAft>
                    <a:spcPct val="0"/>
                  </a:spcAft>
                  <a:defRPr/>
                </a:pPr>
                <a:r>
                  <a:rPr lang="ar-EG" sz="2400" b="1" dirty="0">
                    <a:solidFill>
                      <a:schemeClr val="lt1"/>
                    </a:solidFill>
                  </a:rPr>
                  <a:t>لاتدع هاتفك المتنقل يشوش أفكار من حولك</a:t>
                </a:r>
                <a:endParaRPr lang="ar-SA" sz="2400" b="1" dirty="0">
                  <a:solidFill>
                    <a:schemeClr val="lt1"/>
                  </a:solidFill>
                </a:endParaRPr>
              </a:p>
            </p:txBody>
          </p:sp>
          <p:sp>
            <p:nvSpPr>
              <p:cNvPr id="12" name="Rectangle 11"/>
              <p:cNvSpPr/>
              <p:nvPr/>
            </p:nvSpPr>
            <p:spPr>
              <a:xfrm rot="316465">
                <a:off x="390453" y="2169107"/>
                <a:ext cx="1930348" cy="1200329"/>
              </a:xfrm>
              <a:prstGeom prst="rect">
                <a:avLst/>
              </a:prstGeom>
            </p:spPr>
            <p:txBody>
              <a:bodyPr wrap="square">
                <a:spAutoFit/>
              </a:bodyPr>
              <a:lstStyle/>
              <a:p>
                <a:pPr algn="ctr" fontAlgn="base">
                  <a:spcBef>
                    <a:spcPct val="0"/>
                  </a:spcBef>
                  <a:spcAft>
                    <a:spcPct val="0"/>
                  </a:spcAft>
                  <a:defRPr/>
                </a:pPr>
                <a:r>
                  <a:rPr lang="ar-EG" sz="2400" b="1" dirty="0">
                    <a:solidFill>
                      <a:schemeClr val="lt1"/>
                    </a:solidFill>
                  </a:rPr>
                  <a:t>الأسئلة والنقاش متاحة في محتوى البرنامج</a:t>
                </a:r>
                <a:endParaRPr lang="ar-SA" sz="2400" b="1" dirty="0">
                  <a:solidFill>
                    <a:schemeClr val="lt1"/>
                  </a:solidFill>
                </a:endParaRPr>
              </a:p>
            </p:txBody>
          </p:sp>
          <p:sp>
            <p:nvSpPr>
              <p:cNvPr id="13" name="Rectangle 12"/>
              <p:cNvSpPr/>
              <p:nvPr/>
            </p:nvSpPr>
            <p:spPr>
              <a:xfrm rot="612363">
                <a:off x="5286716" y="5038675"/>
                <a:ext cx="2068826" cy="1200329"/>
              </a:xfrm>
              <a:prstGeom prst="rect">
                <a:avLst/>
              </a:prstGeom>
            </p:spPr>
            <p:txBody>
              <a:bodyPr wrap="square">
                <a:spAutoFit/>
              </a:bodyPr>
              <a:lstStyle/>
              <a:p>
                <a:pPr lvl="0" algn="ctr" fontAlgn="base">
                  <a:spcBef>
                    <a:spcPct val="0"/>
                  </a:spcBef>
                  <a:spcAft>
                    <a:spcPct val="0"/>
                  </a:spcAft>
                  <a:defRPr/>
                </a:pPr>
                <a:r>
                  <a:rPr lang="ar-EG" sz="2400" b="1" dirty="0">
                    <a:solidFill>
                      <a:schemeClr val="lt1"/>
                    </a:solidFill>
                  </a:rPr>
                  <a:t>إبتسامتك و تعاونك دليل حب العمل الجماعي</a:t>
                </a:r>
                <a:endParaRPr lang="ar-SA" sz="2400" b="1" dirty="0">
                  <a:solidFill>
                    <a:schemeClr val="lt1"/>
                  </a:solidFill>
                </a:endParaRPr>
              </a:p>
            </p:txBody>
          </p:sp>
          <p:sp>
            <p:nvSpPr>
              <p:cNvPr id="14" name="Rectangle 13"/>
              <p:cNvSpPr/>
              <p:nvPr/>
            </p:nvSpPr>
            <p:spPr>
              <a:xfrm rot="21286761">
                <a:off x="1784302" y="4676690"/>
                <a:ext cx="2097741" cy="1569660"/>
              </a:xfrm>
              <a:prstGeom prst="rect">
                <a:avLst/>
              </a:prstGeom>
            </p:spPr>
            <p:txBody>
              <a:bodyPr wrap="square">
                <a:spAutoFit/>
              </a:bodyPr>
              <a:lstStyle/>
              <a:p>
                <a:pPr algn="ctr" fontAlgn="base">
                  <a:spcBef>
                    <a:spcPct val="0"/>
                  </a:spcBef>
                  <a:spcAft>
                    <a:spcPct val="0"/>
                  </a:spcAft>
                  <a:defRPr/>
                </a:pPr>
                <a:r>
                  <a:rPr lang="ar-EG" sz="2400" b="1" dirty="0">
                    <a:solidFill>
                      <a:schemeClr val="lt1"/>
                    </a:solidFill>
                  </a:rPr>
                  <a:t>تأقلمك مع المدرب و تنفيذ التمارين يسهل  استيعاب المادة العلمية</a:t>
                </a:r>
                <a:endParaRPr lang="ar-SA" sz="2400" b="1" dirty="0">
                  <a:solidFill>
                    <a:schemeClr val="lt1"/>
                  </a:solidFill>
                </a:endParaRPr>
              </a:p>
            </p:txBody>
          </p:sp>
        </p:grpSp>
        <p:sp>
          <p:nvSpPr>
            <p:cNvPr id="18" name="Rectangle 17"/>
            <p:cNvSpPr/>
            <p:nvPr/>
          </p:nvSpPr>
          <p:spPr>
            <a:xfrm>
              <a:off x="1411941" y="242047"/>
              <a:ext cx="6521824" cy="726142"/>
            </a:xfrm>
            <a:prstGeom prst="rect">
              <a:avLst/>
            </a:prstGeom>
            <a:solidFill>
              <a:srgbClr val="CBCBC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4400" b="1" dirty="0">
                  <a:solidFill>
                    <a:srgbClr val="00B0F0"/>
                  </a:solidFill>
                  <a:latin typeface="Calibri" panose="020F0502020204030204" pitchFamily="34" charset="0"/>
                  <a:ea typeface="Calibri" panose="020F0502020204030204" pitchFamily="34" charset="0"/>
                  <a:cs typeface="Arial"/>
                </a:rPr>
                <a:t>الاتفاقيات</a:t>
              </a:r>
              <a:endParaRPr lang="ar-EG" sz="4400" dirty="0">
                <a:solidFill>
                  <a:srgbClr val="00B0F0"/>
                </a:solidFill>
              </a:endParaRPr>
            </a:p>
          </p:txBody>
        </p:sp>
      </p:grpSp>
    </p:spTree>
    <p:extLst>
      <p:ext uri="{BB962C8B-B14F-4D97-AF65-F5344CB8AC3E}">
        <p14:creationId xmlns:p14="http://schemas.microsoft.com/office/powerpoint/2010/main" val="383502291"/>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20</a:t>
            </a:fld>
            <a:endParaRPr lang="ar-EG">
              <a:solidFill>
                <a:prstClr val="black">
                  <a:tint val="75000"/>
                </a:prstClr>
              </a:solidFill>
            </a:endParaRPr>
          </a:p>
        </p:txBody>
      </p:sp>
      <p:grpSp>
        <p:nvGrpSpPr>
          <p:cNvPr id="5" name="Group 4"/>
          <p:cNvGrpSpPr/>
          <p:nvPr/>
        </p:nvGrpSpPr>
        <p:grpSpPr>
          <a:xfrm>
            <a:off x="1248484" y="0"/>
            <a:ext cx="3834504" cy="1990166"/>
            <a:chOff x="1248484" y="-1"/>
            <a:chExt cx="4399280" cy="2245659"/>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484" y="-1"/>
              <a:ext cx="4399280" cy="2245659"/>
            </a:xfrm>
            <a:prstGeom prst="rect">
              <a:avLst/>
            </a:prstGeom>
          </p:spPr>
        </p:pic>
        <p:sp>
          <p:nvSpPr>
            <p:cNvPr id="3" name="Rectangle 2"/>
            <p:cNvSpPr/>
            <p:nvPr/>
          </p:nvSpPr>
          <p:spPr>
            <a:xfrm rot="21138533">
              <a:off x="1494291" y="739587"/>
              <a:ext cx="3907664" cy="76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واجبات رجل البيع </a:t>
              </a:r>
            </a:p>
          </p:txBody>
        </p:sp>
      </p:gr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7720" y="1384772"/>
            <a:ext cx="2044653" cy="5473228"/>
          </a:xfrm>
          <a:prstGeom prst="rect">
            <a:avLst/>
          </a:prstGeom>
        </p:spPr>
      </p:pic>
      <p:grpSp>
        <p:nvGrpSpPr>
          <p:cNvPr id="10" name="Group 9"/>
          <p:cNvGrpSpPr/>
          <p:nvPr/>
        </p:nvGrpSpPr>
        <p:grpSpPr>
          <a:xfrm>
            <a:off x="1712006" y="1683540"/>
            <a:ext cx="6849539" cy="2632965"/>
            <a:chOff x="1712006" y="1683540"/>
            <a:chExt cx="6849539" cy="2632965"/>
          </a:xfrm>
        </p:grpSpPr>
        <p:grpSp>
          <p:nvGrpSpPr>
            <p:cNvPr id="14" name="Group 13"/>
            <p:cNvGrpSpPr/>
            <p:nvPr/>
          </p:nvGrpSpPr>
          <p:grpSpPr>
            <a:xfrm>
              <a:off x="1712006" y="1683540"/>
              <a:ext cx="6849539" cy="2632965"/>
              <a:chOff x="1712006" y="1695057"/>
              <a:chExt cx="6849539" cy="2249486"/>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2006" y="1762609"/>
                <a:ext cx="6849539" cy="2181934"/>
              </a:xfrm>
              <a:prstGeom prst="rect">
                <a:avLst/>
              </a:prstGeom>
            </p:spPr>
          </p:pic>
          <p:sp>
            <p:nvSpPr>
              <p:cNvPr id="9" name="Rectangle 8"/>
              <p:cNvSpPr/>
              <p:nvPr/>
            </p:nvSpPr>
            <p:spPr>
              <a:xfrm>
                <a:off x="2712807" y="1695057"/>
                <a:ext cx="5472953" cy="1389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يعالج </a:t>
                </a:r>
                <a:r>
                  <a:rPr lang="ar-EG" sz="2400" b="1" dirty="0"/>
                  <a:t>الاعتراضات </a:t>
                </a:r>
              </a:p>
              <a:p>
                <a:pPr algn="ctr"/>
                <a:r>
                  <a:rPr lang="ar-EG" sz="2400" dirty="0" smtClean="0"/>
                  <a:t>يقنع العملاء </a:t>
                </a:r>
                <a:r>
                  <a:rPr lang="ar-EG" sz="2400" dirty="0"/>
                  <a:t>بإحدى الطريقتين إما الاعتراف بأن الاعتراض سليم أو أن مزايا السلعة أكبر من عيوبها </a:t>
                </a:r>
              </a:p>
            </p:txBody>
          </p:sp>
        </p:grpSp>
        <p:sp>
          <p:nvSpPr>
            <p:cNvPr id="15" name="Oval 14"/>
            <p:cNvSpPr/>
            <p:nvPr/>
          </p:nvSpPr>
          <p:spPr>
            <a:xfrm>
              <a:off x="6457950" y="1850545"/>
              <a:ext cx="433537" cy="50151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accent6">
                      <a:lumMod val="50000"/>
                    </a:schemeClr>
                  </a:solidFill>
                </a:rPr>
                <a:t>3</a:t>
              </a:r>
              <a:endParaRPr lang="ar-EG" sz="2400" b="1" dirty="0">
                <a:solidFill>
                  <a:schemeClr val="accent6">
                    <a:lumMod val="50000"/>
                  </a:schemeClr>
                </a:solidFill>
              </a:endParaRPr>
            </a:p>
          </p:txBody>
        </p:sp>
      </p:grpSp>
      <p:grpSp>
        <p:nvGrpSpPr>
          <p:cNvPr id="7" name="Group 6"/>
          <p:cNvGrpSpPr/>
          <p:nvPr/>
        </p:nvGrpSpPr>
        <p:grpSpPr>
          <a:xfrm>
            <a:off x="2314614" y="3896485"/>
            <a:ext cx="6739142" cy="2020221"/>
            <a:chOff x="2314614" y="3896485"/>
            <a:chExt cx="6739142" cy="2020221"/>
          </a:xfrm>
        </p:grpSpPr>
        <p:grpSp>
          <p:nvGrpSpPr>
            <p:cNvPr id="12" name="Group 11"/>
            <p:cNvGrpSpPr/>
            <p:nvPr/>
          </p:nvGrpSpPr>
          <p:grpSpPr>
            <a:xfrm>
              <a:off x="2314614" y="3896485"/>
              <a:ext cx="6739142" cy="2020221"/>
              <a:chOff x="2314614" y="3896485"/>
              <a:chExt cx="6739142" cy="2020221"/>
            </a:xfrm>
          </p:grpSpPr>
          <p:pic>
            <p:nvPicPr>
              <p:cNvPr id="8" name="Picture 7"/>
              <p:cNvPicPr>
                <a:picLocks noChangeAspect="1"/>
              </p:cNvPicPr>
              <p:nvPr/>
            </p:nvPicPr>
            <p:blipFill>
              <a:blip r:embed="rId7"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314614" y="3896485"/>
                <a:ext cx="6739142" cy="2020221"/>
              </a:xfrm>
              <a:prstGeom prst="rect">
                <a:avLst/>
              </a:prstGeom>
            </p:spPr>
          </p:pic>
          <p:sp>
            <p:nvSpPr>
              <p:cNvPr id="11" name="Rectangle 10"/>
              <p:cNvSpPr/>
              <p:nvPr/>
            </p:nvSpPr>
            <p:spPr>
              <a:xfrm>
                <a:off x="3042397" y="3992601"/>
                <a:ext cx="5472953" cy="1171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يقابل </a:t>
                </a:r>
                <a:r>
                  <a:rPr lang="ar-EG" sz="2400" b="1" dirty="0"/>
                  <a:t>العملاء ويلتقي بهم </a:t>
                </a:r>
              </a:p>
              <a:p>
                <a:pPr algn="ctr"/>
                <a:r>
                  <a:rPr lang="ar-EG" sz="2400" dirty="0"/>
                  <a:t>ليعرض عليه بطريقة مقبولة ما يقدمه من سلع وخدمات </a:t>
                </a:r>
              </a:p>
            </p:txBody>
          </p:sp>
        </p:grpSp>
        <p:sp>
          <p:nvSpPr>
            <p:cNvPr id="16" name="Oval 15"/>
            <p:cNvSpPr/>
            <p:nvPr/>
          </p:nvSpPr>
          <p:spPr>
            <a:xfrm>
              <a:off x="7161679" y="4067330"/>
              <a:ext cx="433537" cy="4983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002060"/>
                  </a:solidFill>
                </a:rPr>
                <a:t>4</a:t>
              </a:r>
              <a:endParaRPr lang="ar-EG" sz="2400" b="1" dirty="0">
                <a:solidFill>
                  <a:srgbClr val="002060"/>
                </a:solidFill>
              </a:endParaRPr>
            </a:p>
          </p:txBody>
        </p:sp>
      </p:grpSp>
    </p:spTree>
    <p:extLst>
      <p:ext uri="{BB962C8B-B14F-4D97-AF65-F5344CB8AC3E}">
        <p14:creationId xmlns:p14="http://schemas.microsoft.com/office/powerpoint/2010/main" val="36153091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19" name="Group 18"/>
          <p:cNvGrpSpPr/>
          <p:nvPr/>
        </p:nvGrpSpPr>
        <p:grpSpPr>
          <a:xfrm>
            <a:off x="222091" y="1012517"/>
            <a:ext cx="7038709" cy="5479598"/>
            <a:chOff x="1159862" y="1344706"/>
            <a:chExt cx="7818638" cy="5718649"/>
          </a:xfrm>
        </p:grpSpPr>
        <p:grpSp>
          <p:nvGrpSpPr>
            <p:cNvPr id="20" name="Group 19"/>
            <p:cNvGrpSpPr/>
            <p:nvPr/>
          </p:nvGrpSpPr>
          <p:grpSpPr>
            <a:xfrm>
              <a:off x="1159862" y="1344706"/>
              <a:ext cx="7818638" cy="5718649"/>
              <a:chOff x="1159862" y="1344706"/>
              <a:chExt cx="7818638" cy="5718649"/>
            </a:xfrm>
          </p:grpSpPr>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9862" y="1344706"/>
                <a:ext cx="7818638" cy="5718649"/>
              </a:xfrm>
              <a:prstGeom prst="rect">
                <a:avLst/>
              </a:prstGeom>
            </p:spPr>
          </p:pic>
          <p:sp>
            <p:nvSpPr>
              <p:cNvPr id="23" name="Rectangle 22"/>
              <p:cNvSpPr/>
              <p:nvPr/>
            </p:nvSpPr>
            <p:spPr>
              <a:xfrm>
                <a:off x="4855766" y="3529957"/>
                <a:ext cx="3390072" cy="1652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C00000"/>
                    </a:solidFill>
                  </a:rPr>
                  <a:t>خبرة رجال البيع القدامى تقول أنه حتى في حالة ترتيب حجز المقابلة يستلزم ذلك مهارة خاصة من البائع </a:t>
                </a:r>
              </a:p>
            </p:txBody>
          </p:sp>
        </p:grpSp>
        <p:pic>
          <p:nvPicPr>
            <p:cNvPr id="21" name="Picture 20"/>
            <p:cNvPicPr>
              <a:picLocks noChangeAspect="1"/>
            </p:cNvPicPr>
            <p:nvPr/>
          </p:nvPicPr>
          <p:blipFill>
            <a:blip r:embed="rId5"/>
            <a:stretch>
              <a:fillRect/>
            </a:stretch>
          </p:blipFill>
          <p:spPr>
            <a:xfrm>
              <a:off x="5704019" y="1923587"/>
              <a:ext cx="1687500" cy="1608750"/>
            </a:xfrm>
            <a:prstGeom prst="rect">
              <a:avLst/>
            </a:prstGeom>
          </p:spPr>
        </p:pic>
      </p:grpSp>
      <p:grpSp>
        <p:nvGrpSpPr>
          <p:cNvPr id="42" name="Group 41"/>
          <p:cNvGrpSpPr/>
          <p:nvPr/>
        </p:nvGrpSpPr>
        <p:grpSpPr>
          <a:xfrm>
            <a:off x="859385" y="3096995"/>
            <a:ext cx="2213559" cy="2503139"/>
            <a:chOff x="-313963" y="1100101"/>
            <a:chExt cx="4636017" cy="4803658"/>
          </a:xfrm>
        </p:grpSpPr>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963" y="1100101"/>
              <a:ext cx="4636017" cy="4803658"/>
            </a:xfrm>
            <a:prstGeom prst="rect">
              <a:avLst/>
            </a:prstGeom>
          </p:spPr>
        </p:pic>
        <p:sp>
          <p:nvSpPr>
            <p:cNvPr id="44" name="Rectangle 43"/>
            <p:cNvSpPr/>
            <p:nvPr/>
          </p:nvSpPr>
          <p:spPr>
            <a:xfrm>
              <a:off x="1694840" y="1804267"/>
              <a:ext cx="2396668" cy="1652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chemeClr val="bg1"/>
                  </a:solidFill>
                </a:rPr>
                <a:t>الدقة </a:t>
              </a:r>
              <a:r>
                <a:rPr lang="ar-EG" sz="2400" dirty="0">
                  <a:solidFill>
                    <a:schemeClr val="bg1"/>
                  </a:solidFill>
                </a:rPr>
                <a:t>في التعبير </a:t>
              </a: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200</a:t>
            </a:fld>
            <a:endParaRPr lang="ar-EG">
              <a:solidFill>
                <a:prstClr val="black">
                  <a:tint val="75000"/>
                </a:prstClr>
              </a:solidFill>
            </a:endParaRPr>
          </a:p>
        </p:txBody>
      </p:sp>
      <p:grpSp>
        <p:nvGrpSpPr>
          <p:cNvPr id="2" name="Group 1"/>
          <p:cNvGrpSpPr/>
          <p:nvPr/>
        </p:nvGrpSpPr>
        <p:grpSpPr>
          <a:xfrm>
            <a:off x="1556442" y="121024"/>
            <a:ext cx="5042649" cy="1122317"/>
            <a:chOff x="588254" y="0"/>
            <a:chExt cx="5042649" cy="1122317"/>
          </a:xfrm>
        </p:grpSpPr>
        <p:pic>
          <p:nvPicPr>
            <p:cNvPr id="9" name="Picture 8" descr="C:\Users\maraimm\Desktop\صور انفوجرافيك\Untitled22.png"/>
            <p:cNvPicPr>
              <a:picLocks noChangeAspect="1"/>
            </p:cNvPicPr>
            <p:nvPr/>
          </p:nvPicPr>
          <p:blipFill>
            <a:blip r:embed="rId7">
              <a:duotone>
                <a:prstClr val="black"/>
                <a:schemeClr val="accent6">
                  <a:tint val="45000"/>
                  <a:satMod val="400000"/>
                </a:schemeClr>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88254" y="0"/>
              <a:ext cx="5042649" cy="112231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Rectangle 9"/>
            <p:cNvSpPr/>
            <p:nvPr/>
          </p:nvSpPr>
          <p:spPr>
            <a:xfrm>
              <a:off x="1159688" y="241731"/>
              <a:ext cx="3899780" cy="64976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2400" b="1" dirty="0" smtClean="0"/>
                <a:t>مراحل تطور </a:t>
              </a:r>
              <a:r>
                <a:rPr lang="ar-EG" sz="2400" b="1" dirty="0"/>
                <a:t>الحالة العقلية للمستهلك</a:t>
              </a:r>
              <a:endParaRPr lang="en-US" b="1" dirty="0">
                <a:effectLst/>
                <a:ea typeface="Calibri" panose="020F0502020204030204" pitchFamily="34" charset="0"/>
                <a:cs typeface="Arial" panose="020B0604020202020204" pitchFamily="34" charset="0"/>
              </a:endParaRPr>
            </a:p>
          </p:txBody>
        </p:sp>
      </p:grpSp>
      <p:grpSp>
        <p:nvGrpSpPr>
          <p:cNvPr id="24" name="Group 23"/>
          <p:cNvGrpSpPr/>
          <p:nvPr/>
        </p:nvGrpSpPr>
        <p:grpSpPr>
          <a:xfrm>
            <a:off x="6281948" y="1259861"/>
            <a:ext cx="1912334" cy="2638490"/>
            <a:chOff x="-313963" y="1100101"/>
            <a:chExt cx="4636017" cy="4803658"/>
          </a:xfrm>
        </p:grpSpPr>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3963" y="1100101"/>
              <a:ext cx="4636017" cy="4803658"/>
            </a:xfrm>
            <a:prstGeom prst="rect">
              <a:avLst/>
            </a:prstGeom>
          </p:spPr>
        </p:pic>
        <p:sp>
          <p:nvSpPr>
            <p:cNvPr id="26" name="Rectangle 25"/>
            <p:cNvSpPr/>
            <p:nvPr/>
          </p:nvSpPr>
          <p:spPr>
            <a:xfrm>
              <a:off x="1694840" y="1804267"/>
              <a:ext cx="2396668" cy="1652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chemeClr val="bg1"/>
                  </a:solidFill>
                </a:rPr>
                <a:t>بدء </a:t>
              </a:r>
              <a:r>
                <a:rPr lang="ar-EG" sz="2400" dirty="0">
                  <a:solidFill>
                    <a:schemeClr val="bg1"/>
                  </a:solidFill>
                </a:rPr>
                <a:t>المقابلة </a:t>
              </a:r>
            </a:p>
          </p:txBody>
        </p:sp>
      </p:grpSp>
      <p:grpSp>
        <p:nvGrpSpPr>
          <p:cNvPr id="27" name="Group 26"/>
          <p:cNvGrpSpPr/>
          <p:nvPr/>
        </p:nvGrpSpPr>
        <p:grpSpPr>
          <a:xfrm>
            <a:off x="6324817" y="2812427"/>
            <a:ext cx="2080088" cy="2110602"/>
            <a:chOff x="55525" y="4101353"/>
            <a:chExt cx="4380950" cy="3722829"/>
          </a:xfrm>
        </p:grpSpPr>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525" y="4101353"/>
              <a:ext cx="4380950" cy="3722829"/>
            </a:xfrm>
            <a:prstGeom prst="rect">
              <a:avLst/>
            </a:prstGeom>
          </p:spPr>
        </p:pic>
        <p:sp>
          <p:nvSpPr>
            <p:cNvPr id="29" name="Rectangle 28"/>
            <p:cNvSpPr/>
            <p:nvPr/>
          </p:nvSpPr>
          <p:spPr>
            <a:xfrm>
              <a:off x="1913675" y="4760416"/>
              <a:ext cx="2217711" cy="1449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تحويل </a:t>
              </a:r>
              <a:r>
                <a:rPr lang="ar-EG" sz="2400" dirty="0" smtClean="0">
                  <a:solidFill>
                    <a:schemeClr val="bg1"/>
                  </a:solidFill>
                </a:rPr>
                <a:t>الحديث</a:t>
              </a:r>
              <a:endParaRPr lang="ar-EG" sz="2400" dirty="0">
                <a:solidFill>
                  <a:schemeClr val="bg1"/>
                </a:solidFill>
              </a:endParaRPr>
            </a:p>
          </p:txBody>
        </p:sp>
      </p:grpSp>
      <p:grpSp>
        <p:nvGrpSpPr>
          <p:cNvPr id="30" name="Group 29"/>
          <p:cNvGrpSpPr/>
          <p:nvPr/>
        </p:nvGrpSpPr>
        <p:grpSpPr>
          <a:xfrm>
            <a:off x="5699451" y="4078790"/>
            <a:ext cx="2308925" cy="2138344"/>
            <a:chOff x="1924679" y="4797836"/>
            <a:chExt cx="3897741" cy="3392906"/>
          </a:xfrm>
        </p:grpSpPr>
        <p:pic>
          <p:nvPicPr>
            <p:cNvPr id="31" name="Picture 30"/>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924679" y="4797836"/>
              <a:ext cx="3897741" cy="3392906"/>
            </a:xfrm>
            <a:prstGeom prst="rect">
              <a:avLst/>
            </a:prstGeom>
          </p:spPr>
        </p:pic>
        <p:sp>
          <p:nvSpPr>
            <p:cNvPr id="32" name="Rectangle 31"/>
            <p:cNvSpPr/>
            <p:nvPr/>
          </p:nvSpPr>
          <p:spPr>
            <a:xfrm>
              <a:off x="3579324" y="5311702"/>
              <a:ext cx="1885606" cy="1441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اللياقة في الحديث </a:t>
              </a:r>
            </a:p>
          </p:txBody>
        </p:sp>
      </p:grpSp>
      <p:grpSp>
        <p:nvGrpSpPr>
          <p:cNvPr id="33" name="Group 32"/>
          <p:cNvGrpSpPr/>
          <p:nvPr/>
        </p:nvGrpSpPr>
        <p:grpSpPr>
          <a:xfrm>
            <a:off x="4505313" y="4970939"/>
            <a:ext cx="2500605" cy="2138344"/>
            <a:chOff x="1924679" y="4797836"/>
            <a:chExt cx="4221320" cy="3392906"/>
          </a:xfrm>
        </p:grpSpPr>
        <p:pic>
          <p:nvPicPr>
            <p:cNvPr id="34" name="Picture 33"/>
            <p:cNvPicPr>
              <a:picLocks noChangeAspect="1"/>
            </p:cNvPicPr>
            <p:nvPr/>
          </p:nvPicPr>
          <p:blipFill>
            <a:blip r:embed="rId12" cstate="print">
              <a:duotone>
                <a:schemeClr val="accent2">
                  <a:shade val="45000"/>
                  <a:satMod val="135000"/>
                </a:schemeClr>
                <a:prstClr val="white"/>
              </a:duotone>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24679" y="4797836"/>
              <a:ext cx="4221320" cy="3392906"/>
            </a:xfrm>
            <a:prstGeom prst="rect">
              <a:avLst/>
            </a:prstGeom>
          </p:spPr>
        </p:pic>
        <p:sp>
          <p:nvSpPr>
            <p:cNvPr id="35" name="Rectangle 34"/>
            <p:cNvSpPr/>
            <p:nvPr/>
          </p:nvSpPr>
          <p:spPr>
            <a:xfrm>
              <a:off x="3663881" y="5383494"/>
              <a:ext cx="2243096" cy="1441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chemeClr val="bg1"/>
                  </a:solidFill>
                </a:rPr>
                <a:t>الثقة </a:t>
              </a:r>
              <a:r>
                <a:rPr lang="ar-EG" sz="2400" dirty="0">
                  <a:solidFill>
                    <a:schemeClr val="bg1"/>
                  </a:solidFill>
                </a:rPr>
                <a:t>وجذب الانتباه</a:t>
              </a:r>
            </a:p>
          </p:txBody>
        </p:sp>
      </p:grpSp>
      <p:grpSp>
        <p:nvGrpSpPr>
          <p:cNvPr id="36" name="Group 35"/>
          <p:cNvGrpSpPr/>
          <p:nvPr/>
        </p:nvGrpSpPr>
        <p:grpSpPr>
          <a:xfrm>
            <a:off x="2649071" y="5075588"/>
            <a:ext cx="2776001" cy="2239956"/>
            <a:chOff x="1924679" y="4636608"/>
            <a:chExt cx="4221320" cy="3554134"/>
          </a:xfrm>
        </p:grpSpPr>
        <p:pic>
          <p:nvPicPr>
            <p:cNvPr id="37" name="Picture 36"/>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24679" y="4636608"/>
              <a:ext cx="4221320" cy="3554134"/>
            </a:xfrm>
            <a:prstGeom prst="rect">
              <a:avLst/>
            </a:prstGeom>
          </p:spPr>
        </p:pic>
        <p:sp>
          <p:nvSpPr>
            <p:cNvPr id="38" name="Rectangle 37"/>
            <p:cNvSpPr/>
            <p:nvPr/>
          </p:nvSpPr>
          <p:spPr>
            <a:xfrm>
              <a:off x="3651247" y="5186805"/>
              <a:ext cx="2243096" cy="1441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إعطاء إنطباع فوري جيد </a:t>
              </a:r>
            </a:p>
          </p:txBody>
        </p:sp>
      </p:grpSp>
      <p:grpSp>
        <p:nvGrpSpPr>
          <p:cNvPr id="39" name="Group 38"/>
          <p:cNvGrpSpPr/>
          <p:nvPr/>
        </p:nvGrpSpPr>
        <p:grpSpPr>
          <a:xfrm>
            <a:off x="1256453" y="4608628"/>
            <a:ext cx="2564233" cy="2023815"/>
            <a:chOff x="1924679" y="4636608"/>
            <a:chExt cx="4221320" cy="3554134"/>
          </a:xfrm>
        </p:grpSpPr>
        <p:pic>
          <p:nvPicPr>
            <p:cNvPr id="40" name="Picture 39"/>
            <p:cNvPicPr>
              <a:picLocks noChangeAspect="1"/>
            </p:cNvPicPr>
            <p:nvPr/>
          </p:nvPicPr>
          <p:blipFill>
            <a:blip r:embed="rId1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924679" y="4636608"/>
              <a:ext cx="4221320" cy="3554134"/>
            </a:xfrm>
            <a:prstGeom prst="rect">
              <a:avLst/>
            </a:prstGeom>
          </p:spPr>
        </p:pic>
        <p:sp>
          <p:nvSpPr>
            <p:cNvPr id="41" name="Rectangle 40"/>
            <p:cNvSpPr/>
            <p:nvPr/>
          </p:nvSpPr>
          <p:spPr>
            <a:xfrm>
              <a:off x="3651247" y="5186805"/>
              <a:ext cx="2243096" cy="1441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الابتسامة المحببة </a:t>
              </a:r>
            </a:p>
          </p:txBody>
        </p:sp>
      </p:grpSp>
      <p:grpSp>
        <p:nvGrpSpPr>
          <p:cNvPr id="45" name="Group 44"/>
          <p:cNvGrpSpPr/>
          <p:nvPr/>
        </p:nvGrpSpPr>
        <p:grpSpPr>
          <a:xfrm>
            <a:off x="923939" y="1556637"/>
            <a:ext cx="2134468" cy="2731893"/>
            <a:chOff x="-313963" y="1100101"/>
            <a:chExt cx="4636017" cy="4803658"/>
          </a:xfrm>
        </p:grpSpPr>
        <p:pic>
          <p:nvPicPr>
            <p:cNvPr id="46" name="Picture 45"/>
            <p:cNvPicPr>
              <a:picLocks noChangeAspect="1"/>
            </p:cNvPicPr>
            <p:nvPr/>
          </p:nvPicPr>
          <p:blipFill>
            <a:blip r:embed="rId1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3963" y="1100101"/>
              <a:ext cx="4636017" cy="4803658"/>
            </a:xfrm>
            <a:prstGeom prst="rect">
              <a:avLst/>
            </a:prstGeom>
          </p:spPr>
        </p:pic>
        <p:sp>
          <p:nvSpPr>
            <p:cNvPr id="47" name="Rectangle 46"/>
            <p:cNvSpPr/>
            <p:nvPr/>
          </p:nvSpPr>
          <p:spPr>
            <a:xfrm>
              <a:off x="1694840" y="1804267"/>
              <a:ext cx="2396668" cy="1652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chemeClr val="bg1"/>
                  </a:solidFill>
                </a:rPr>
                <a:t>كسب </a:t>
              </a:r>
              <a:r>
                <a:rPr lang="ar-EG" sz="2400" dirty="0">
                  <a:solidFill>
                    <a:schemeClr val="bg1"/>
                  </a:solidFill>
                </a:rPr>
                <a:t>صداقة الغير </a:t>
              </a:r>
            </a:p>
          </p:txBody>
        </p:sp>
      </p:grpSp>
    </p:spTree>
    <p:extLst>
      <p:ext uri="{BB962C8B-B14F-4D97-AF65-F5344CB8AC3E}">
        <p14:creationId xmlns:p14="http://schemas.microsoft.com/office/powerpoint/2010/main" val="1671536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p:val>
                                            <p:fltVal val="0"/>
                                          </p:val>
                                        </p:tav>
                                        <p:tav tm="100000">
                                          <p:val>
                                            <p:strVal val="#ppt_w"/>
                                          </p:val>
                                        </p:tav>
                                      </p:tavLst>
                                    </p:anim>
                                    <p:anim calcmode="lin" valueType="num">
                                      <p:cBhvr>
                                        <p:cTn id="40" dur="500" fill="hold"/>
                                        <p:tgtEl>
                                          <p:spTgt spid="33"/>
                                        </p:tgtEl>
                                        <p:attrNameLst>
                                          <p:attrName>ppt_h</p:attrName>
                                        </p:attrNameLst>
                                      </p:cBhvr>
                                      <p:tavLst>
                                        <p:tav tm="0">
                                          <p:val>
                                            <p:fltVal val="0"/>
                                          </p:val>
                                        </p:tav>
                                        <p:tav tm="100000">
                                          <p:val>
                                            <p:strVal val="#ppt_h"/>
                                          </p:val>
                                        </p:tav>
                                      </p:tavLst>
                                    </p:anim>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p:cTn id="53" dur="500" fill="hold"/>
                                        <p:tgtEl>
                                          <p:spTgt spid="39"/>
                                        </p:tgtEl>
                                        <p:attrNameLst>
                                          <p:attrName>ppt_w</p:attrName>
                                        </p:attrNameLst>
                                      </p:cBhvr>
                                      <p:tavLst>
                                        <p:tav tm="0">
                                          <p:val>
                                            <p:fltVal val="0"/>
                                          </p:val>
                                        </p:tav>
                                        <p:tav tm="100000">
                                          <p:val>
                                            <p:strVal val="#ppt_w"/>
                                          </p:val>
                                        </p:tav>
                                      </p:tavLst>
                                    </p:anim>
                                    <p:anim calcmode="lin" valueType="num">
                                      <p:cBhvr>
                                        <p:cTn id="54" dur="500" fill="hold"/>
                                        <p:tgtEl>
                                          <p:spTgt spid="39"/>
                                        </p:tgtEl>
                                        <p:attrNameLst>
                                          <p:attrName>ppt_h</p:attrName>
                                        </p:attrNameLst>
                                      </p:cBhvr>
                                      <p:tavLst>
                                        <p:tav tm="0">
                                          <p:val>
                                            <p:fltVal val="0"/>
                                          </p:val>
                                        </p:tav>
                                        <p:tav tm="100000">
                                          <p:val>
                                            <p:strVal val="#ppt_h"/>
                                          </p:val>
                                        </p:tav>
                                      </p:tavLst>
                                    </p:anim>
                                    <p:animEffect transition="in" filter="fade">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p:cTn id="60" dur="500" fill="hold"/>
                                        <p:tgtEl>
                                          <p:spTgt spid="42"/>
                                        </p:tgtEl>
                                        <p:attrNameLst>
                                          <p:attrName>ppt_w</p:attrName>
                                        </p:attrNameLst>
                                      </p:cBhvr>
                                      <p:tavLst>
                                        <p:tav tm="0">
                                          <p:val>
                                            <p:fltVal val="0"/>
                                          </p:val>
                                        </p:tav>
                                        <p:tav tm="100000">
                                          <p:val>
                                            <p:strVal val="#ppt_w"/>
                                          </p:val>
                                        </p:tav>
                                      </p:tavLst>
                                    </p:anim>
                                    <p:anim calcmode="lin" valueType="num">
                                      <p:cBhvr>
                                        <p:cTn id="61" dur="500" fill="hold"/>
                                        <p:tgtEl>
                                          <p:spTgt spid="42"/>
                                        </p:tgtEl>
                                        <p:attrNameLst>
                                          <p:attrName>ppt_h</p:attrName>
                                        </p:attrNameLst>
                                      </p:cBhvr>
                                      <p:tavLst>
                                        <p:tav tm="0">
                                          <p:val>
                                            <p:fltVal val="0"/>
                                          </p:val>
                                        </p:tav>
                                        <p:tav tm="100000">
                                          <p:val>
                                            <p:strVal val="#ppt_h"/>
                                          </p:val>
                                        </p:tav>
                                      </p:tavLst>
                                    </p:anim>
                                    <p:animEffect transition="in" filter="fade">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p:cTn id="67" dur="500" fill="hold"/>
                                        <p:tgtEl>
                                          <p:spTgt spid="45"/>
                                        </p:tgtEl>
                                        <p:attrNameLst>
                                          <p:attrName>ppt_w</p:attrName>
                                        </p:attrNameLst>
                                      </p:cBhvr>
                                      <p:tavLst>
                                        <p:tav tm="0">
                                          <p:val>
                                            <p:fltVal val="0"/>
                                          </p:val>
                                        </p:tav>
                                        <p:tav tm="100000">
                                          <p:val>
                                            <p:strVal val="#ppt_w"/>
                                          </p:val>
                                        </p:tav>
                                      </p:tavLst>
                                    </p:anim>
                                    <p:anim calcmode="lin" valueType="num">
                                      <p:cBhvr>
                                        <p:cTn id="68" dur="500" fill="hold"/>
                                        <p:tgtEl>
                                          <p:spTgt spid="45"/>
                                        </p:tgtEl>
                                        <p:attrNameLst>
                                          <p:attrName>ppt_h</p:attrName>
                                        </p:attrNameLst>
                                      </p:cBhvr>
                                      <p:tavLst>
                                        <p:tav tm="0">
                                          <p:val>
                                            <p:fltVal val="0"/>
                                          </p:val>
                                        </p:tav>
                                        <p:tav tm="100000">
                                          <p:val>
                                            <p:strVal val="#ppt_h"/>
                                          </p:val>
                                        </p:tav>
                                      </p:tavLst>
                                    </p:anim>
                                    <p:animEffect transition="in" filter="fade">
                                      <p:cBhvr>
                                        <p:cTn id="6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201</a:t>
            </a:fld>
            <a:endParaRPr lang="ar-EG">
              <a:solidFill>
                <a:prstClr val="black">
                  <a:tint val="75000"/>
                </a:prstClr>
              </a:solidFill>
            </a:endParaRPr>
          </a:p>
        </p:txBody>
      </p:sp>
      <p:grpSp>
        <p:nvGrpSpPr>
          <p:cNvPr id="2" name="Group 1"/>
          <p:cNvGrpSpPr/>
          <p:nvPr/>
        </p:nvGrpSpPr>
        <p:grpSpPr>
          <a:xfrm>
            <a:off x="1556442" y="121024"/>
            <a:ext cx="5042649" cy="1122317"/>
            <a:chOff x="588254" y="0"/>
            <a:chExt cx="5042649" cy="1122317"/>
          </a:xfrm>
        </p:grpSpPr>
        <p:pic>
          <p:nvPicPr>
            <p:cNvPr id="9" name="Picture 8" descr="C:\Users\maraimm\Desktop\صور انفوجرافيك\Untitled22.png"/>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88254" y="0"/>
              <a:ext cx="5042649" cy="112231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Rectangle 9"/>
            <p:cNvSpPr/>
            <p:nvPr/>
          </p:nvSpPr>
          <p:spPr>
            <a:xfrm>
              <a:off x="1159688" y="241731"/>
              <a:ext cx="3899780" cy="64976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2400" b="1" dirty="0" smtClean="0"/>
                <a:t>مراحل تطور </a:t>
              </a:r>
              <a:r>
                <a:rPr lang="ar-EG" sz="2400" b="1" dirty="0"/>
                <a:t>الحالة العقلية للمستهلك</a:t>
              </a:r>
              <a:endParaRPr lang="en-US" b="1" dirty="0">
                <a:effectLst/>
                <a:ea typeface="Calibri" panose="020F0502020204030204" pitchFamily="34" charset="0"/>
                <a:cs typeface="Arial" panose="020B0604020202020204" pitchFamily="34" charset="0"/>
              </a:endParaRPr>
            </a:p>
          </p:txBody>
        </p:sp>
      </p:grpSp>
      <p:grpSp>
        <p:nvGrpSpPr>
          <p:cNvPr id="15" name="Group 14"/>
          <p:cNvGrpSpPr/>
          <p:nvPr/>
        </p:nvGrpSpPr>
        <p:grpSpPr>
          <a:xfrm>
            <a:off x="4034118" y="1485072"/>
            <a:ext cx="4481232" cy="1195212"/>
            <a:chOff x="3504529" y="1254248"/>
            <a:chExt cx="4481232" cy="1195212"/>
          </a:xfrm>
        </p:grpSpPr>
        <p:grpSp>
          <p:nvGrpSpPr>
            <p:cNvPr id="13" name="Group 12"/>
            <p:cNvGrpSpPr/>
            <p:nvPr/>
          </p:nvGrpSpPr>
          <p:grpSpPr>
            <a:xfrm>
              <a:off x="3504529" y="1254248"/>
              <a:ext cx="4481232" cy="1195212"/>
              <a:chOff x="3504529" y="1254248"/>
              <a:chExt cx="4481232" cy="1195212"/>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04529" y="1254248"/>
                <a:ext cx="4481232" cy="1195212"/>
              </a:xfrm>
              <a:prstGeom prst="rect">
                <a:avLst/>
              </a:prstGeom>
            </p:spPr>
          </p:pic>
          <p:sp>
            <p:nvSpPr>
              <p:cNvPr id="12" name="Oval 11"/>
              <p:cNvSpPr/>
              <p:nvPr/>
            </p:nvSpPr>
            <p:spPr>
              <a:xfrm>
                <a:off x="7168125" y="1628504"/>
                <a:ext cx="401725" cy="4407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002060"/>
                    </a:solidFill>
                  </a:rPr>
                  <a:t>2</a:t>
                </a:r>
                <a:endParaRPr lang="ar-EG" sz="2800" b="1" dirty="0">
                  <a:solidFill>
                    <a:srgbClr val="002060"/>
                  </a:solidFill>
                </a:endParaRPr>
              </a:p>
            </p:txBody>
          </p:sp>
        </p:grpSp>
        <p:sp>
          <p:nvSpPr>
            <p:cNvPr id="14" name="Rectangle 13"/>
            <p:cNvSpPr/>
            <p:nvPr/>
          </p:nvSpPr>
          <p:spPr>
            <a:xfrm rot="317694">
              <a:off x="4004237" y="1344891"/>
              <a:ext cx="3203520" cy="672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اكسب ميل العميل لقضيتك </a:t>
              </a:r>
            </a:p>
          </p:txBody>
        </p:sp>
      </p:grpSp>
      <p:grpSp>
        <p:nvGrpSpPr>
          <p:cNvPr id="18" name="Group 17"/>
          <p:cNvGrpSpPr/>
          <p:nvPr/>
        </p:nvGrpSpPr>
        <p:grpSpPr>
          <a:xfrm>
            <a:off x="488911" y="2346652"/>
            <a:ext cx="5066234" cy="3771657"/>
            <a:chOff x="3768496" y="2364279"/>
            <a:chExt cx="5066234" cy="3771657"/>
          </a:xfrm>
        </p:grpSpPr>
        <p:pic>
          <p:nvPicPr>
            <p:cNvPr id="16" name="Picture 15"/>
            <p:cNvPicPr>
              <a:picLocks noChangeAspect="1"/>
            </p:cNvPicPr>
            <p:nvPr/>
          </p:nvPicPr>
          <p:blipFill>
            <a:blip r:embed="rId7"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768496" y="2364279"/>
              <a:ext cx="5066234" cy="3771657"/>
            </a:xfrm>
            <a:prstGeom prst="rect">
              <a:avLst/>
            </a:prstGeom>
          </p:spPr>
        </p:pic>
        <p:sp>
          <p:nvSpPr>
            <p:cNvPr id="17" name="Rectangle 16"/>
            <p:cNvSpPr/>
            <p:nvPr/>
          </p:nvSpPr>
          <p:spPr>
            <a:xfrm>
              <a:off x="4145028" y="3273654"/>
              <a:ext cx="4540275" cy="2720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هي </a:t>
              </a:r>
              <a:r>
                <a:rPr lang="ar-EG" sz="2400" dirty="0"/>
                <a:t>مرحلة من مراحل تكثيف جذب الانتباه للدرجة التي يتولد معها شعور قوي بالميل نحو الصنف المعروض وقد يعتمد رجل البيع في ذلك على إشعال حماس المستهلك تجاه الصنف بحيث يبدو البائع نفسه متأثراُ للغاية بالصنف للدرجة التي يتولد معها شعور تلقائي من المستهلك بالميل نحو الصنف </a:t>
              </a:r>
            </a:p>
          </p:txBody>
        </p:sp>
      </p:grpSp>
      <p:pic>
        <p:nvPicPr>
          <p:cNvPr id="19" name="Picture 18"/>
          <p:cNvPicPr>
            <a:picLocks noChangeAspect="1"/>
          </p:cNvPicPr>
          <p:nvPr/>
        </p:nvPicPr>
        <p:blipFill>
          <a:blip r:embed="rId8"/>
          <a:stretch>
            <a:fillRect/>
          </a:stretch>
        </p:blipFill>
        <p:spPr>
          <a:xfrm>
            <a:off x="6374215" y="2922015"/>
            <a:ext cx="2224869" cy="3328110"/>
          </a:xfrm>
          <a:prstGeom prst="rect">
            <a:avLst/>
          </a:prstGeom>
        </p:spPr>
      </p:pic>
    </p:spTree>
    <p:extLst>
      <p:ext uri="{BB962C8B-B14F-4D97-AF65-F5344CB8AC3E}">
        <p14:creationId xmlns:p14="http://schemas.microsoft.com/office/powerpoint/2010/main" val="12308302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202</a:t>
            </a:fld>
            <a:endParaRPr lang="ar-EG">
              <a:solidFill>
                <a:prstClr val="black">
                  <a:tint val="75000"/>
                </a:prstClr>
              </a:solidFill>
            </a:endParaRPr>
          </a:p>
        </p:txBody>
      </p:sp>
      <p:grpSp>
        <p:nvGrpSpPr>
          <p:cNvPr id="2" name="Group 1"/>
          <p:cNvGrpSpPr/>
          <p:nvPr/>
        </p:nvGrpSpPr>
        <p:grpSpPr>
          <a:xfrm>
            <a:off x="1556442" y="121024"/>
            <a:ext cx="5042649" cy="1122317"/>
            <a:chOff x="588254" y="0"/>
            <a:chExt cx="5042649" cy="1122317"/>
          </a:xfrm>
        </p:grpSpPr>
        <p:pic>
          <p:nvPicPr>
            <p:cNvPr id="9" name="Picture 8" descr="C:\Users\maraimm\Desktop\صور انفوجرافيك\Untitled22.png"/>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88254" y="0"/>
              <a:ext cx="5042649" cy="112231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Rectangle 9"/>
            <p:cNvSpPr/>
            <p:nvPr/>
          </p:nvSpPr>
          <p:spPr>
            <a:xfrm>
              <a:off x="1159688" y="241731"/>
              <a:ext cx="3899780" cy="64976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2400" b="1" dirty="0" smtClean="0"/>
                <a:t>مراحل تطور </a:t>
              </a:r>
              <a:r>
                <a:rPr lang="ar-EG" sz="2400" b="1" dirty="0"/>
                <a:t>الحالة العقلية للمستهلك</a:t>
              </a:r>
              <a:endParaRPr lang="en-US" b="1" dirty="0">
                <a:effectLst/>
                <a:ea typeface="Calibri" panose="020F0502020204030204" pitchFamily="34" charset="0"/>
                <a:cs typeface="Arial" panose="020B0604020202020204" pitchFamily="34" charset="0"/>
              </a:endParaRPr>
            </a:p>
          </p:txBody>
        </p:sp>
      </p:grpSp>
      <p:grpSp>
        <p:nvGrpSpPr>
          <p:cNvPr id="15" name="Group 14"/>
          <p:cNvGrpSpPr/>
          <p:nvPr/>
        </p:nvGrpSpPr>
        <p:grpSpPr>
          <a:xfrm>
            <a:off x="3296222" y="1485072"/>
            <a:ext cx="5462868" cy="1195212"/>
            <a:chOff x="3504529" y="1254248"/>
            <a:chExt cx="4481232" cy="1195212"/>
          </a:xfrm>
        </p:grpSpPr>
        <p:grpSp>
          <p:nvGrpSpPr>
            <p:cNvPr id="13" name="Group 12"/>
            <p:cNvGrpSpPr/>
            <p:nvPr/>
          </p:nvGrpSpPr>
          <p:grpSpPr>
            <a:xfrm>
              <a:off x="3504529" y="1254248"/>
              <a:ext cx="4481232" cy="1195212"/>
              <a:chOff x="3504529" y="1254248"/>
              <a:chExt cx="4481232" cy="1195212"/>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04529" y="1254248"/>
                <a:ext cx="4481232" cy="1195212"/>
              </a:xfrm>
              <a:prstGeom prst="rect">
                <a:avLst/>
              </a:prstGeom>
            </p:spPr>
          </p:pic>
          <p:sp>
            <p:nvSpPr>
              <p:cNvPr id="12" name="Oval 11"/>
              <p:cNvSpPr/>
              <p:nvPr/>
            </p:nvSpPr>
            <p:spPr>
              <a:xfrm>
                <a:off x="7168125" y="1628504"/>
                <a:ext cx="401725" cy="4407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002060"/>
                    </a:solidFill>
                  </a:rPr>
                  <a:t>3</a:t>
                </a:r>
                <a:endParaRPr lang="ar-EG" sz="2800" b="1" dirty="0">
                  <a:solidFill>
                    <a:srgbClr val="002060"/>
                  </a:solidFill>
                </a:endParaRPr>
              </a:p>
            </p:txBody>
          </p:sp>
        </p:grpSp>
        <p:sp>
          <p:nvSpPr>
            <p:cNvPr id="14" name="Rectangle 13"/>
            <p:cNvSpPr/>
            <p:nvPr/>
          </p:nvSpPr>
          <p:spPr>
            <a:xfrm rot="317694">
              <a:off x="4004237" y="1344891"/>
              <a:ext cx="3203520" cy="672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أوجد لديه الرغبة في ان يشتري </a:t>
              </a:r>
            </a:p>
          </p:txBody>
        </p:sp>
      </p:grpSp>
      <p:grpSp>
        <p:nvGrpSpPr>
          <p:cNvPr id="18" name="Group 17"/>
          <p:cNvGrpSpPr/>
          <p:nvPr/>
        </p:nvGrpSpPr>
        <p:grpSpPr>
          <a:xfrm>
            <a:off x="3296222" y="2580441"/>
            <a:ext cx="4513567" cy="3771657"/>
            <a:chOff x="3768496" y="2364279"/>
            <a:chExt cx="4513567" cy="3771657"/>
          </a:xfrm>
        </p:grpSpPr>
        <p:pic>
          <p:nvPicPr>
            <p:cNvPr id="16" name="Picture 15"/>
            <p:cNvPicPr>
              <a:picLocks noChangeAspect="1"/>
            </p:cNvPicPr>
            <p:nvPr/>
          </p:nvPicPr>
          <p:blipFill>
            <a:blip r:embed="rId7"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768496" y="2364279"/>
              <a:ext cx="4513567" cy="3771657"/>
            </a:xfrm>
            <a:prstGeom prst="rect">
              <a:avLst/>
            </a:prstGeom>
          </p:spPr>
        </p:pic>
        <p:sp>
          <p:nvSpPr>
            <p:cNvPr id="17" name="Rectangle 16"/>
            <p:cNvSpPr/>
            <p:nvPr/>
          </p:nvSpPr>
          <p:spPr>
            <a:xfrm>
              <a:off x="4145028" y="3273654"/>
              <a:ext cx="3908435" cy="2720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خلق وتصعيد الرغبة في الشراء لدى المستهلك المرتقب للدرجة التي تجعله جاهزاً وهنا يكون من المفروض عليك كبائع الاستمرار في ضبط المناقشة واتجاهاتها في الخط الرئيسي الذي تهدف إليه لأن هناك احتمالات كثيرة لاعتراض المسار الصحيح للجلسة</a:t>
              </a:r>
            </a:p>
          </p:txBody>
        </p:sp>
      </p:grpSp>
      <p:pic>
        <p:nvPicPr>
          <p:cNvPr id="3" name="Picture 2"/>
          <p:cNvPicPr>
            <a:picLocks noChangeAspect="1"/>
          </p:cNvPicPr>
          <p:nvPr/>
        </p:nvPicPr>
        <p:blipFill>
          <a:blip r:embed="rId8"/>
          <a:stretch>
            <a:fillRect/>
          </a:stretch>
        </p:blipFill>
        <p:spPr>
          <a:xfrm>
            <a:off x="1104278" y="3364409"/>
            <a:ext cx="2043986" cy="2638337"/>
          </a:xfrm>
          <a:prstGeom prst="rect">
            <a:avLst/>
          </a:prstGeom>
        </p:spPr>
      </p:pic>
    </p:spTree>
    <p:extLst>
      <p:ext uri="{BB962C8B-B14F-4D97-AF65-F5344CB8AC3E}">
        <p14:creationId xmlns:p14="http://schemas.microsoft.com/office/powerpoint/2010/main" val="363951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203</a:t>
            </a:fld>
            <a:endParaRPr lang="ar-EG">
              <a:solidFill>
                <a:prstClr val="black">
                  <a:tint val="75000"/>
                </a:prstClr>
              </a:solidFill>
            </a:endParaRPr>
          </a:p>
        </p:txBody>
      </p:sp>
      <p:grpSp>
        <p:nvGrpSpPr>
          <p:cNvPr id="2" name="Group 1"/>
          <p:cNvGrpSpPr/>
          <p:nvPr/>
        </p:nvGrpSpPr>
        <p:grpSpPr>
          <a:xfrm>
            <a:off x="1556442" y="121024"/>
            <a:ext cx="5042649" cy="1122317"/>
            <a:chOff x="588254" y="0"/>
            <a:chExt cx="5042649" cy="1122317"/>
          </a:xfrm>
        </p:grpSpPr>
        <p:pic>
          <p:nvPicPr>
            <p:cNvPr id="9" name="Picture 8" descr="C:\Users\maraimm\Desktop\صور انفوجرافيك\Untitled22.png"/>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88254" y="0"/>
              <a:ext cx="5042649" cy="112231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Rectangle 9"/>
            <p:cNvSpPr/>
            <p:nvPr/>
          </p:nvSpPr>
          <p:spPr>
            <a:xfrm>
              <a:off x="1159688" y="241731"/>
              <a:ext cx="3899780" cy="64976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2400" b="1" dirty="0" smtClean="0"/>
                <a:t>مراحل تطور </a:t>
              </a:r>
              <a:r>
                <a:rPr lang="ar-EG" sz="2400" b="1" dirty="0"/>
                <a:t>الحالة العقلية للمستهلك</a:t>
              </a:r>
              <a:endParaRPr lang="en-US" b="1" dirty="0">
                <a:effectLst/>
                <a:ea typeface="Calibri" panose="020F0502020204030204" pitchFamily="34" charset="0"/>
                <a:cs typeface="Arial" panose="020B0604020202020204" pitchFamily="34" charset="0"/>
              </a:endParaRPr>
            </a:p>
          </p:txBody>
        </p:sp>
      </p:grpSp>
      <p:grpSp>
        <p:nvGrpSpPr>
          <p:cNvPr id="15" name="Group 14"/>
          <p:cNvGrpSpPr/>
          <p:nvPr/>
        </p:nvGrpSpPr>
        <p:grpSpPr>
          <a:xfrm>
            <a:off x="4109890" y="1243341"/>
            <a:ext cx="4509819" cy="1701881"/>
            <a:chOff x="3504529" y="1254248"/>
            <a:chExt cx="4481232" cy="1195212"/>
          </a:xfrm>
        </p:grpSpPr>
        <p:grpSp>
          <p:nvGrpSpPr>
            <p:cNvPr id="13" name="Group 12"/>
            <p:cNvGrpSpPr/>
            <p:nvPr/>
          </p:nvGrpSpPr>
          <p:grpSpPr>
            <a:xfrm>
              <a:off x="3504529" y="1254248"/>
              <a:ext cx="4481232" cy="1195212"/>
              <a:chOff x="3504529" y="1254248"/>
              <a:chExt cx="4481232" cy="1195212"/>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04529" y="1254248"/>
                <a:ext cx="4481232" cy="1195212"/>
              </a:xfrm>
              <a:prstGeom prst="rect">
                <a:avLst/>
              </a:prstGeom>
            </p:spPr>
          </p:pic>
          <p:sp>
            <p:nvSpPr>
              <p:cNvPr id="12" name="Oval 11"/>
              <p:cNvSpPr/>
              <p:nvPr/>
            </p:nvSpPr>
            <p:spPr>
              <a:xfrm>
                <a:off x="7168125" y="1628504"/>
                <a:ext cx="401725" cy="4407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002060"/>
                    </a:solidFill>
                  </a:rPr>
                  <a:t>4</a:t>
                </a:r>
                <a:endParaRPr lang="ar-EG" sz="2800" b="1" dirty="0">
                  <a:solidFill>
                    <a:srgbClr val="002060"/>
                  </a:solidFill>
                </a:endParaRPr>
              </a:p>
            </p:txBody>
          </p:sp>
        </p:grpSp>
        <p:sp>
          <p:nvSpPr>
            <p:cNvPr id="14" name="Rectangle 13"/>
            <p:cNvSpPr/>
            <p:nvPr/>
          </p:nvSpPr>
          <p:spPr>
            <a:xfrm rot="317694">
              <a:off x="4009854" y="1442100"/>
              <a:ext cx="3203520" cy="672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أدفعه لاتخاذ القرار في صالحك .. وصالحه </a:t>
              </a:r>
            </a:p>
          </p:txBody>
        </p:sp>
      </p:grpSp>
      <p:grpSp>
        <p:nvGrpSpPr>
          <p:cNvPr id="18" name="Group 17"/>
          <p:cNvGrpSpPr/>
          <p:nvPr/>
        </p:nvGrpSpPr>
        <p:grpSpPr>
          <a:xfrm>
            <a:off x="3296222" y="2537817"/>
            <a:ext cx="5081296" cy="3771657"/>
            <a:chOff x="3768496" y="2364279"/>
            <a:chExt cx="4513567" cy="3771657"/>
          </a:xfrm>
        </p:grpSpPr>
        <p:pic>
          <p:nvPicPr>
            <p:cNvPr id="16" name="Picture 15"/>
            <p:cNvPicPr>
              <a:picLocks noChangeAspect="1"/>
            </p:cNvPicPr>
            <p:nvPr/>
          </p:nvPicPr>
          <p:blipFill>
            <a:blip r:embed="rId7"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768496" y="2364279"/>
              <a:ext cx="4513567" cy="3771657"/>
            </a:xfrm>
            <a:prstGeom prst="rect">
              <a:avLst/>
            </a:prstGeom>
          </p:spPr>
        </p:pic>
        <p:sp>
          <p:nvSpPr>
            <p:cNvPr id="17" name="Rectangle 16"/>
            <p:cNvSpPr/>
            <p:nvPr/>
          </p:nvSpPr>
          <p:spPr>
            <a:xfrm>
              <a:off x="4145028" y="3273654"/>
              <a:ext cx="3908435" cy="2720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كقاعدة عامة فإنه حتى في حالة جودة العرض السلعي للدرجة يصل فيها المستهلك لمرحلة إتخاذ قرار الشراء فإن نوعاً من الترغيب سيكون مطلوباً وعادة لا يصل البائع إلى نقطة إنهاء العرض إلا إذا إطمأن إلى ان المشتري المرتقب أصبح جاهزاً للشراء مقتنعاً بمزايا السلعة وأهمية شرائها </a:t>
              </a:r>
            </a:p>
          </p:txBody>
        </p:sp>
      </p:grpSp>
      <p:pic>
        <p:nvPicPr>
          <p:cNvPr id="5" name="Picture 4"/>
          <p:cNvPicPr>
            <a:picLocks noChangeAspect="1"/>
          </p:cNvPicPr>
          <p:nvPr/>
        </p:nvPicPr>
        <p:blipFill>
          <a:blip r:embed="rId8"/>
          <a:stretch>
            <a:fillRect/>
          </a:stretch>
        </p:blipFill>
        <p:spPr>
          <a:xfrm>
            <a:off x="1011359" y="4056600"/>
            <a:ext cx="2284863" cy="2153549"/>
          </a:xfrm>
          <a:prstGeom prst="rect">
            <a:avLst/>
          </a:prstGeom>
        </p:spPr>
      </p:pic>
    </p:spTree>
    <p:extLst>
      <p:ext uri="{BB962C8B-B14F-4D97-AF65-F5344CB8AC3E}">
        <p14:creationId xmlns:p14="http://schemas.microsoft.com/office/powerpoint/2010/main" val="1446876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6293" y="675056"/>
            <a:ext cx="2818513" cy="4551640"/>
          </a:xfrm>
          <a:prstGeom prst="rect">
            <a:avLst/>
          </a:prstGeom>
          <a:noFill/>
          <a:ln>
            <a:noFill/>
          </a:ln>
        </p:spPr>
      </p:pic>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204</a:t>
            </a:fld>
            <a:endParaRPr lang="ar-EG">
              <a:solidFill>
                <a:prstClr val="black">
                  <a:tint val="75000"/>
                </a:prstClr>
              </a:solidFill>
            </a:endParaRPr>
          </a:p>
        </p:txBody>
      </p:sp>
      <p:grpSp>
        <p:nvGrpSpPr>
          <p:cNvPr id="5" name="Group 4"/>
          <p:cNvGrpSpPr/>
          <p:nvPr/>
        </p:nvGrpSpPr>
        <p:grpSpPr>
          <a:xfrm>
            <a:off x="676164" y="207113"/>
            <a:ext cx="5253989" cy="935887"/>
            <a:chOff x="676164" y="207113"/>
            <a:chExt cx="5496036" cy="1114716"/>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164" y="207113"/>
              <a:ext cx="5496036" cy="1114716"/>
            </a:xfrm>
            <a:prstGeom prst="rect">
              <a:avLst/>
            </a:prstGeom>
          </p:spPr>
        </p:pic>
        <p:sp>
          <p:nvSpPr>
            <p:cNvPr id="3" name="Rectangle 2"/>
            <p:cNvSpPr/>
            <p:nvPr/>
          </p:nvSpPr>
          <p:spPr>
            <a:xfrm>
              <a:off x="1373506" y="435018"/>
              <a:ext cx="4101352" cy="658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أهم المداخل الشائعة في العرض </a:t>
              </a:r>
              <a:r>
                <a:rPr lang="ar-EG" sz="2400" dirty="0" smtClean="0"/>
                <a:t>البيعي</a:t>
              </a:r>
              <a:endParaRPr lang="ar-EG" sz="2400" dirty="0"/>
            </a:p>
          </p:txBody>
        </p:sp>
      </p:grpSp>
      <p:sp>
        <p:nvSpPr>
          <p:cNvPr id="9" name="Rectangle 8"/>
          <p:cNvSpPr/>
          <p:nvPr/>
        </p:nvSpPr>
        <p:spPr>
          <a:xfrm>
            <a:off x="4289612" y="1384590"/>
            <a:ext cx="2904565" cy="5918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dirty="0">
                <a:solidFill>
                  <a:srgbClr val="0D0D0D"/>
                </a:solidFill>
                <a:ea typeface="Calibri" panose="020F0502020204030204" pitchFamily="34" charset="0"/>
              </a:rPr>
              <a:t>مدخل إشباع الحاجات </a:t>
            </a:r>
            <a:endParaRPr lang="en-US" sz="1600" dirty="0">
              <a:effectLst/>
              <a:ea typeface="Calibri" panose="020F0502020204030204" pitchFamily="34" charset="0"/>
              <a:cs typeface="Arial" panose="020B0604020202020204" pitchFamily="34" charset="0"/>
            </a:endParaRPr>
          </a:p>
        </p:txBody>
      </p:sp>
      <p:grpSp>
        <p:nvGrpSpPr>
          <p:cNvPr id="13" name="Group 12"/>
          <p:cNvGrpSpPr/>
          <p:nvPr/>
        </p:nvGrpSpPr>
        <p:grpSpPr>
          <a:xfrm>
            <a:off x="1142999" y="2218023"/>
            <a:ext cx="5150224" cy="3924053"/>
            <a:chOff x="564776" y="2140571"/>
            <a:chExt cx="6306671" cy="4580905"/>
          </a:xfrm>
        </p:grpSpPr>
        <p:pic>
          <p:nvPicPr>
            <p:cNvPr id="11" name="Picture 10"/>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64776" y="2140571"/>
              <a:ext cx="6306671" cy="4580905"/>
            </a:xfrm>
            <a:prstGeom prst="rect">
              <a:avLst/>
            </a:prstGeom>
          </p:spPr>
        </p:pic>
        <p:sp>
          <p:nvSpPr>
            <p:cNvPr id="12" name="Rectangle 11"/>
            <p:cNvSpPr/>
            <p:nvPr/>
          </p:nvSpPr>
          <p:spPr>
            <a:xfrm>
              <a:off x="1474529" y="2857767"/>
              <a:ext cx="4187859" cy="3146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يردد عميلك دائماً إذا أشبعتني ملكتني لذا فإن مدخلك دائماص هو البحث عن المعلومات عن عميلك عن حاجاته .. عن رغباته .. وعن مشاكله حتى يمكن ان تدرك حاجته وتوصف الشكل والزمان والمكان </a:t>
              </a:r>
            </a:p>
          </p:txBody>
        </p:sp>
      </p:grpSp>
    </p:spTree>
    <p:extLst>
      <p:ext uri="{BB962C8B-B14F-4D97-AF65-F5344CB8AC3E}">
        <p14:creationId xmlns:p14="http://schemas.microsoft.com/office/powerpoint/2010/main" val="14814711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2526693" y="731979"/>
            <a:ext cx="6293224" cy="2542938"/>
            <a:chOff x="2668347" y="718532"/>
            <a:chExt cx="6293224" cy="2542938"/>
          </a:xfrm>
        </p:grpSpPr>
        <p:pic>
          <p:nvPicPr>
            <p:cNvPr id="20" name="Picture 19" descr="C:\Users\maraimm\Desktop\صور انفوجرافيك\47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8347" y="718532"/>
              <a:ext cx="6293224" cy="2542938"/>
            </a:xfrm>
            <a:prstGeom prst="rect">
              <a:avLst/>
            </a:prstGeom>
            <a:noFill/>
            <a:ln>
              <a:noFill/>
            </a:ln>
          </p:spPr>
        </p:pic>
        <p:sp>
          <p:nvSpPr>
            <p:cNvPr id="21" name="Rectangle 20"/>
            <p:cNvSpPr/>
            <p:nvPr/>
          </p:nvSpPr>
          <p:spPr>
            <a:xfrm>
              <a:off x="4114615" y="2399689"/>
              <a:ext cx="58634" cy="269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Plain">
                <a:avLst/>
              </a:prstTxWarp>
              <a:noAutofit/>
            </a:bodyPr>
            <a:lstStyle/>
            <a:p>
              <a:pPr algn="ctr" rtl="1">
                <a:lnSpc>
                  <a:spcPct val="107000"/>
                </a:lnSpc>
                <a:spcAft>
                  <a:spcPts val="800"/>
                </a:spcAft>
              </a:pPr>
              <a:r>
                <a:rPr lang="ar-SA" sz="2800" b="1" dirty="0">
                  <a:solidFill>
                    <a:srgbClr val="002060"/>
                  </a:solidFill>
                  <a:effectLst/>
                  <a:ea typeface="Calibri" panose="020F0502020204030204" pitchFamily="34" charset="0"/>
                  <a:cs typeface="Arial" panose="020B0604020202020204" pitchFamily="34" charset="0"/>
                </a:rPr>
                <a:t>1</a:t>
              </a:r>
              <a:endParaRPr lang="en-US" sz="1100" dirty="0">
                <a:solidFill>
                  <a:srgbClr val="002060"/>
                </a:solidFill>
                <a:effectLst/>
                <a:ea typeface="Calibri" panose="020F0502020204030204" pitchFamily="34" charset="0"/>
                <a:cs typeface="Arial" panose="020B0604020202020204" pitchFamily="34" charset="0"/>
              </a:endParaRPr>
            </a:p>
          </p:txBody>
        </p:sp>
        <p:sp>
          <p:nvSpPr>
            <p:cNvPr id="3" name="Rectangle 2"/>
            <p:cNvSpPr/>
            <p:nvPr/>
          </p:nvSpPr>
          <p:spPr>
            <a:xfrm>
              <a:off x="5513294" y="1211476"/>
              <a:ext cx="928065" cy="940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مدخل الأسئلة </a:t>
              </a: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205</a:t>
            </a:fld>
            <a:endParaRPr lang="ar-EG">
              <a:solidFill>
                <a:prstClr val="black">
                  <a:tint val="75000"/>
                </a:prstClr>
              </a:solidFill>
            </a:endParaRPr>
          </a:p>
        </p:txBody>
      </p:sp>
      <p:grpSp>
        <p:nvGrpSpPr>
          <p:cNvPr id="2" name="Group 1"/>
          <p:cNvGrpSpPr/>
          <p:nvPr/>
        </p:nvGrpSpPr>
        <p:grpSpPr>
          <a:xfrm>
            <a:off x="1829095" y="241795"/>
            <a:ext cx="3782040" cy="980368"/>
            <a:chOff x="588254" y="0"/>
            <a:chExt cx="5042649" cy="1122317"/>
          </a:xfrm>
        </p:grpSpPr>
        <p:pic>
          <p:nvPicPr>
            <p:cNvPr id="9" name="Picture 8" descr="C:\Users\maraimm\Desktop\صور انفوجرافيك\Untitled22.png"/>
            <p:cNvPicPr>
              <a:picLocks noChangeAspect="1"/>
            </p:cNvPicPr>
            <p:nvPr/>
          </p:nvPicPr>
          <p:blipFill>
            <a:blip r:embed="rId5">
              <a:duotone>
                <a:prstClr val="black"/>
                <a:schemeClr val="accent4">
                  <a:tint val="45000"/>
                  <a:satMod val="400000"/>
                </a:schemeClr>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88254" y="0"/>
              <a:ext cx="5042649" cy="112231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Rectangle 9"/>
            <p:cNvSpPr/>
            <p:nvPr/>
          </p:nvSpPr>
          <p:spPr>
            <a:xfrm>
              <a:off x="1159688" y="241731"/>
              <a:ext cx="3899780" cy="64976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2400" dirty="0"/>
                <a:t>هناك مدخلان متكاملان </a:t>
              </a:r>
              <a:endParaRPr lang="en-US" b="1" dirty="0">
                <a:effectLst/>
                <a:ea typeface="Calibri" panose="020F0502020204030204" pitchFamily="34" charset="0"/>
                <a:cs typeface="Arial" panose="020B0604020202020204" pitchFamily="34" charset="0"/>
              </a:endParaRPr>
            </a:p>
          </p:txBody>
        </p:sp>
      </p:grpSp>
      <p:pic>
        <p:nvPicPr>
          <p:cNvPr id="24" name="Picture 23" descr="C:\Users\maraimm\Desktop\صور انفوجرافيك\47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5119" y="3024240"/>
            <a:ext cx="6185646" cy="2448713"/>
          </a:xfrm>
          <a:prstGeom prst="rect">
            <a:avLst/>
          </a:prstGeom>
          <a:noFill/>
          <a:ln>
            <a:noFill/>
          </a:ln>
        </p:spPr>
      </p:pic>
      <p:sp>
        <p:nvSpPr>
          <p:cNvPr id="25" name="Rectangle 24"/>
          <p:cNvSpPr/>
          <p:nvPr/>
        </p:nvSpPr>
        <p:spPr>
          <a:xfrm>
            <a:off x="2117142" y="4554449"/>
            <a:ext cx="97899" cy="350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Plain">
              <a:avLst/>
            </a:prstTxWarp>
            <a:noAutofit/>
          </a:bodyPr>
          <a:lstStyle/>
          <a:p>
            <a:pPr algn="ctr" rtl="1">
              <a:lnSpc>
                <a:spcPct val="107000"/>
              </a:lnSpc>
              <a:spcAft>
                <a:spcPts val="800"/>
              </a:spcAft>
            </a:pPr>
            <a:r>
              <a:rPr lang="ar-SA" sz="2800" b="1" dirty="0">
                <a:solidFill>
                  <a:srgbClr val="C00000"/>
                </a:solidFill>
                <a:ea typeface="Calibri" panose="020F0502020204030204" pitchFamily="34" charset="0"/>
                <a:cs typeface="Arial" panose="020B0604020202020204" pitchFamily="34" charset="0"/>
              </a:rPr>
              <a:t>2</a:t>
            </a:r>
            <a:endParaRPr lang="en-US" sz="2800" b="1" dirty="0">
              <a:solidFill>
                <a:srgbClr val="C00000"/>
              </a:solidFill>
              <a:ea typeface="Calibri" panose="020F0502020204030204" pitchFamily="34" charset="0"/>
              <a:cs typeface="Arial" panose="020B0604020202020204" pitchFamily="34" charset="0"/>
            </a:endParaRPr>
          </a:p>
        </p:txBody>
      </p:sp>
      <p:sp>
        <p:nvSpPr>
          <p:cNvPr id="26" name="Rectangle 25"/>
          <p:cNvSpPr/>
          <p:nvPr/>
        </p:nvSpPr>
        <p:spPr>
          <a:xfrm>
            <a:off x="4107788" y="4425490"/>
            <a:ext cx="2431412" cy="807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FFFFFF"/>
                </a:solidFill>
                <a:ea typeface="Calibri" panose="020F0502020204030204" pitchFamily="34" charset="0"/>
              </a:rPr>
              <a:t>وجمع </a:t>
            </a:r>
            <a:r>
              <a:rPr lang="ar-SA" sz="2400" dirty="0">
                <a:solidFill>
                  <a:srgbClr val="FFFFFF"/>
                </a:solidFill>
                <a:ea typeface="Calibri" panose="020F0502020204030204" pitchFamily="34" charset="0"/>
              </a:rPr>
              <a:t>المعلومات عنه وعن نشاطه </a:t>
            </a:r>
            <a:endParaRPr lang="en-US" dirty="0">
              <a:effectLst/>
              <a:ea typeface="Calibri" panose="020F0502020204030204" pitchFamily="34" charset="0"/>
              <a:cs typeface="Arial" panose="020B0604020202020204" pitchFamily="34" charset="0"/>
            </a:endParaRPr>
          </a:p>
        </p:txBody>
      </p:sp>
      <p:sp>
        <p:nvSpPr>
          <p:cNvPr id="22" name="Rectangle 21"/>
          <p:cNvSpPr/>
          <p:nvPr/>
        </p:nvSpPr>
        <p:spPr>
          <a:xfrm>
            <a:off x="5619517" y="1936341"/>
            <a:ext cx="3080093" cy="1011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marR="540385" algn="ctr">
              <a:spcAft>
                <a:spcPts val="800"/>
              </a:spcAft>
            </a:pPr>
            <a:r>
              <a:rPr lang="ar-SA" sz="2400" dirty="0" smtClean="0">
                <a:solidFill>
                  <a:schemeClr val="bg1"/>
                </a:solidFill>
                <a:ea typeface="Calibri" panose="020F0502020204030204" pitchFamily="34" charset="0"/>
              </a:rPr>
              <a:t/>
            </a:r>
            <a:br>
              <a:rPr lang="ar-SA" sz="2400" dirty="0" smtClean="0">
                <a:solidFill>
                  <a:schemeClr val="bg1"/>
                </a:solidFill>
                <a:ea typeface="Calibri" panose="020F0502020204030204" pitchFamily="34" charset="0"/>
              </a:rPr>
            </a:br>
            <a:r>
              <a:rPr lang="ar-SA" sz="2400" dirty="0" smtClean="0">
                <a:solidFill>
                  <a:schemeClr val="bg1"/>
                </a:solidFill>
                <a:ea typeface="Calibri" panose="020F0502020204030204" pitchFamily="34" charset="0"/>
              </a:rPr>
              <a:t>إسأل </a:t>
            </a:r>
            <a:r>
              <a:rPr lang="ar-SA" sz="2400" dirty="0">
                <a:solidFill>
                  <a:schemeClr val="bg1"/>
                </a:solidFill>
                <a:ea typeface="Calibri" panose="020F0502020204030204" pitchFamily="34" charset="0"/>
              </a:rPr>
              <a:t>عميلك عن اسئلة مباشرة وغير مباشرة لتحدد وتصف حاجته </a:t>
            </a:r>
            <a:endParaRPr lang="en-US" dirty="0">
              <a:solidFill>
                <a:schemeClr val="bg1"/>
              </a:solidFill>
              <a:effectLst/>
              <a:ea typeface="Calibri" panose="020F0502020204030204" pitchFamily="34" charset="0"/>
              <a:cs typeface="Arial" panose="020B0604020202020204" pitchFamily="34" charset="0"/>
            </a:endParaRPr>
          </a:p>
        </p:txBody>
      </p:sp>
      <p:sp>
        <p:nvSpPr>
          <p:cNvPr id="28" name="Rectangle 27"/>
          <p:cNvSpPr/>
          <p:nvPr/>
        </p:nvSpPr>
        <p:spPr>
          <a:xfrm>
            <a:off x="3392190" y="3604977"/>
            <a:ext cx="928065" cy="940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ملاحظة العميل </a:t>
            </a:r>
          </a:p>
        </p:txBody>
      </p:sp>
    </p:spTree>
    <p:extLst>
      <p:ext uri="{BB962C8B-B14F-4D97-AF65-F5344CB8AC3E}">
        <p14:creationId xmlns:p14="http://schemas.microsoft.com/office/powerpoint/2010/main" val="15559396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par>
                                <p:cTn id="26" presetID="22" presetClass="entr" presetSubtype="8"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2" grpId="0"/>
      <p:bldP spid="28" grpId="0"/>
    </p:bldLst>
  </p:timing>
</p:sld>
</file>

<file path=ppt/slides/slide20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206</a:t>
            </a:fld>
            <a:endParaRPr lang="ar-EG">
              <a:solidFill>
                <a:prstClr val="black">
                  <a:tint val="75000"/>
                </a:prstClr>
              </a:solidFill>
            </a:endParaRPr>
          </a:p>
        </p:txBody>
      </p:sp>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5034" y="1296256"/>
            <a:ext cx="2470645" cy="3808076"/>
          </a:xfrm>
          <a:prstGeom prst="rect">
            <a:avLst/>
          </a:prstGeom>
          <a:noFill/>
          <a:ln>
            <a:noFill/>
          </a:ln>
        </p:spPr>
      </p:pic>
      <p:grpSp>
        <p:nvGrpSpPr>
          <p:cNvPr id="6" name="Group 5"/>
          <p:cNvGrpSpPr/>
          <p:nvPr/>
        </p:nvGrpSpPr>
        <p:grpSpPr>
          <a:xfrm>
            <a:off x="685800" y="1943353"/>
            <a:ext cx="6051175" cy="3274105"/>
            <a:chOff x="615054" y="1390914"/>
            <a:chExt cx="5794357" cy="3152305"/>
          </a:xfrm>
        </p:grpSpPr>
        <p:pic>
          <p:nvPicPr>
            <p:cNvPr id="7" name="Picture 6"/>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15054" y="1390914"/>
              <a:ext cx="5794357" cy="3152305"/>
            </a:xfrm>
            <a:prstGeom prst="rect">
              <a:avLst/>
            </a:prstGeom>
          </p:spPr>
        </p:pic>
        <p:sp>
          <p:nvSpPr>
            <p:cNvPr id="8" name="Rounded Rectangle 7"/>
            <p:cNvSpPr/>
            <p:nvPr/>
          </p:nvSpPr>
          <p:spPr>
            <a:xfrm>
              <a:off x="1470995" y="1999918"/>
              <a:ext cx="4281723" cy="2147660"/>
            </a:xfrm>
            <a:prstGeom prst="round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chemeClr val="tx1">
                      <a:lumMod val="95000"/>
                      <a:lumOff val="5000"/>
                    </a:schemeClr>
                  </a:solidFill>
                  <a:latin typeface="Calibri" panose="020F0502020204030204" pitchFamily="34" charset="0"/>
                  <a:ea typeface="Calibri" panose="020F0502020204030204" pitchFamily="34" charset="0"/>
                </a:rPr>
                <a:t>قد </a:t>
              </a:r>
              <a:r>
                <a:rPr lang="ar-SA" sz="2400" dirty="0">
                  <a:solidFill>
                    <a:schemeClr val="tx1">
                      <a:lumMod val="95000"/>
                      <a:lumOff val="5000"/>
                    </a:schemeClr>
                  </a:solidFill>
                  <a:latin typeface="Calibri" panose="020F0502020204030204" pitchFamily="34" charset="0"/>
                  <a:ea typeface="Calibri" panose="020F0502020204030204" pitchFamily="34" charset="0"/>
                </a:rPr>
                <a:t>يتطلب العرض البيعي جهداً خاصاً في جعل العميل يدرك </a:t>
              </a:r>
              <a:r>
                <a:rPr lang="ar-SA" sz="2400" dirty="0" smtClean="0">
                  <a:solidFill>
                    <a:schemeClr val="tx1">
                      <a:lumMod val="95000"/>
                      <a:lumOff val="5000"/>
                    </a:schemeClr>
                  </a:solidFill>
                  <a:latin typeface="Calibri" panose="020F0502020204030204" pitchFamily="34" charset="0"/>
                  <a:ea typeface="Calibri" panose="020F0502020204030204" pitchFamily="34" charset="0"/>
                </a:rPr>
                <a:t>حاجته إذ </a:t>
              </a:r>
              <a:r>
                <a:rPr lang="ar-SA" sz="2400" dirty="0">
                  <a:solidFill>
                    <a:schemeClr val="tx1">
                      <a:lumMod val="95000"/>
                      <a:lumOff val="5000"/>
                    </a:schemeClr>
                  </a:solidFill>
                  <a:latin typeface="Calibri" panose="020F0502020204030204" pitchFamily="34" charset="0"/>
                  <a:ea typeface="Calibri" panose="020F0502020204030204" pitchFamily="34" charset="0"/>
                </a:rPr>
                <a:t>ان الكثير من العملاء عادة لا يذكرون حاجتهم الحقيقية ، حيث أن العملاء قد لا يعرفون بوجود سلع أو خدمات يمكن ان تحل مشاكلهم بما توفره من مواصفات جديدة </a:t>
              </a:r>
            </a:p>
          </p:txBody>
        </p:sp>
      </p:grpSp>
      <p:grpSp>
        <p:nvGrpSpPr>
          <p:cNvPr id="9" name="Group 8"/>
          <p:cNvGrpSpPr/>
          <p:nvPr/>
        </p:nvGrpSpPr>
        <p:grpSpPr>
          <a:xfrm>
            <a:off x="2269136" y="315888"/>
            <a:ext cx="3782040" cy="980368"/>
            <a:chOff x="588254" y="0"/>
            <a:chExt cx="5042649" cy="1122317"/>
          </a:xfrm>
        </p:grpSpPr>
        <p:pic>
          <p:nvPicPr>
            <p:cNvPr id="10" name="Picture 9" descr="C:\Users\maraimm\Desktop\صور انفوجرافيك\Untitled22.png"/>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88254" y="0"/>
              <a:ext cx="5042649" cy="112231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Rectangle 10"/>
            <p:cNvSpPr/>
            <p:nvPr/>
          </p:nvSpPr>
          <p:spPr>
            <a:xfrm>
              <a:off x="1159688" y="241731"/>
              <a:ext cx="3899780" cy="64976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2400" b="1" dirty="0" smtClean="0"/>
                <a:t>يتطلب هذا المدخل</a:t>
              </a:r>
              <a:endParaRPr lang="en-US" b="1" dirty="0">
                <a:effectLst/>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8592831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207</a:t>
            </a:fld>
            <a:endParaRPr lang="ar-EG">
              <a:solidFill>
                <a:prstClr val="black">
                  <a:tint val="75000"/>
                </a:prstClr>
              </a:solidFill>
            </a:endParaRPr>
          </a:p>
        </p:txBody>
      </p:sp>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72225" y="1674488"/>
            <a:ext cx="2204015" cy="3146240"/>
          </a:xfrm>
          <a:prstGeom prst="rect">
            <a:avLst/>
          </a:prstGeom>
          <a:noFill/>
          <a:ln>
            <a:noFill/>
          </a:ln>
        </p:spPr>
      </p:pic>
      <p:grpSp>
        <p:nvGrpSpPr>
          <p:cNvPr id="6" name="Group 5"/>
          <p:cNvGrpSpPr/>
          <p:nvPr/>
        </p:nvGrpSpPr>
        <p:grpSpPr>
          <a:xfrm>
            <a:off x="2697718" y="2387107"/>
            <a:ext cx="6051175" cy="3274105"/>
            <a:chOff x="615054" y="1390914"/>
            <a:chExt cx="5794357" cy="3152305"/>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054" y="1390914"/>
              <a:ext cx="5794357" cy="3152305"/>
            </a:xfrm>
            <a:prstGeom prst="rect">
              <a:avLst/>
            </a:prstGeom>
          </p:spPr>
        </p:pic>
        <p:sp>
          <p:nvSpPr>
            <p:cNvPr id="8" name="Rounded Rectangle 7"/>
            <p:cNvSpPr/>
            <p:nvPr/>
          </p:nvSpPr>
          <p:spPr>
            <a:xfrm>
              <a:off x="1212602" y="1893236"/>
              <a:ext cx="4671233" cy="2147660"/>
            </a:xfrm>
            <a:prstGeom prst="round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chemeClr val="bg1"/>
                  </a:solidFill>
                  <a:latin typeface="Calibri" panose="020F0502020204030204" pitchFamily="34" charset="0"/>
                  <a:ea typeface="Calibri" panose="020F0502020204030204" pitchFamily="34" charset="0"/>
                </a:rPr>
                <a:t>يقوم البائع بتوضيح كيف أن السلع و الخدمات التي تعرضها يمكن ان تشبع حاجات ورغبات العملاء وفقاً للإدراك الجديد لهذه المنتجات فإذا لمست من خلال اسئلتك عن البرنامج السياحي قصوراً في الإمكانات المادية فإن التركيز في العرض يكون على الأقل سعراً </a:t>
              </a:r>
            </a:p>
          </p:txBody>
        </p:sp>
      </p:grpSp>
      <p:grpSp>
        <p:nvGrpSpPr>
          <p:cNvPr id="9" name="Group 8"/>
          <p:cNvGrpSpPr/>
          <p:nvPr/>
        </p:nvGrpSpPr>
        <p:grpSpPr>
          <a:xfrm>
            <a:off x="2269136" y="315888"/>
            <a:ext cx="3782040" cy="980368"/>
            <a:chOff x="588254" y="0"/>
            <a:chExt cx="5042649" cy="1122317"/>
          </a:xfrm>
        </p:grpSpPr>
        <p:pic>
          <p:nvPicPr>
            <p:cNvPr id="10" name="Picture 9" descr="C:\Users\maraimm\Desktop\صور انفوجرافيك\Untitled22.png"/>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88254" y="0"/>
              <a:ext cx="5042649" cy="112231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Rectangle 10"/>
            <p:cNvSpPr/>
            <p:nvPr/>
          </p:nvSpPr>
          <p:spPr>
            <a:xfrm>
              <a:off x="1159688" y="241731"/>
              <a:ext cx="3899780" cy="64976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2400" b="1" dirty="0" smtClean="0"/>
                <a:t>يتطلب هذا المدخل</a:t>
              </a:r>
              <a:endParaRPr lang="en-US" b="1" dirty="0">
                <a:effectLst/>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0272298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208</a:t>
            </a:fld>
            <a:endParaRPr lang="ar-EG">
              <a:solidFill>
                <a:prstClr val="black">
                  <a:tint val="75000"/>
                </a:prstClr>
              </a:solidFill>
            </a:endParaRPr>
          </a:p>
        </p:txBody>
      </p:sp>
      <p:grpSp>
        <p:nvGrpSpPr>
          <p:cNvPr id="9" name="Group 8"/>
          <p:cNvGrpSpPr/>
          <p:nvPr/>
        </p:nvGrpSpPr>
        <p:grpSpPr>
          <a:xfrm>
            <a:off x="2269136" y="315888"/>
            <a:ext cx="3782040" cy="980368"/>
            <a:chOff x="588254" y="0"/>
            <a:chExt cx="5042649" cy="1122317"/>
          </a:xfrm>
        </p:grpSpPr>
        <p:pic>
          <p:nvPicPr>
            <p:cNvPr id="10" name="Picture 9" descr="C:\Users\maraimm\Desktop\صور انفوجرافيك\Untitled22.png"/>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88254" y="0"/>
              <a:ext cx="5042649" cy="112231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Rectangle 10"/>
            <p:cNvSpPr/>
            <p:nvPr/>
          </p:nvSpPr>
          <p:spPr>
            <a:xfrm>
              <a:off x="1159688" y="241731"/>
              <a:ext cx="3899780" cy="64976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EG" sz="2400" b="1" dirty="0" smtClean="0"/>
                <a:t>يتميز هذا المدخل</a:t>
              </a:r>
              <a:endParaRPr lang="en-US" b="1" dirty="0">
                <a:effectLst/>
                <a:ea typeface="Calibri" panose="020F0502020204030204" pitchFamily="34" charset="0"/>
                <a:cs typeface="Arial" panose="020B0604020202020204" pitchFamily="34" charset="0"/>
              </a:endParaRPr>
            </a:p>
          </p:txBody>
        </p:sp>
      </p:grpSp>
      <p:grpSp>
        <p:nvGrpSpPr>
          <p:cNvPr id="17" name="Group 16"/>
          <p:cNvGrpSpPr/>
          <p:nvPr/>
        </p:nvGrpSpPr>
        <p:grpSpPr>
          <a:xfrm>
            <a:off x="941295" y="1507413"/>
            <a:ext cx="7708526" cy="2419128"/>
            <a:chOff x="941295" y="1507413"/>
            <a:chExt cx="7708526" cy="2419128"/>
          </a:xfrm>
        </p:grpSpPr>
        <p:grpSp>
          <p:nvGrpSpPr>
            <p:cNvPr id="12" name="Group 11"/>
            <p:cNvGrpSpPr/>
            <p:nvPr/>
          </p:nvGrpSpPr>
          <p:grpSpPr>
            <a:xfrm>
              <a:off x="941295" y="1507413"/>
              <a:ext cx="7708526" cy="2419128"/>
              <a:chOff x="941295" y="1507413"/>
              <a:chExt cx="7708526" cy="2001369"/>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41295" y="1507413"/>
                <a:ext cx="7708526" cy="2001369"/>
              </a:xfrm>
              <a:prstGeom prst="rect">
                <a:avLst/>
              </a:prstGeom>
            </p:spPr>
          </p:pic>
          <p:sp>
            <p:nvSpPr>
              <p:cNvPr id="3" name="Rectangle 2"/>
              <p:cNvSpPr/>
              <p:nvPr/>
            </p:nvSpPr>
            <p:spPr>
              <a:xfrm rot="21343931">
                <a:off x="1185023" y="1751928"/>
                <a:ext cx="7221070" cy="15329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يتفق </a:t>
                </a:r>
                <a:r>
                  <a:rPr lang="ar-EG" sz="2400" dirty="0"/>
                  <a:t>مع ظروف وأفكار العملاء وطريقتهم في التفكير ويرتبط بالمفهوم التسويقي الذي ينبني على أن الإشباع يرتبط بالدراسة والتفم لرغبة العملاء </a:t>
                </a:r>
              </a:p>
            </p:txBody>
          </p:sp>
        </p:grpSp>
        <p:sp>
          <p:nvSpPr>
            <p:cNvPr id="16" name="Oval 15"/>
            <p:cNvSpPr/>
            <p:nvPr/>
          </p:nvSpPr>
          <p:spPr>
            <a:xfrm>
              <a:off x="8010980" y="1532344"/>
              <a:ext cx="504370" cy="507108"/>
            </a:xfrm>
            <a:prstGeom prst="ellipse">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800" b="1" dirty="0" smtClean="0"/>
                <a:t>1</a:t>
              </a:r>
              <a:endParaRPr lang="ar-EG" sz="2800" b="1" dirty="0"/>
            </a:p>
          </p:txBody>
        </p:sp>
      </p:grpSp>
      <p:grpSp>
        <p:nvGrpSpPr>
          <p:cNvPr id="19" name="Group 18"/>
          <p:cNvGrpSpPr/>
          <p:nvPr/>
        </p:nvGrpSpPr>
        <p:grpSpPr>
          <a:xfrm>
            <a:off x="941295" y="3726066"/>
            <a:ext cx="7708526" cy="2419128"/>
            <a:chOff x="941295" y="3726066"/>
            <a:chExt cx="7708526" cy="2419128"/>
          </a:xfrm>
        </p:grpSpPr>
        <p:grpSp>
          <p:nvGrpSpPr>
            <p:cNvPr id="13" name="Group 12"/>
            <p:cNvGrpSpPr/>
            <p:nvPr/>
          </p:nvGrpSpPr>
          <p:grpSpPr>
            <a:xfrm>
              <a:off x="941295" y="3726066"/>
              <a:ext cx="7708526" cy="2419128"/>
              <a:chOff x="941295" y="1507413"/>
              <a:chExt cx="7708526" cy="2001369"/>
            </a:xfrm>
          </p:grpSpPr>
          <p:pic>
            <p:nvPicPr>
              <p:cNvPr id="14" name="Picture 13"/>
              <p:cNvPicPr>
                <a:picLocks noChangeAspect="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flipV="1">
                <a:off x="941295" y="1507413"/>
                <a:ext cx="7708526" cy="2001369"/>
              </a:xfrm>
              <a:prstGeom prst="rect">
                <a:avLst/>
              </a:prstGeom>
            </p:spPr>
          </p:pic>
          <p:sp>
            <p:nvSpPr>
              <p:cNvPr id="15" name="Rectangle 14"/>
              <p:cNvSpPr/>
              <p:nvPr/>
            </p:nvSpPr>
            <p:spPr>
              <a:xfrm rot="21343931">
                <a:off x="1185024" y="1824542"/>
                <a:ext cx="7221070" cy="15329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ياخذ في الحسبان الاختلافات الفردية بين العملاء ، وتسم بالمرونة ويعتمد على بناء العلاقة المتكاملة بين رجال البيع والعملاء ، ويفيد بدرجة عالية في حالة الصفقات الكبيرة </a:t>
                </a:r>
              </a:p>
            </p:txBody>
          </p:sp>
        </p:grpSp>
        <p:sp>
          <p:nvSpPr>
            <p:cNvPr id="18" name="Oval 17"/>
            <p:cNvSpPr/>
            <p:nvPr/>
          </p:nvSpPr>
          <p:spPr>
            <a:xfrm>
              <a:off x="8053055" y="3818737"/>
              <a:ext cx="504370" cy="507108"/>
            </a:xfrm>
            <a:prstGeom prst="ellipse">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2800" b="1" dirty="0" smtClean="0"/>
                <a:t>2</a:t>
              </a:r>
              <a:endParaRPr lang="ar-EG" sz="2800" b="1" dirty="0"/>
            </a:p>
          </p:txBody>
        </p:sp>
      </p:grpSp>
    </p:spTree>
    <p:extLst>
      <p:ext uri="{BB962C8B-B14F-4D97-AF65-F5344CB8AC3E}">
        <p14:creationId xmlns:p14="http://schemas.microsoft.com/office/powerpoint/2010/main" val="29035898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6293" y="675056"/>
            <a:ext cx="2818513" cy="4551640"/>
          </a:xfrm>
          <a:prstGeom prst="rect">
            <a:avLst/>
          </a:prstGeom>
          <a:noFill/>
          <a:ln>
            <a:noFill/>
          </a:ln>
        </p:spPr>
      </p:pic>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209</a:t>
            </a:fld>
            <a:endParaRPr lang="ar-EG">
              <a:solidFill>
                <a:prstClr val="black">
                  <a:tint val="75000"/>
                </a:prstClr>
              </a:solidFill>
            </a:endParaRPr>
          </a:p>
        </p:txBody>
      </p:sp>
      <p:grpSp>
        <p:nvGrpSpPr>
          <p:cNvPr id="5" name="Group 4"/>
          <p:cNvGrpSpPr/>
          <p:nvPr/>
        </p:nvGrpSpPr>
        <p:grpSpPr>
          <a:xfrm>
            <a:off x="676164" y="207113"/>
            <a:ext cx="5253989" cy="935887"/>
            <a:chOff x="676164" y="207113"/>
            <a:chExt cx="5496036" cy="1114716"/>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164" y="207113"/>
              <a:ext cx="5496036" cy="1114716"/>
            </a:xfrm>
            <a:prstGeom prst="rect">
              <a:avLst/>
            </a:prstGeom>
          </p:spPr>
        </p:pic>
        <p:sp>
          <p:nvSpPr>
            <p:cNvPr id="3" name="Rectangle 2"/>
            <p:cNvSpPr/>
            <p:nvPr/>
          </p:nvSpPr>
          <p:spPr>
            <a:xfrm>
              <a:off x="1373506" y="435018"/>
              <a:ext cx="4101352" cy="658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أهم المداخل الشائعة في العرض </a:t>
              </a:r>
              <a:r>
                <a:rPr lang="ar-EG" sz="2400" dirty="0" smtClean="0"/>
                <a:t>البيعي</a:t>
              </a:r>
              <a:endParaRPr lang="ar-EG" sz="2400" dirty="0"/>
            </a:p>
          </p:txBody>
        </p:sp>
      </p:grpSp>
      <p:sp>
        <p:nvSpPr>
          <p:cNvPr id="9" name="Rectangle 8"/>
          <p:cNvSpPr/>
          <p:nvPr/>
        </p:nvSpPr>
        <p:spPr>
          <a:xfrm>
            <a:off x="3173506" y="1411906"/>
            <a:ext cx="3886200" cy="5918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dirty="0">
                <a:solidFill>
                  <a:srgbClr val="0D0D0D"/>
                </a:solidFill>
                <a:ea typeface="Calibri" panose="020F0502020204030204" pitchFamily="34" charset="0"/>
              </a:rPr>
              <a:t>مدخل أشعرني باهميتي .. أحترمك ..</a:t>
            </a:r>
            <a:endParaRPr lang="en-US" sz="1600" dirty="0">
              <a:effectLst/>
              <a:ea typeface="Calibri" panose="020F0502020204030204" pitchFamily="34" charset="0"/>
              <a:cs typeface="Arial" panose="020B0604020202020204" pitchFamily="34" charset="0"/>
            </a:endParaRPr>
          </a:p>
        </p:txBody>
      </p:sp>
      <p:grpSp>
        <p:nvGrpSpPr>
          <p:cNvPr id="13" name="Group 12"/>
          <p:cNvGrpSpPr/>
          <p:nvPr/>
        </p:nvGrpSpPr>
        <p:grpSpPr>
          <a:xfrm>
            <a:off x="1361964" y="2272655"/>
            <a:ext cx="5123330" cy="3372723"/>
            <a:chOff x="564776" y="2140571"/>
            <a:chExt cx="6306671" cy="4580905"/>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776" y="2140571"/>
              <a:ext cx="6306671" cy="4580905"/>
            </a:xfrm>
            <a:prstGeom prst="rect">
              <a:avLst/>
            </a:prstGeom>
          </p:spPr>
        </p:pic>
        <p:sp>
          <p:nvSpPr>
            <p:cNvPr id="12" name="Rectangle 11"/>
            <p:cNvSpPr/>
            <p:nvPr/>
          </p:nvSpPr>
          <p:spPr>
            <a:xfrm>
              <a:off x="1342795" y="2740599"/>
              <a:ext cx="4387938" cy="3146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كل إنسان له ما يعتز به .. ويشعر باهميته في الحياة </a:t>
              </a:r>
              <a:r>
                <a:rPr lang="ar-EG" sz="2400" dirty="0" smtClean="0"/>
                <a:t>، لذا </a:t>
              </a:r>
              <a:r>
                <a:rPr lang="ar-EG" sz="2400" dirty="0"/>
                <a:t>عليك صديقي البائع أن تدرس من تتعامل معهم جيداً فقد يكون المشتري ممن يودون ان نثنى على قراراتهم </a:t>
              </a:r>
            </a:p>
          </p:txBody>
        </p:sp>
      </p:grpSp>
    </p:spTree>
    <p:extLst>
      <p:ext uri="{BB962C8B-B14F-4D97-AF65-F5344CB8AC3E}">
        <p14:creationId xmlns:p14="http://schemas.microsoft.com/office/powerpoint/2010/main" val="17408002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21</a:t>
            </a:fld>
            <a:endParaRPr lang="ar-EG">
              <a:solidFill>
                <a:prstClr val="black">
                  <a:tint val="75000"/>
                </a:prstClr>
              </a:solidFill>
            </a:endParaRPr>
          </a:p>
        </p:txBody>
      </p:sp>
      <p:grpSp>
        <p:nvGrpSpPr>
          <p:cNvPr id="5" name="Group 4"/>
          <p:cNvGrpSpPr/>
          <p:nvPr/>
        </p:nvGrpSpPr>
        <p:grpSpPr>
          <a:xfrm>
            <a:off x="750776" y="-237666"/>
            <a:ext cx="3834504" cy="1990166"/>
            <a:chOff x="1248484" y="-1"/>
            <a:chExt cx="4399280" cy="2245659"/>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484" y="-1"/>
              <a:ext cx="4399280" cy="2245659"/>
            </a:xfrm>
            <a:prstGeom prst="rect">
              <a:avLst/>
            </a:prstGeom>
          </p:spPr>
        </p:pic>
        <p:sp>
          <p:nvSpPr>
            <p:cNvPr id="3" name="Rectangle 2"/>
            <p:cNvSpPr/>
            <p:nvPr/>
          </p:nvSpPr>
          <p:spPr>
            <a:xfrm rot="21138533">
              <a:off x="1494291" y="739587"/>
              <a:ext cx="3907664" cy="76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واجبات رجل البيع </a:t>
              </a:r>
            </a:p>
          </p:txBody>
        </p:sp>
      </p:gr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7720" y="1384772"/>
            <a:ext cx="2044653" cy="5473228"/>
          </a:xfrm>
          <a:prstGeom prst="rect">
            <a:avLst/>
          </a:prstGeom>
        </p:spPr>
      </p:pic>
      <p:grpSp>
        <p:nvGrpSpPr>
          <p:cNvPr id="7" name="Group 6"/>
          <p:cNvGrpSpPr/>
          <p:nvPr/>
        </p:nvGrpSpPr>
        <p:grpSpPr>
          <a:xfrm>
            <a:off x="2521619" y="4646895"/>
            <a:ext cx="6505243" cy="1821140"/>
            <a:chOff x="2521619" y="4646895"/>
            <a:chExt cx="6505243" cy="1821140"/>
          </a:xfrm>
        </p:grpSpPr>
        <p:grpSp>
          <p:nvGrpSpPr>
            <p:cNvPr id="15" name="Group 14"/>
            <p:cNvGrpSpPr/>
            <p:nvPr/>
          </p:nvGrpSpPr>
          <p:grpSpPr>
            <a:xfrm>
              <a:off x="2521619" y="4646895"/>
              <a:ext cx="6505243" cy="1821140"/>
              <a:chOff x="1603020" y="2080784"/>
              <a:chExt cx="7013724" cy="1821140"/>
            </a:xfrm>
          </p:grpSpPr>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603020" y="2080784"/>
                <a:ext cx="7013724" cy="1821140"/>
              </a:xfrm>
              <a:prstGeom prst="rect">
                <a:avLst/>
              </a:prstGeom>
            </p:spPr>
          </p:pic>
          <p:sp>
            <p:nvSpPr>
              <p:cNvPr id="17" name="Rectangle 16"/>
              <p:cNvSpPr/>
              <p:nvPr/>
            </p:nvSpPr>
            <p:spPr>
              <a:xfrm>
                <a:off x="2432817" y="2120739"/>
                <a:ext cx="5472953" cy="1061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معالجة شكاوى العملاء </a:t>
                </a:r>
                <a:endParaRPr lang="ar-EG" sz="2400" b="1" dirty="0" smtClean="0"/>
              </a:p>
              <a:p>
                <a:pPr algn="ctr"/>
                <a:r>
                  <a:rPr lang="ar-EG" sz="2400" dirty="0" smtClean="0"/>
                  <a:t>يستطيع </a:t>
                </a:r>
                <a:r>
                  <a:rPr lang="ar-EG" sz="2400" dirty="0"/>
                  <a:t>رجل البيع تصحيح الموقف وأن يتاكد أن يظل العميل عميلاً للشركة</a:t>
                </a:r>
              </a:p>
            </p:txBody>
          </p:sp>
        </p:grpSp>
        <p:sp>
          <p:nvSpPr>
            <p:cNvPr id="18" name="Oval 17"/>
            <p:cNvSpPr/>
            <p:nvPr/>
          </p:nvSpPr>
          <p:spPr>
            <a:xfrm>
              <a:off x="7111253" y="4683458"/>
              <a:ext cx="497541" cy="41817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C00000"/>
                  </a:solidFill>
                </a:rPr>
                <a:t>7</a:t>
              </a:r>
              <a:endParaRPr lang="ar-EG" sz="2400" b="1" dirty="0">
                <a:solidFill>
                  <a:srgbClr val="C00000"/>
                </a:solidFill>
              </a:endParaRPr>
            </a:p>
          </p:txBody>
        </p:sp>
      </p:grpSp>
      <p:grpSp>
        <p:nvGrpSpPr>
          <p:cNvPr id="21" name="Group 20"/>
          <p:cNvGrpSpPr/>
          <p:nvPr/>
        </p:nvGrpSpPr>
        <p:grpSpPr>
          <a:xfrm>
            <a:off x="1658215" y="1559584"/>
            <a:ext cx="6849539" cy="2181934"/>
            <a:chOff x="1658215" y="1559584"/>
            <a:chExt cx="6849539" cy="2181934"/>
          </a:xfrm>
        </p:grpSpPr>
        <p:grpSp>
          <p:nvGrpSpPr>
            <p:cNvPr id="14" name="Group 13"/>
            <p:cNvGrpSpPr/>
            <p:nvPr/>
          </p:nvGrpSpPr>
          <p:grpSpPr>
            <a:xfrm>
              <a:off x="1658215" y="1559584"/>
              <a:ext cx="6849539" cy="2181934"/>
              <a:chOff x="1712006" y="1762609"/>
              <a:chExt cx="6849539" cy="2181934"/>
            </a:xfrm>
          </p:grpSpPr>
          <p:pic>
            <p:nvPicPr>
              <p:cNvPr id="13" name="Picture 12"/>
              <p:cNvPicPr>
                <a:picLocks noChangeAspect="1"/>
              </p:cNvPicPr>
              <p:nvPr/>
            </p:nvPicPr>
            <p:blipFill>
              <a:blip r:embed="rId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12006" y="1762609"/>
                <a:ext cx="6849539" cy="2181934"/>
              </a:xfrm>
              <a:prstGeom prst="rect">
                <a:avLst/>
              </a:prstGeom>
            </p:spPr>
          </p:pic>
          <p:sp>
            <p:nvSpPr>
              <p:cNvPr id="9" name="Rectangle 8"/>
              <p:cNvSpPr/>
              <p:nvPr/>
            </p:nvSpPr>
            <p:spPr>
              <a:xfrm>
                <a:off x="2721819" y="1820443"/>
                <a:ext cx="5472953" cy="1218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يساعد </a:t>
                </a:r>
                <a:r>
                  <a:rPr lang="ar-EG" sz="2400" b="1" dirty="0"/>
                  <a:t>تجار التجزئة في عرض السلعة </a:t>
                </a:r>
              </a:p>
              <a:p>
                <a:pPr algn="ctr"/>
                <a:r>
                  <a:rPr lang="ar-EG" sz="2400" dirty="0"/>
                  <a:t>يقدم النصيحة إلى تاجر التجزئة عن طريق إرشاده بأحسن وأفضل طرق عرض السلعة</a:t>
                </a:r>
              </a:p>
            </p:txBody>
          </p:sp>
        </p:grpSp>
        <p:sp>
          <p:nvSpPr>
            <p:cNvPr id="19" name="Oval 18"/>
            <p:cNvSpPr/>
            <p:nvPr/>
          </p:nvSpPr>
          <p:spPr>
            <a:xfrm>
              <a:off x="7360024" y="1617418"/>
              <a:ext cx="497541" cy="41817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C00000"/>
                  </a:solidFill>
                </a:rPr>
                <a:t>5</a:t>
              </a:r>
              <a:endParaRPr lang="ar-EG" sz="2400" b="1" dirty="0">
                <a:solidFill>
                  <a:srgbClr val="C00000"/>
                </a:solidFill>
              </a:endParaRPr>
            </a:p>
          </p:txBody>
        </p:sp>
      </p:grpSp>
      <p:grpSp>
        <p:nvGrpSpPr>
          <p:cNvPr id="10" name="Group 9"/>
          <p:cNvGrpSpPr/>
          <p:nvPr/>
        </p:nvGrpSpPr>
        <p:grpSpPr>
          <a:xfrm>
            <a:off x="2166696" y="3104155"/>
            <a:ext cx="6739142" cy="2020221"/>
            <a:chOff x="2166696" y="3104155"/>
            <a:chExt cx="6739142" cy="2020221"/>
          </a:xfrm>
        </p:grpSpPr>
        <p:grpSp>
          <p:nvGrpSpPr>
            <p:cNvPr id="12" name="Group 11"/>
            <p:cNvGrpSpPr/>
            <p:nvPr/>
          </p:nvGrpSpPr>
          <p:grpSpPr>
            <a:xfrm>
              <a:off x="2166696" y="3104155"/>
              <a:ext cx="6739142" cy="2020221"/>
              <a:chOff x="2314614" y="3896485"/>
              <a:chExt cx="6739142" cy="2020221"/>
            </a:xfrm>
          </p:grpSpPr>
          <p:pic>
            <p:nvPicPr>
              <p:cNvPr id="8" name="Picture 7"/>
              <p:cNvPicPr>
                <a:picLocks noChangeAspect="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314614" y="3896485"/>
                <a:ext cx="6739142" cy="2020221"/>
              </a:xfrm>
              <a:prstGeom prst="rect">
                <a:avLst/>
              </a:prstGeom>
            </p:spPr>
          </p:pic>
          <p:sp>
            <p:nvSpPr>
              <p:cNvPr id="11" name="Rectangle 10"/>
              <p:cNvSpPr/>
              <p:nvPr/>
            </p:nvSpPr>
            <p:spPr>
              <a:xfrm>
                <a:off x="3042397" y="3992601"/>
                <a:ext cx="5472953" cy="1171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التحصيل</a:t>
                </a:r>
                <a:endParaRPr lang="ar-EG" sz="2400" b="1" dirty="0"/>
              </a:p>
              <a:p>
                <a:pPr algn="ctr"/>
                <a:r>
                  <a:rPr lang="ar-EG" sz="2400" dirty="0"/>
                  <a:t>رجل البيع يؤدي وظيفة مهمة جداً في تحصيل النقود وتصفية الديون </a:t>
                </a:r>
              </a:p>
            </p:txBody>
          </p:sp>
        </p:grpSp>
        <p:sp>
          <p:nvSpPr>
            <p:cNvPr id="20" name="Oval 19"/>
            <p:cNvSpPr/>
            <p:nvPr/>
          </p:nvSpPr>
          <p:spPr>
            <a:xfrm>
              <a:off x="6492688" y="3170906"/>
              <a:ext cx="497541" cy="41817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C00000"/>
                  </a:solidFill>
                </a:rPr>
                <a:t>6</a:t>
              </a:r>
              <a:endParaRPr lang="ar-EG" sz="2400" b="1" dirty="0">
                <a:solidFill>
                  <a:srgbClr val="C00000"/>
                </a:solidFill>
              </a:endParaRPr>
            </a:p>
          </p:txBody>
        </p:sp>
      </p:grpSp>
    </p:spTree>
    <p:extLst>
      <p:ext uri="{BB962C8B-B14F-4D97-AF65-F5344CB8AC3E}">
        <p14:creationId xmlns:p14="http://schemas.microsoft.com/office/powerpoint/2010/main" val="12323400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6293" y="675056"/>
            <a:ext cx="2818513" cy="4551640"/>
          </a:xfrm>
          <a:prstGeom prst="rect">
            <a:avLst/>
          </a:prstGeom>
          <a:noFill/>
          <a:ln>
            <a:noFill/>
          </a:ln>
        </p:spPr>
      </p:pic>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210</a:t>
            </a:fld>
            <a:endParaRPr lang="ar-EG">
              <a:solidFill>
                <a:prstClr val="black">
                  <a:tint val="75000"/>
                </a:prstClr>
              </a:solidFill>
            </a:endParaRPr>
          </a:p>
        </p:txBody>
      </p:sp>
      <p:grpSp>
        <p:nvGrpSpPr>
          <p:cNvPr id="5" name="Group 4"/>
          <p:cNvGrpSpPr/>
          <p:nvPr/>
        </p:nvGrpSpPr>
        <p:grpSpPr>
          <a:xfrm>
            <a:off x="676164" y="207113"/>
            <a:ext cx="5253989" cy="935887"/>
            <a:chOff x="676164" y="207113"/>
            <a:chExt cx="5496036" cy="1114716"/>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164" y="207113"/>
              <a:ext cx="5496036" cy="1114716"/>
            </a:xfrm>
            <a:prstGeom prst="rect">
              <a:avLst/>
            </a:prstGeom>
          </p:spPr>
        </p:pic>
        <p:sp>
          <p:nvSpPr>
            <p:cNvPr id="3" name="Rectangle 2"/>
            <p:cNvSpPr/>
            <p:nvPr/>
          </p:nvSpPr>
          <p:spPr>
            <a:xfrm>
              <a:off x="1373506" y="435018"/>
              <a:ext cx="4101352" cy="658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أهم المداخل الشائعة في العرض </a:t>
              </a:r>
              <a:r>
                <a:rPr lang="ar-EG" sz="2400" dirty="0" smtClean="0"/>
                <a:t>البيعي</a:t>
              </a:r>
              <a:endParaRPr lang="ar-EG" sz="2400" dirty="0"/>
            </a:p>
          </p:txBody>
        </p:sp>
      </p:grpSp>
      <p:sp>
        <p:nvSpPr>
          <p:cNvPr id="9" name="Rectangle 8"/>
          <p:cNvSpPr/>
          <p:nvPr/>
        </p:nvSpPr>
        <p:spPr>
          <a:xfrm>
            <a:off x="3173506" y="1411906"/>
            <a:ext cx="3886200" cy="5918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dirty="0">
                <a:solidFill>
                  <a:srgbClr val="0D0D0D"/>
                </a:solidFill>
                <a:ea typeface="Calibri" panose="020F0502020204030204" pitchFamily="34" charset="0"/>
              </a:rPr>
              <a:t>مدخل أرشدني انت الخبير .. لأثق </a:t>
            </a:r>
            <a:r>
              <a:rPr lang="ar-SA" sz="2400" b="1" dirty="0" smtClean="0">
                <a:solidFill>
                  <a:srgbClr val="0D0D0D"/>
                </a:solidFill>
                <a:ea typeface="Calibri" panose="020F0502020204030204" pitchFamily="34" charset="0"/>
              </a:rPr>
              <a:t>بك</a:t>
            </a:r>
            <a:endParaRPr lang="en-US" sz="1600" dirty="0">
              <a:effectLst/>
              <a:ea typeface="Calibri" panose="020F0502020204030204" pitchFamily="34" charset="0"/>
              <a:cs typeface="Arial" panose="020B0604020202020204" pitchFamily="34" charset="0"/>
            </a:endParaRPr>
          </a:p>
        </p:txBody>
      </p:sp>
      <p:grpSp>
        <p:nvGrpSpPr>
          <p:cNvPr id="13" name="Group 12"/>
          <p:cNvGrpSpPr/>
          <p:nvPr/>
        </p:nvGrpSpPr>
        <p:grpSpPr>
          <a:xfrm>
            <a:off x="1048870" y="1879850"/>
            <a:ext cx="5409080" cy="4179982"/>
            <a:chOff x="564776" y="2140571"/>
            <a:chExt cx="6306671" cy="4580905"/>
          </a:xfrm>
        </p:grpSpPr>
        <p:pic>
          <p:nvPicPr>
            <p:cNvPr id="11" name="Picture 10"/>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64776" y="2140571"/>
              <a:ext cx="6306671" cy="4580905"/>
            </a:xfrm>
            <a:prstGeom prst="rect">
              <a:avLst/>
            </a:prstGeom>
          </p:spPr>
        </p:pic>
        <p:sp>
          <p:nvSpPr>
            <p:cNvPr id="12" name="Rectangle 11"/>
            <p:cNvSpPr/>
            <p:nvPr/>
          </p:nvSpPr>
          <p:spPr>
            <a:xfrm>
              <a:off x="1342795" y="2740599"/>
              <a:ext cx="4387938" cy="3146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عندما يكون عميلك على علم باحتياجاته وبشكل واضح .. كيف يشبع هذه الاحتياجات فلا تترك له كل الأمور .. بل أعلم أنه مازال في حاجة إليك ليتلقى منك النصح والإرشاد بصفتك خبيراً في مجال عملك البيعي </a:t>
              </a:r>
            </a:p>
          </p:txBody>
        </p:sp>
      </p:grpSp>
    </p:spTree>
    <p:extLst>
      <p:ext uri="{BB962C8B-B14F-4D97-AF65-F5344CB8AC3E}">
        <p14:creationId xmlns:p14="http://schemas.microsoft.com/office/powerpoint/2010/main" val="30600923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dirty="0" smtClean="0"/>
              <a:t/>
            </a:r>
            <a:br>
              <a:rPr lang="ar-EG" dirty="0" smtClean="0"/>
            </a:br>
            <a:endParaRPr lang="ar-EG" dirty="0"/>
          </a:p>
        </p:txBody>
      </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211</a:t>
            </a:fld>
            <a:endParaRPr lang="ar-EG">
              <a:solidFill>
                <a:prstClr val="black">
                  <a:tint val="75000"/>
                </a:prstClr>
              </a:solidFill>
            </a:endParaRPr>
          </a:p>
        </p:txBody>
      </p:sp>
      <p:grpSp>
        <p:nvGrpSpPr>
          <p:cNvPr id="7" name="Group 6"/>
          <p:cNvGrpSpPr/>
          <p:nvPr/>
        </p:nvGrpSpPr>
        <p:grpSpPr>
          <a:xfrm>
            <a:off x="797093" y="1506071"/>
            <a:ext cx="7549813" cy="4366186"/>
            <a:chOff x="797093" y="1990165"/>
            <a:chExt cx="7549813" cy="4366186"/>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093" y="1990165"/>
              <a:ext cx="7549813" cy="4366186"/>
            </a:xfrm>
            <a:prstGeom prst="rect">
              <a:avLst/>
            </a:prstGeom>
          </p:spPr>
        </p:pic>
        <p:sp>
          <p:nvSpPr>
            <p:cNvPr id="6" name="Rounded Rectangle 5"/>
            <p:cNvSpPr/>
            <p:nvPr/>
          </p:nvSpPr>
          <p:spPr>
            <a:xfrm rot="20693015">
              <a:off x="3493086" y="3023054"/>
              <a:ext cx="4467037" cy="11676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C00000"/>
                  </a:solidFill>
                </a:rPr>
                <a:t>الوحدة التدريبية الخامسة </a:t>
              </a:r>
              <a:r>
                <a:rPr lang="ar-EG" sz="2800" dirty="0" smtClean="0">
                  <a:solidFill>
                    <a:prstClr val="white"/>
                  </a:solidFill>
                </a:rPr>
                <a:t/>
              </a:r>
              <a:br>
                <a:rPr lang="ar-EG" sz="2800" dirty="0" smtClean="0">
                  <a:solidFill>
                    <a:prstClr val="white"/>
                  </a:solidFill>
                </a:rPr>
              </a:br>
              <a:r>
                <a:rPr lang="ar-EG" sz="3200" b="1" dirty="0" smtClean="0">
                  <a:solidFill>
                    <a:srgbClr val="FF0000"/>
                  </a:solidFill>
                </a:rPr>
                <a:t>اعتراضات العملاء</a:t>
              </a:r>
              <a:endParaRPr lang="ar-EG" sz="3200" b="1" dirty="0">
                <a:solidFill>
                  <a:srgbClr val="FF0000"/>
                </a:solidFill>
              </a:endParaRPr>
            </a:p>
          </p:txBody>
        </p:sp>
      </p:grpSp>
    </p:spTree>
    <p:extLst>
      <p:ext uri="{BB962C8B-B14F-4D97-AF65-F5344CB8AC3E}">
        <p14:creationId xmlns:p14="http://schemas.microsoft.com/office/powerpoint/2010/main" val="12644486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212</a:t>
            </a:fld>
            <a:endParaRPr lang="ar-EG">
              <a:solidFill>
                <a:prstClr val="black">
                  <a:tint val="75000"/>
                </a:prstClr>
              </a:solidFill>
            </a:endParaRPr>
          </a:p>
        </p:txBody>
      </p:sp>
      <p:grpSp>
        <p:nvGrpSpPr>
          <p:cNvPr id="5" name="Group 4"/>
          <p:cNvGrpSpPr/>
          <p:nvPr/>
        </p:nvGrpSpPr>
        <p:grpSpPr>
          <a:xfrm>
            <a:off x="1081825" y="1075220"/>
            <a:ext cx="8062175" cy="5281131"/>
            <a:chOff x="1081825" y="1075220"/>
            <a:chExt cx="8062175" cy="5281131"/>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825" y="1075220"/>
              <a:ext cx="8062175" cy="5281131"/>
            </a:xfrm>
            <a:prstGeom prst="rect">
              <a:avLst/>
            </a:prstGeom>
          </p:spPr>
        </p:pic>
        <p:sp>
          <p:nvSpPr>
            <p:cNvPr id="3" name="Rectangle 2"/>
            <p:cNvSpPr/>
            <p:nvPr/>
          </p:nvSpPr>
          <p:spPr>
            <a:xfrm>
              <a:off x="2431083" y="2304177"/>
              <a:ext cx="3454561" cy="1134483"/>
            </a:xfrm>
            <a:prstGeom prst="rect">
              <a:avLst/>
            </a:prstGeom>
          </p:spPr>
          <p:txBody>
            <a:bodyPr wrap="none">
              <a:prstTxWarp prst="textChevronInverted">
                <a:avLst/>
              </a:prstTxWarp>
              <a:spAutoFit/>
            </a:bodyPr>
            <a:lstStyle/>
            <a:p>
              <a:r>
                <a:rPr lang="ar-EG" sz="3600" b="1" dirty="0">
                  <a:solidFill>
                    <a:srgbClr val="FF0000"/>
                  </a:solidFill>
                </a:rPr>
                <a:t>اعتراضات العملاء</a:t>
              </a:r>
            </a:p>
          </p:txBody>
        </p:sp>
      </p:grpSp>
    </p:spTree>
    <p:extLst>
      <p:ext uri="{BB962C8B-B14F-4D97-AF65-F5344CB8AC3E}">
        <p14:creationId xmlns:p14="http://schemas.microsoft.com/office/powerpoint/2010/main" val="39764157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213</a:t>
            </a:fld>
            <a:endParaRPr lang="ar-EG">
              <a:solidFill>
                <a:prstClr val="black">
                  <a:tint val="75000"/>
                </a:prstClr>
              </a:solidFill>
            </a:endParaRPr>
          </a:p>
        </p:txBody>
      </p:sp>
      <p:grpSp>
        <p:nvGrpSpPr>
          <p:cNvPr id="3" name="Group 2"/>
          <p:cNvGrpSpPr/>
          <p:nvPr/>
        </p:nvGrpSpPr>
        <p:grpSpPr>
          <a:xfrm>
            <a:off x="1609858" y="1918952"/>
            <a:ext cx="6905491" cy="3309871"/>
            <a:chOff x="721266" y="1772884"/>
            <a:chExt cx="5952256" cy="3601658"/>
          </a:xfrm>
        </p:grpSpPr>
        <p:pic>
          <p:nvPicPr>
            <p:cNvPr id="5" name="Picture 4"/>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13178" t="16716" r="11487" b="23616"/>
            <a:stretch/>
          </p:blipFill>
          <p:spPr>
            <a:xfrm>
              <a:off x="721266" y="1772884"/>
              <a:ext cx="5952256" cy="3601658"/>
            </a:xfrm>
            <a:prstGeom prst="rect">
              <a:avLst/>
            </a:prstGeom>
          </p:spPr>
        </p:pic>
        <p:sp>
          <p:nvSpPr>
            <p:cNvPr id="6" name="Rectangle 5"/>
            <p:cNvSpPr/>
            <p:nvPr/>
          </p:nvSpPr>
          <p:spPr>
            <a:xfrm>
              <a:off x="927396" y="2478725"/>
              <a:ext cx="5222295" cy="2895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تعتبر اعتراضات العملاء ذات أهمية كبيرة بالنسبة لمنشأتك ويجب أن ترحب بها ، لآنها تعبر عن أهمية عملية الشراء بالنسبة لعميلك ..وهي دليل تقدم على أن أفكارك بدأت تغزو فكر العميل . والآعتراض هو سبب محدد قد يكون معلنا أو غير معلن يوضح لماذا لا يشترى العميل . </a:t>
              </a:r>
            </a:p>
          </p:txBody>
        </p:sp>
      </p:grpSp>
      <p:pic>
        <p:nvPicPr>
          <p:cNvPr id="7" name="Picture 6"/>
          <p:cNvPicPr>
            <a:picLocks noChangeAspect="1"/>
          </p:cNvPicPr>
          <p:nvPr/>
        </p:nvPicPr>
        <p:blipFill>
          <a:blip r:embed="rId6"/>
          <a:stretch>
            <a:fillRect/>
          </a:stretch>
        </p:blipFill>
        <p:spPr>
          <a:xfrm rot="20840850">
            <a:off x="1159347" y="2251978"/>
            <a:ext cx="1140164" cy="3292476"/>
          </a:xfrm>
          <a:prstGeom prst="rect">
            <a:avLst/>
          </a:prstGeom>
        </p:spPr>
      </p:pic>
    </p:spTree>
    <p:extLst>
      <p:ext uri="{BB962C8B-B14F-4D97-AF65-F5344CB8AC3E}">
        <p14:creationId xmlns:p14="http://schemas.microsoft.com/office/powerpoint/2010/main" val="37083557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214</a:t>
            </a:fld>
            <a:endParaRPr lang="ar-EG">
              <a:solidFill>
                <a:prstClr val="black">
                  <a:tint val="75000"/>
                </a:prstClr>
              </a:solidFill>
            </a:endParaRPr>
          </a:p>
        </p:txBody>
      </p:sp>
      <p:grpSp>
        <p:nvGrpSpPr>
          <p:cNvPr id="3" name="Group 2"/>
          <p:cNvGrpSpPr/>
          <p:nvPr/>
        </p:nvGrpSpPr>
        <p:grpSpPr>
          <a:xfrm rot="20225364">
            <a:off x="1147243" y="457767"/>
            <a:ext cx="4969169" cy="1504470"/>
            <a:chOff x="5654563" y="3095319"/>
            <a:chExt cx="3421452" cy="357281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61449">
              <a:off x="5765711" y="3095319"/>
              <a:ext cx="3199156" cy="3572810"/>
            </a:xfrm>
            <a:prstGeom prst="rect">
              <a:avLst/>
            </a:prstGeom>
          </p:spPr>
        </p:pic>
        <p:sp>
          <p:nvSpPr>
            <p:cNvPr id="6" name="Rectangle 5"/>
            <p:cNvSpPr/>
            <p:nvPr/>
          </p:nvSpPr>
          <p:spPr>
            <a:xfrm rot="233982">
              <a:off x="5654563" y="3657785"/>
              <a:ext cx="3421452" cy="2051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solidFill>
                    <a:srgbClr val="002060"/>
                  </a:solidFill>
                </a:rPr>
                <a:t>وعليك أن تفرق بين </a:t>
              </a:r>
            </a:p>
          </p:txBody>
        </p:sp>
      </p:grpSp>
      <p:pic>
        <p:nvPicPr>
          <p:cNvPr id="7" name="Picture 6"/>
          <p:cNvPicPr>
            <a:picLocks noChangeAspect="1"/>
          </p:cNvPicPr>
          <p:nvPr/>
        </p:nvPicPr>
        <p:blipFill>
          <a:blip r:embed="rId5"/>
          <a:stretch>
            <a:fillRect/>
          </a:stretch>
        </p:blipFill>
        <p:spPr>
          <a:xfrm rot="21295243">
            <a:off x="3345368" y="3636189"/>
            <a:ext cx="2361910" cy="2806783"/>
          </a:xfrm>
          <a:prstGeom prst="rect">
            <a:avLst/>
          </a:prstGeom>
        </p:spPr>
      </p:pic>
      <p:grpSp>
        <p:nvGrpSpPr>
          <p:cNvPr id="8" name="Group 7"/>
          <p:cNvGrpSpPr/>
          <p:nvPr/>
        </p:nvGrpSpPr>
        <p:grpSpPr>
          <a:xfrm rot="2301419">
            <a:off x="5586702" y="2539887"/>
            <a:ext cx="3463921" cy="2731385"/>
            <a:chOff x="2461665" y="1874371"/>
            <a:chExt cx="3881077" cy="3428571"/>
          </a:xfrm>
        </p:grpSpPr>
        <p:pic>
          <p:nvPicPr>
            <p:cNvPr id="9" name="Picture 8"/>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461665" y="1874371"/>
              <a:ext cx="3881077" cy="3428571"/>
            </a:xfrm>
            <a:prstGeom prst="rect">
              <a:avLst/>
            </a:prstGeom>
          </p:spPr>
        </p:pic>
        <p:sp>
          <p:nvSpPr>
            <p:cNvPr id="10" name="Rectangle 9"/>
            <p:cNvSpPr/>
            <p:nvPr/>
          </p:nvSpPr>
          <p:spPr>
            <a:xfrm rot="20253241">
              <a:off x="3737830" y="2382776"/>
              <a:ext cx="2240106" cy="2220939"/>
            </a:xfrm>
            <a:prstGeom prst="rect">
              <a:avLst/>
            </a:prstGeom>
            <a:noFill/>
            <a:ln w="12700" cap="flat" cmpd="sng" algn="ctr">
              <a:noFill/>
              <a:prstDash val="solid"/>
              <a:miter lim="800000"/>
            </a:ln>
            <a:effectLst/>
          </p:spPr>
          <p:txBody>
            <a:bodyPr rtlCol="1" anchor="ctr"/>
            <a:lstStyle/>
            <a:p>
              <a:pPr lvl="0" algn="ctr">
                <a:defRPr/>
              </a:pPr>
              <a:r>
                <a:rPr lang="ar-EG" sz="2800" b="1" kern="0" dirty="0" smtClean="0">
                  <a:solidFill>
                    <a:schemeClr val="bg1"/>
                  </a:solidFill>
                </a:rPr>
                <a:t>عدم </a:t>
              </a:r>
              <a:r>
                <a:rPr lang="ar-EG" sz="2800" b="1" kern="0" dirty="0">
                  <a:solidFill>
                    <a:schemeClr val="bg1"/>
                  </a:solidFill>
                </a:rPr>
                <a:t>المبالاة </a:t>
              </a:r>
              <a:r>
                <a:rPr lang="ar-EG" sz="2800" b="1" kern="0" dirty="0" smtClean="0">
                  <a:solidFill>
                    <a:schemeClr val="bg1"/>
                  </a:solidFill>
                </a:rPr>
                <a:t>من </a:t>
              </a:r>
              <a:r>
                <a:rPr lang="ar-EG" sz="2800" b="1" kern="0" dirty="0">
                  <a:solidFill>
                    <a:schemeClr val="bg1"/>
                  </a:solidFill>
                </a:rPr>
                <a:t>جانب العميل</a:t>
              </a:r>
              <a:endParaRPr kumimoji="0" lang="ar-EG" sz="2800" b="1" i="0" u="none" strike="noStrike" kern="0" cap="none" spc="0" normalizeH="0" baseline="0" noProof="0" dirty="0" smtClean="0">
                <a:ln>
                  <a:noFill/>
                </a:ln>
                <a:solidFill>
                  <a:schemeClr val="bg1"/>
                </a:solidFill>
                <a:effectLst/>
                <a:uLnTx/>
                <a:uFillTx/>
                <a:latin typeface="Calibri" panose="020F0502020204030204"/>
              </a:endParaRPr>
            </a:p>
          </p:txBody>
        </p:sp>
      </p:grpSp>
      <p:grpSp>
        <p:nvGrpSpPr>
          <p:cNvPr id="11" name="Group 10"/>
          <p:cNvGrpSpPr/>
          <p:nvPr/>
        </p:nvGrpSpPr>
        <p:grpSpPr>
          <a:xfrm rot="813350">
            <a:off x="2402076" y="1508206"/>
            <a:ext cx="3463921" cy="2731385"/>
            <a:chOff x="2461665" y="1874371"/>
            <a:chExt cx="3881077" cy="3428571"/>
          </a:xfrm>
        </p:grpSpPr>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61665" y="1874371"/>
              <a:ext cx="3881077" cy="3428571"/>
            </a:xfrm>
            <a:prstGeom prst="rect">
              <a:avLst/>
            </a:prstGeom>
          </p:spPr>
        </p:pic>
        <p:sp>
          <p:nvSpPr>
            <p:cNvPr id="13" name="Rectangle 12"/>
            <p:cNvSpPr/>
            <p:nvPr/>
          </p:nvSpPr>
          <p:spPr>
            <a:xfrm rot="20253241">
              <a:off x="3748986" y="2447438"/>
              <a:ext cx="2240106" cy="2220939"/>
            </a:xfrm>
            <a:prstGeom prst="rect">
              <a:avLst/>
            </a:prstGeom>
            <a:noFill/>
            <a:ln w="12700" cap="flat" cmpd="sng" algn="ctr">
              <a:noFill/>
              <a:prstDash val="solid"/>
              <a:miter lim="800000"/>
            </a:ln>
            <a:effectLst/>
          </p:spPr>
          <p:txBody>
            <a:bodyPr rtlCol="1" anchor="ctr"/>
            <a:lstStyle/>
            <a:p>
              <a:pPr lvl="0" algn="ctr">
                <a:defRPr/>
              </a:pPr>
              <a:r>
                <a:rPr lang="ar-EG" sz="2800" b="1" kern="0" dirty="0" smtClean="0">
                  <a:solidFill>
                    <a:schemeClr val="bg1"/>
                  </a:solidFill>
                </a:rPr>
                <a:t>جمود </a:t>
              </a:r>
              <a:br>
                <a:rPr lang="ar-EG" sz="2800" b="1" kern="0" dirty="0" smtClean="0">
                  <a:solidFill>
                    <a:schemeClr val="bg1"/>
                  </a:solidFill>
                </a:rPr>
              </a:br>
              <a:r>
                <a:rPr lang="ar-EG" sz="2800" b="1" kern="0" dirty="0" smtClean="0">
                  <a:solidFill>
                    <a:schemeClr val="bg1"/>
                  </a:solidFill>
                </a:rPr>
                <a:t>المشترى </a:t>
              </a:r>
              <a:endParaRPr kumimoji="0" lang="ar-EG" sz="2800" b="1" i="0" u="none" strike="noStrike" kern="0" cap="none" spc="0" normalizeH="0" baseline="0" noProof="0" dirty="0" smtClean="0">
                <a:ln>
                  <a:noFill/>
                </a:ln>
                <a:solidFill>
                  <a:schemeClr val="bg1"/>
                </a:solidFill>
                <a:effectLst/>
                <a:uLnTx/>
                <a:uFillTx/>
                <a:latin typeface="Calibri" panose="020F0502020204030204"/>
              </a:endParaRPr>
            </a:p>
          </p:txBody>
        </p:sp>
      </p:grpSp>
      <p:grpSp>
        <p:nvGrpSpPr>
          <p:cNvPr id="14" name="Group 13"/>
          <p:cNvGrpSpPr/>
          <p:nvPr/>
        </p:nvGrpSpPr>
        <p:grpSpPr>
          <a:xfrm rot="813350">
            <a:off x="80431" y="2951986"/>
            <a:ext cx="3463921" cy="2731385"/>
            <a:chOff x="2461665" y="1874371"/>
            <a:chExt cx="3881077" cy="3428571"/>
          </a:xfrm>
        </p:grpSpPr>
        <p:pic>
          <p:nvPicPr>
            <p:cNvPr id="15" name="Picture 14"/>
            <p:cNvPicPr>
              <a:picLocks noChangeAspect="1"/>
            </p:cNvPicPr>
            <p:nvPr/>
          </p:nvPicPr>
          <p:blipFill>
            <a:blip r:embed="rId9">
              <a:duotone>
                <a:prstClr val="black"/>
                <a:schemeClr val="accent5">
                  <a:tint val="45000"/>
                  <a:satMod val="400000"/>
                </a:schemeClr>
              </a:duoton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461665" y="1874371"/>
              <a:ext cx="3881077" cy="3428571"/>
            </a:xfrm>
            <a:prstGeom prst="rect">
              <a:avLst/>
            </a:prstGeom>
          </p:spPr>
        </p:pic>
        <p:sp>
          <p:nvSpPr>
            <p:cNvPr id="16" name="Rectangle 15"/>
            <p:cNvSpPr/>
            <p:nvPr/>
          </p:nvSpPr>
          <p:spPr>
            <a:xfrm rot="20253241">
              <a:off x="3748986" y="2447438"/>
              <a:ext cx="2240106" cy="2220939"/>
            </a:xfrm>
            <a:prstGeom prst="rect">
              <a:avLst/>
            </a:prstGeom>
            <a:noFill/>
            <a:ln w="12700" cap="flat" cmpd="sng" algn="ctr">
              <a:noFill/>
              <a:prstDash val="solid"/>
              <a:miter lim="800000"/>
            </a:ln>
            <a:effectLst/>
          </p:spPr>
          <p:txBody>
            <a:bodyPr rtlCol="1" anchor="ctr"/>
            <a:lstStyle/>
            <a:p>
              <a:pPr lvl="0" algn="ctr">
                <a:defRPr/>
              </a:pPr>
              <a:r>
                <a:rPr lang="ar-EG" sz="2800" b="1" kern="0" dirty="0" smtClean="0">
                  <a:solidFill>
                    <a:schemeClr val="bg1"/>
                  </a:solidFill>
                </a:rPr>
                <a:t>أعتراض</a:t>
              </a:r>
              <a:br>
                <a:rPr lang="ar-EG" sz="2800" b="1" kern="0" dirty="0" smtClean="0">
                  <a:solidFill>
                    <a:schemeClr val="bg1"/>
                  </a:solidFill>
                </a:rPr>
              </a:br>
              <a:r>
                <a:rPr lang="ar-EG" sz="2800" b="1" kern="0" dirty="0" smtClean="0">
                  <a:solidFill>
                    <a:schemeClr val="bg1"/>
                  </a:solidFill>
                </a:rPr>
                <a:t> </a:t>
              </a:r>
              <a:r>
                <a:rPr lang="ar-EG" sz="2800" b="1" kern="0" dirty="0">
                  <a:solidFill>
                    <a:schemeClr val="bg1"/>
                  </a:solidFill>
                </a:rPr>
                <a:t>العميل </a:t>
              </a:r>
              <a:endParaRPr kumimoji="0" lang="ar-EG" sz="2800" b="1" i="0" u="none" strike="noStrike" kern="0" cap="none" spc="0" normalizeH="0" baseline="0" noProof="0" dirty="0" smtClean="0">
                <a:ln>
                  <a:noFill/>
                </a:ln>
                <a:solidFill>
                  <a:schemeClr val="bg1"/>
                </a:solidFill>
                <a:effectLst/>
                <a:uLnTx/>
                <a:uFillTx/>
                <a:latin typeface="Calibri" panose="020F0502020204030204"/>
              </a:endParaRPr>
            </a:p>
          </p:txBody>
        </p:sp>
      </p:grpSp>
    </p:spTree>
    <p:extLst>
      <p:ext uri="{BB962C8B-B14F-4D97-AF65-F5344CB8AC3E}">
        <p14:creationId xmlns:p14="http://schemas.microsoft.com/office/powerpoint/2010/main" val="11229218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 calcmode="lin" valueType="num">
                                      <p:cBhvr>
                                        <p:cTn id="17" dur="500" fill="hold"/>
                                        <p:tgtEl>
                                          <p:spTgt spid="11"/>
                                        </p:tgtEl>
                                        <p:attrNameLst>
                                          <p:attrName>style.rotation</p:attrName>
                                        </p:attrNameLst>
                                      </p:cBhvr>
                                      <p:tavLst>
                                        <p:tav tm="0">
                                          <p:val>
                                            <p:fltVal val="360"/>
                                          </p:val>
                                        </p:tav>
                                        <p:tav tm="100000">
                                          <p:val>
                                            <p:fltVal val="0"/>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 calcmode="lin" valueType="num">
                                      <p:cBhvr>
                                        <p:cTn id="31" dur="500" fill="hold"/>
                                        <p:tgtEl>
                                          <p:spTgt spid="14"/>
                                        </p:tgtEl>
                                        <p:attrNameLst>
                                          <p:attrName>style.rotation</p:attrName>
                                        </p:attrNameLst>
                                      </p:cBhvr>
                                      <p:tavLst>
                                        <p:tav tm="0">
                                          <p:val>
                                            <p:fltVal val="360"/>
                                          </p:val>
                                        </p:tav>
                                        <p:tav tm="100000">
                                          <p:val>
                                            <p:fltVal val="0"/>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215</a:t>
            </a:fld>
            <a:endParaRPr lang="ar-EG">
              <a:solidFill>
                <a:prstClr val="black">
                  <a:tint val="75000"/>
                </a:prstClr>
              </a:solidFill>
            </a:endParaRPr>
          </a:p>
        </p:txBody>
      </p:sp>
      <p:pic>
        <p:nvPicPr>
          <p:cNvPr id="5" name="Picture 4"/>
          <p:cNvPicPr>
            <a:picLocks noChangeAspect="1"/>
          </p:cNvPicPr>
          <p:nvPr/>
        </p:nvPicPr>
        <p:blipFill rotWithShape="1">
          <a:blip r:embed="rId4"/>
          <a:srcRect l="9049" t="1706" r="4991"/>
          <a:stretch/>
        </p:blipFill>
        <p:spPr>
          <a:xfrm rot="579101">
            <a:off x="1339403" y="2023587"/>
            <a:ext cx="4538996" cy="4010450"/>
          </a:xfrm>
          <a:prstGeom prst="rect">
            <a:avLst/>
          </a:prstGeom>
        </p:spPr>
      </p:pic>
      <p:grpSp>
        <p:nvGrpSpPr>
          <p:cNvPr id="6" name="Group 5"/>
          <p:cNvGrpSpPr/>
          <p:nvPr/>
        </p:nvGrpSpPr>
        <p:grpSpPr>
          <a:xfrm rot="20078674">
            <a:off x="14692" y="1118973"/>
            <a:ext cx="5652628" cy="1896485"/>
            <a:chOff x="295400" y="2715207"/>
            <a:chExt cx="8783426" cy="2913894"/>
          </a:xfrm>
        </p:grpSpPr>
        <p:pic>
          <p:nvPicPr>
            <p:cNvPr id="7" name="Picture 6"/>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295400" y="2715207"/>
              <a:ext cx="8783426" cy="2913894"/>
            </a:xfrm>
            <a:prstGeom prst="rect">
              <a:avLst/>
            </a:prstGeom>
          </p:spPr>
        </p:pic>
        <p:sp>
          <p:nvSpPr>
            <p:cNvPr id="8" name="Rectangle 7"/>
            <p:cNvSpPr/>
            <p:nvPr/>
          </p:nvSpPr>
          <p:spPr>
            <a:xfrm rot="733011">
              <a:off x="2377558" y="3860342"/>
              <a:ext cx="5339383" cy="1152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ar-EG" sz="2800" b="1" kern="0" dirty="0">
                  <a:solidFill>
                    <a:srgbClr val="FF0000"/>
                  </a:solidFill>
                  <a:latin typeface="Arial"/>
                </a:rPr>
                <a:t>لماذا يعترض عميلك؟ </a:t>
              </a:r>
            </a:p>
          </p:txBody>
        </p:sp>
      </p:grpSp>
      <p:grpSp>
        <p:nvGrpSpPr>
          <p:cNvPr id="10" name="Group 9"/>
          <p:cNvGrpSpPr/>
          <p:nvPr/>
        </p:nvGrpSpPr>
        <p:grpSpPr>
          <a:xfrm>
            <a:off x="4404579" y="1671470"/>
            <a:ext cx="4565992" cy="3359458"/>
            <a:chOff x="4404579" y="1671470"/>
            <a:chExt cx="4565992" cy="3359458"/>
          </a:xfrm>
        </p:grpSpPr>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54725" b="2126"/>
            <a:stretch/>
          </p:blipFill>
          <p:spPr>
            <a:xfrm rot="16200000">
              <a:off x="5007846" y="1068203"/>
              <a:ext cx="3359458" cy="4565992"/>
            </a:xfrm>
            <a:prstGeom prst="rect">
              <a:avLst/>
            </a:prstGeom>
          </p:spPr>
        </p:pic>
        <p:sp>
          <p:nvSpPr>
            <p:cNvPr id="2" name="Rectangle 1"/>
            <p:cNvSpPr/>
            <p:nvPr/>
          </p:nvSpPr>
          <p:spPr>
            <a:xfrm rot="21384506">
              <a:off x="5532249" y="2482589"/>
              <a:ext cx="2673030" cy="1569660"/>
            </a:xfrm>
            <a:prstGeom prst="rect">
              <a:avLst/>
            </a:prstGeom>
          </p:spPr>
          <p:txBody>
            <a:bodyPr wrap="square">
              <a:spAutoFit/>
            </a:bodyPr>
            <a:lstStyle/>
            <a:p>
              <a:pPr algn="ctr"/>
              <a:r>
                <a:rPr lang="ar-EG" sz="2400" dirty="0">
                  <a:solidFill>
                    <a:srgbClr val="002060"/>
                  </a:solidFill>
                </a:rPr>
                <a:t>إن البائع الذكى </a:t>
              </a:r>
              <a:r>
                <a:rPr lang="ar-EG" sz="2400" dirty="0" smtClean="0">
                  <a:solidFill>
                    <a:srgbClr val="002060"/>
                  </a:solidFill>
                </a:rPr>
                <a:t>يجب</a:t>
              </a:r>
              <a:br>
                <a:rPr lang="ar-EG" sz="2400" dirty="0" smtClean="0">
                  <a:solidFill>
                    <a:srgbClr val="002060"/>
                  </a:solidFill>
                </a:rPr>
              </a:br>
              <a:r>
                <a:rPr lang="ar-EG" sz="2400" dirty="0" smtClean="0">
                  <a:solidFill>
                    <a:srgbClr val="002060"/>
                  </a:solidFill>
                </a:rPr>
                <a:t> </a:t>
              </a:r>
              <a:r>
                <a:rPr lang="ar-EG" sz="2400" dirty="0">
                  <a:solidFill>
                    <a:srgbClr val="002060"/>
                  </a:solidFill>
                </a:rPr>
                <a:t>أن يبحث عن الآسباب الحقيقية الكامنة وراء الاعتراض الذي قد </a:t>
              </a:r>
              <a:r>
                <a:rPr lang="ar-EG" sz="2400" dirty="0" smtClean="0">
                  <a:solidFill>
                    <a:srgbClr val="002060"/>
                  </a:solidFill>
                </a:rPr>
                <a:t>يكون</a:t>
              </a:r>
              <a:endParaRPr lang="ar-EG" sz="2400" dirty="0">
                <a:solidFill>
                  <a:srgbClr val="002060"/>
                </a:solidFill>
              </a:endParaRPr>
            </a:p>
          </p:txBody>
        </p:sp>
      </p:grpSp>
    </p:spTree>
    <p:extLst>
      <p:ext uri="{BB962C8B-B14F-4D97-AF65-F5344CB8AC3E}">
        <p14:creationId xmlns:p14="http://schemas.microsoft.com/office/powerpoint/2010/main" val="17641479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216</a:t>
            </a:fld>
            <a:endParaRPr lang="ar-EG">
              <a:solidFill>
                <a:prstClr val="black">
                  <a:tint val="75000"/>
                </a:prstClr>
              </a:solidFill>
            </a:endParaRPr>
          </a:p>
        </p:txBody>
      </p:sp>
      <p:grpSp>
        <p:nvGrpSpPr>
          <p:cNvPr id="3" name="Group 2"/>
          <p:cNvGrpSpPr/>
          <p:nvPr/>
        </p:nvGrpSpPr>
        <p:grpSpPr>
          <a:xfrm rot="20506964">
            <a:off x="2953969" y="385919"/>
            <a:ext cx="3832488" cy="2805479"/>
            <a:chOff x="1251198" y="1140583"/>
            <a:chExt cx="2522478" cy="2547982"/>
          </a:xfrm>
        </p:grpSpPr>
        <p:pic>
          <p:nvPicPr>
            <p:cNvPr id="5" name="Picture 4" descr="C:\Users\maraimm\Desktop\صور انفوجرافيك\Untitled10.png"/>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l="23510" t="21432" r="29092" b="30691"/>
            <a:stretch/>
          </p:blipFill>
          <p:spPr bwMode="auto">
            <a:xfrm>
              <a:off x="1251198" y="1140583"/>
              <a:ext cx="2522478" cy="2547982"/>
            </a:xfrm>
            <a:prstGeom prst="rect">
              <a:avLst/>
            </a:prstGeom>
            <a:noFill/>
            <a:ln>
              <a:noFill/>
            </a:ln>
          </p:spPr>
        </p:pic>
        <p:sp>
          <p:nvSpPr>
            <p:cNvPr id="6" name="Rectangle 5"/>
            <p:cNvSpPr/>
            <p:nvPr/>
          </p:nvSpPr>
          <p:spPr>
            <a:xfrm rot="21412156">
              <a:off x="1372152" y="1830284"/>
              <a:ext cx="2217770" cy="1475117"/>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02060"/>
                  </a:solidFill>
                  <a:latin typeface="Calibri" panose="020F0502020204030204" pitchFamily="34" charset="0"/>
                  <a:ea typeface="Calibri" panose="020F0502020204030204" pitchFamily="34" charset="0"/>
                </a:rPr>
                <a:t>الرغبة </a:t>
              </a:r>
              <a:r>
                <a:rPr lang="ar-SA" sz="2400" dirty="0">
                  <a:solidFill>
                    <a:srgbClr val="002060"/>
                  </a:solidFill>
                  <a:latin typeface="Calibri" panose="020F0502020204030204" pitchFamily="34" charset="0"/>
                  <a:ea typeface="Calibri" panose="020F0502020204030204" pitchFamily="34" charset="0"/>
                </a:rPr>
                <a:t>البشرية في مقاومة التغيير وكل ما هو جديد باعتبار أن التغيير في العادات والممارسات سوف يضيف أعباء مجهولة النتائج </a:t>
              </a:r>
              <a:endParaRPr lang="en-US" sz="2400" dirty="0">
                <a:solidFill>
                  <a:srgbClr val="002060"/>
                </a:solidFill>
                <a:effectLst/>
                <a:latin typeface="Calibri" panose="020F0502020204030204" pitchFamily="34" charset="0"/>
                <a:ea typeface="Calibri" panose="020F0502020204030204" pitchFamily="34" charset="0"/>
              </a:endParaRPr>
            </a:p>
          </p:txBody>
        </p:sp>
      </p:grpSp>
      <p:grpSp>
        <p:nvGrpSpPr>
          <p:cNvPr id="7" name="Group 6"/>
          <p:cNvGrpSpPr/>
          <p:nvPr/>
        </p:nvGrpSpPr>
        <p:grpSpPr>
          <a:xfrm>
            <a:off x="5052125" y="2668693"/>
            <a:ext cx="4091875" cy="2803764"/>
            <a:chOff x="1199971" y="1185619"/>
            <a:chExt cx="2693202" cy="2546424"/>
          </a:xfrm>
        </p:grpSpPr>
        <p:pic>
          <p:nvPicPr>
            <p:cNvPr id="8" name="Picture 7" descr="C:\Users\maraimm\Desktop\صور انفوجرافيك\Untitled10.png"/>
            <p:cNvPicPr>
              <a:picLocks noChangeAspect="1"/>
            </p:cNvPicPr>
            <p:nvPr/>
          </p:nvPicPr>
          <p:blipFill rotWithShape="1">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22549" t="22278" r="26846" b="29875"/>
            <a:stretch/>
          </p:blipFill>
          <p:spPr bwMode="auto">
            <a:xfrm>
              <a:off x="1199971" y="1185619"/>
              <a:ext cx="2693202" cy="2546424"/>
            </a:xfrm>
            <a:prstGeom prst="rect">
              <a:avLst/>
            </a:prstGeom>
            <a:noFill/>
            <a:ln>
              <a:noFill/>
            </a:ln>
          </p:spPr>
        </p:pic>
        <p:sp>
          <p:nvSpPr>
            <p:cNvPr id="9" name="Rectangle 8"/>
            <p:cNvSpPr/>
            <p:nvPr/>
          </p:nvSpPr>
          <p:spPr>
            <a:xfrm rot="21412156">
              <a:off x="1265868" y="1691550"/>
              <a:ext cx="2373030" cy="1803727"/>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02060"/>
                  </a:solidFill>
                  <a:latin typeface="Calibri" panose="020F0502020204030204" pitchFamily="34" charset="0"/>
                  <a:ea typeface="Calibri" panose="020F0502020204030204" pitchFamily="34" charset="0"/>
                </a:rPr>
                <a:t>زيادة </a:t>
              </a:r>
              <a:r>
                <a:rPr lang="ar-SA" sz="2400" dirty="0">
                  <a:solidFill>
                    <a:srgbClr val="002060"/>
                  </a:solidFill>
                  <a:latin typeface="Calibri" panose="020F0502020204030204" pitchFamily="34" charset="0"/>
                  <a:ea typeface="Calibri" panose="020F0502020204030204" pitchFamily="34" charset="0"/>
                </a:rPr>
                <a:t>تركيز العملاء </a:t>
              </a:r>
              <a:r>
                <a:rPr lang="ar-EG" sz="2400" dirty="0" smtClean="0">
                  <a:solidFill>
                    <a:srgbClr val="002060"/>
                  </a:solidFill>
                  <a:latin typeface="Calibri" panose="020F0502020204030204" pitchFamily="34" charset="0"/>
                  <a:ea typeface="Calibri" panose="020F0502020204030204" pitchFamily="34" charset="0"/>
                </a:rPr>
                <a:t/>
              </a:r>
              <a:br>
                <a:rPr lang="ar-EG" sz="2400" dirty="0" smtClean="0">
                  <a:solidFill>
                    <a:srgbClr val="002060"/>
                  </a:solidFill>
                  <a:latin typeface="Calibri" panose="020F0502020204030204" pitchFamily="34" charset="0"/>
                  <a:ea typeface="Calibri" panose="020F0502020204030204" pitchFamily="34" charset="0"/>
                </a:rPr>
              </a:br>
              <a:r>
                <a:rPr lang="ar-SA" sz="2400" dirty="0" smtClean="0">
                  <a:solidFill>
                    <a:srgbClr val="002060"/>
                  </a:solidFill>
                  <a:latin typeface="Calibri" panose="020F0502020204030204" pitchFamily="34" charset="0"/>
                  <a:ea typeface="Calibri" panose="020F0502020204030204" pitchFamily="34" charset="0"/>
                </a:rPr>
                <a:t>علي </a:t>
              </a:r>
              <a:r>
                <a:rPr lang="ar-SA" sz="2400" dirty="0">
                  <a:solidFill>
                    <a:srgbClr val="002060"/>
                  </a:solidFill>
                  <a:latin typeface="Calibri" panose="020F0502020204030204" pitchFamily="34" charset="0"/>
                  <a:ea typeface="Calibri" panose="020F0502020204030204" pitchFamily="34" charset="0"/>
                </a:rPr>
                <a:t>الاختبارات الخاصة </a:t>
              </a:r>
              <a:r>
                <a:rPr lang="ar-EG" sz="2400" dirty="0" smtClean="0">
                  <a:solidFill>
                    <a:srgbClr val="002060"/>
                  </a:solidFill>
                  <a:latin typeface="Calibri" panose="020F0502020204030204" pitchFamily="34" charset="0"/>
                  <a:ea typeface="Calibri" panose="020F0502020204030204" pitchFamily="34" charset="0"/>
                </a:rPr>
                <a:t/>
              </a:r>
              <a:br>
                <a:rPr lang="ar-EG" sz="2400" dirty="0" smtClean="0">
                  <a:solidFill>
                    <a:srgbClr val="002060"/>
                  </a:solidFill>
                  <a:latin typeface="Calibri" panose="020F0502020204030204" pitchFamily="34" charset="0"/>
                  <a:ea typeface="Calibri" panose="020F0502020204030204" pitchFamily="34" charset="0"/>
                </a:rPr>
              </a:br>
              <a:r>
                <a:rPr lang="ar-SA" sz="2400" dirty="0" smtClean="0">
                  <a:solidFill>
                    <a:srgbClr val="002060"/>
                  </a:solidFill>
                  <a:latin typeface="Calibri" panose="020F0502020204030204" pitchFamily="34" charset="0"/>
                  <a:ea typeface="Calibri" panose="020F0502020204030204" pitchFamily="34" charset="0"/>
                </a:rPr>
                <a:t>التي </a:t>
              </a:r>
              <a:r>
                <a:rPr lang="ar-SA" sz="2400" dirty="0">
                  <a:solidFill>
                    <a:srgbClr val="002060"/>
                  </a:solidFill>
                  <a:latin typeface="Calibri" panose="020F0502020204030204" pitchFamily="34" charset="0"/>
                  <a:ea typeface="Calibri" panose="020F0502020204030204" pitchFamily="34" charset="0"/>
                </a:rPr>
                <a:t>تناسب ظروف كل منهم .</a:t>
              </a:r>
              <a:endParaRPr lang="en-US" sz="2400" dirty="0">
                <a:solidFill>
                  <a:srgbClr val="002060"/>
                </a:solidFill>
                <a:effectLst/>
                <a:latin typeface="Calibri" panose="020F0502020204030204" pitchFamily="34" charset="0"/>
                <a:ea typeface="Calibri" panose="020F0502020204030204" pitchFamily="34" charset="0"/>
              </a:endParaRPr>
            </a:p>
          </p:txBody>
        </p:sp>
      </p:grpSp>
      <p:grpSp>
        <p:nvGrpSpPr>
          <p:cNvPr id="10" name="Group 9"/>
          <p:cNvGrpSpPr/>
          <p:nvPr/>
        </p:nvGrpSpPr>
        <p:grpSpPr>
          <a:xfrm rot="20506963">
            <a:off x="1096612" y="3076588"/>
            <a:ext cx="3832488" cy="2805479"/>
            <a:chOff x="1251198" y="1140583"/>
            <a:chExt cx="2522478" cy="2547982"/>
          </a:xfrm>
        </p:grpSpPr>
        <p:pic>
          <p:nvPicPr>
            <p:cNvPr id="11" name="Picture 10" descr="C:\Users\maraimm\Desktop\صور انفوجرافيك\Untitled10.png"/>
            <p:cNvPicPr>
              <a:picLocks noChangeAspect="1"/>
            </p:cNvPicPr>
            <p:nvPr/>
          </p:nvPicPr>
          <p:blipFill rotWithShape="1">
            <a:blip r:embed="rId7">
              <a:duotone>
                <a:prstClr val="black"/>
                <a:schemeClr val="accent4">
                  <a:tint val="45000"/>
                  <a:satMod val="400000"/>
                </a:scheme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23510" t="21432" r="29092" b="30691"/>
            <a:stretch/>
          </p:blipFill>
          <p:spPr bwMode="auto">
            <a:xfrm>
              <a:off x="1251198" y="1140583"/>
              <a:ext cx="2522478" cy="2547982"/>
            </a:xfrm>
            <a:prstGeom prst="rect">
              <a:avLst/>
            </a:prstGeom>
            <a:noFill/>
            <a:ln>
              <a:noFill/>
            </a:ln>
          </p:spPr>
        </p:pic>
        <p:sp>
          <p:nvSpPr>
            <p:cNvPr id="12" name="Rectangle 11"/>
            <p:cNvSpPr/>
            <p:nvPr/>
          </p:nvSpPr>
          <p:spPr>
            <a:xfrm rot="21412156">
              <a:off x="1372152" y="1830284"/>
              <a:ext cx="2217770" cy="1475117"/>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02060"/>
                  </a:solidFill>
                  <a:latin typeface="Calibri" panose="020F0502020204030204" pitchFamily="34" charset="0"/>
                  <a:ea typeface="Calibri" panose="020F0502020204030204" pitchFamily="34" charset="0"/>
                </a:rPr>
                <a:t>تعقد </a:t>
              </a:r>
              <a:r>
                <a:rPr lang="ar-SA" sz="2400" dirty="0">
                  <a:solidFill>
                    <a:srgbClr val="002060"/>
                  </a:solidFill>
                  <a:latin typeface="Calibri" panose="020F0502020204030204" pitchFamily="34" charset="0"/>
                  <a:ea typeface="Calibri" panose="020F0502020204030204" pitchFamily="34" charset="0"/>
                </a:rPr>
                <a:t>وتعدد البدائل المتاحة أمام للعملاء وصعوبة التفرقة بين الفوائد الناتجة من أى منها . </a:t>
              </a:r>
              <a:endParaRPr lang="en-US" sz="2400" dirty="0">
                <a:solidFill>
                  <a:srgbClr val="002060"/>
                </a:solidFill>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34887167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4" dur="1000" fill="hold"/>
                                        <p:tgtEl>
                                          <p:spTgt spid="7"/>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217</a:t>
            </a:fld>
            <a:endParaRPr lang="ar-EG">
              <a:solidFill>
                <a:prstClr val="black">
                  <a:tint val="75000"/>
                </a:prstClr>
              </a:solidFill>
            </a:endParaRPr>
          </a:p>
        </p:txBody>
      </p:sp>
      <p:grpSp>
        <p:nvGrpSpPr>
          <p:cNvPr id="5" name="Group 4"/>
          <p:cNvGrpSpPr/>
          <p:nvPr/>
        </p:nvGrpSpPr>
        <p:grpSpPr>
          <a:xfrm>
            <a:off x="1081825" y="1075220"/>
            <a:ext cx="8062175" cy="5281131"/>
            <a:chOff x="1081825" y="1075220"/>
            <a:chExt cx="8062175" cy="5281131"/>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825" y="1075220"/>
              <a:ext cx="8062175" cy="5281131"/>
            </a:xfrm>
            <a:prstGeom prst="rect">
              <a:avLst/>
            </a:prstGeom>
          </p:spPr>
        </p:pic>
        <p:sp>
          <p:nvSpPr>
            <p:cNvPr id="3" name="Rectangle 2"/>
            <p:cNvSpPr/>
            <p:nvPr/>
          </p:nvSpPr>
          <p:spPr>
            <a:xfrm>
              <a:off x="2431083" y="2304177"/>
              <a:ext cx="3454561" cy="1134483"/>
            </a:xfrm>
            <a:prstGeom prst="rect">
              <a:avLst/>
            </a:prstGeom>
          </p:spPr>
          <p:txBody>
            <a:bodyPr wrap="none">
              <a:prstTxWarp prst="textChevronInverted">
                <a:avLst/>
              </a:prstTxWarp>
              <a:spAutoFit/>
            </a:bodyPr>
            <a:lstStyle/>
            <a:p>
              <a:r>
                <a:rPr lang="ar-EG" sz="3600" b="1" dirty="0" smtClean="0">
                  <a:solidFill>
                    <a:srgbClr val="FF0000"/>
                  </a:solidFill>
                </a:rPr>
                <a:t>أنواع الاعتراضات</a:t>
              </a:r>
              <a:endParaRPr lang="ar-EG" sz="3600" b="1" dirty="0">
                <a:solidFill>
                  <a:srgbClr val="FF0000"/>
                </a:solidFill>
              </a:endParaRPr>
            </a:p>
          </p:txBody>
        </p:sp>
      </p:grpSp>
    </p:spTree>
    <p:extLst>
      <p:ext uri="{BB962C8B-B14F-4D97-AF65-F5344CB8AC3E}">
        <p14:creationId xmlns:p14="http://schemas.microsoft.com/office/powerpoint/2010/main" val="14080200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218</a:t>
            </a:fld>
            <a:endParaRPr lang="ar-EG">
              <a:solidFill>
                <a:prstClr val="black">
                  <a:tint val="75000"/>
                </a:prstClr>
              </a:solidFil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0313" r="9766" b="17405"/>
          <a:stretch/>
        </p:blipFill>
        <p:spPr>
          <a:xfrm>
            <a:off x="4643719" y="833528"/>
            <a:ext cx="568420" cy="5522823"/>
          </a:xfrm>
          <a:prstGeom prst="rect">
            <a:avLst/>
          </a:prstGeom>
        </p:spPr>
      </p:pic>
      <p:grpSp>
        <p:nvGrpSpPr>
          <p:cNvPr id="5" name="Group 4"/>
          <p:cNvGrpSpPr/>
          <p:nvPr/>
        </p:nvGrpSpPr>
        <p:grpSpPr>
          <a:xfrm>
            <a:off x="4587746" y="3284121"/>
            <a:ext cx="4228306" cy="1243805"/>
            <a:chOff x="4124745" y="3636824"/>
            <a:chExt cx="4228306" cy="1549701"/>
          </a:xfrm>
        </p:grpSpPr>
        <p:grpSp>
          <p:nvGrpSpPr>
            <p:cNvPr id="6" name="Group 5"/>
            <p:cNvGrpSpPr/>
            <p:nvPr/>
          </p:nvGrpSpPr>
          <p:grpSpPr>
            <a:xfrm>
              <a:off x="4124745" y="3636824"/>
              <a:ext cx="4228306" cy="1549701"/>
              <a:chOff x="5106381" y="2084294"/>
              <a:chExt cx="4228306" cy="1549701"/>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6381" y="2084294"/>
                <a:ext cx="780290" cy="1549701"/>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486172" y="2268668"/>
                <a:ext cx="3848515" cy="1365327"/>
              </a:xfrm>
              <a:prstGeom prst="rect">
                <a:avLst/>
              </a:prstGeom>
            </p:spPr>
          </p:pic>
        </p:grpSp>
        <p:sp>
          <p:nvSpPr>
            <p:cNvPr id="7" name="Rectangle 6"/>
            <p:cNvSpPr/>
            <p:nvPr/>
          </p:nvSpPr>
          <p:spPr>
            <a:xfrm rot="21227765">
              <a:off x="5095695" y="4262362"/>
              <a:ext cx="2645588" cy="361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الاعتراضات غير المعلنة </a:t>
              </a:r>
            </a:p>
          </p:txBody>
        </p:sp>
      </p:grpSp>
      <p:grpSp>
        <p:nvGrpSpPr>
          <p:cNvPr id="10" name="Group 9"/>
          <p:cNvGrpSpPr/>
          <p:nvPr/>
        </p:nvGrpSpPr>
        <p:grpSpPr>
          <a:xfrm>
            <a:off x="1462825" y="2577285"/>
            <a:ext cx="3780896" cy="1076571"/>
            <a:chOff x="957699" y="2808166"/>
            <a:chExt cx="3780896" cy="1341338"/>
          </a:xfrm>
        </p:grpSpPr>
        <p:pic>
          <p:nvPicPr>
            <p:cNvPr id="11" name="Picture 10"/>
            <p:cNvPicPr>
              <a:picLocks noChangeAspect="1"/>
            </p:cNvPicPr>
            <p:nvPr/>
          </p:nvPicPr>
          <p:blipFill>
            <a:blip r:embed="rId8" cstate="print">
              <a:duotone>
                <a:schemeClr val="accent6">
                  <a:shade val="45000"/>
                  <a:satMod val="135000"/>
                </a:schemeClr>
                <a:prstClr val="white"/>
              </a:duotone>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57699" y="2808166"/>
              <a:ext cx="3780896" cy="1341338"/>
            </a:xfrm>
            <a:prstGeom prst="rect">
              <a:avLst/>
            </a:prstGeom>
          </p:spPr>
        </p:pic>
        <p:sp>
          <p:nvSpPr>
            <p:cNvPr id="12" name="Rectangle 11"/>
            <p:cNvSpPr/>
            <p:nvPr/>
          </p:nvSpPr>
          <p:spPr>
            <a:xfrm rot="20916564">
              <a:off x="1146789" y="3274122"/>
              <a:ext cx="3402718"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الاعتراضات الصريحة (المعلنة) </a:t>
              </a:r>
            </a:p>
          </p:txBody>
        </p:sp>
      </p:grpSp>
      <p:grpSp>
        <p:nvGrpSpPr>
          <p:cNvPr id="13" name="Group 12"/>
          <p:cNvGrpSpPr/>
          <p:nvPr/>
        </p:nvGrpSpPr>
        <p:grpSpPr>
          <a:xfrm>
            <a:off x="4792155" y="1852845"/>
            <a:ext cx="3819491" cy="1051341"/>
            <a:chOff x="4331346" y="1987853"/>
            <a:chExt cx="3819491" cy="1309903"/>
          </a:xfrm>
        </p:grpSpPr>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331346" y="1987853"/>
              <a:ext cx="3819491" cy="1309903"/>
            </a:xfrm>
            <a:prstGeom prst="rect">
              <a:avLst/>
            </a:prstGeom>
          </p:spPr>
        </p:pic>
        <p:sp>
          <p:nvSpPr>
            <p:cNvPr id="15" name="Rectangle 14"/>
            <p:cNvSpPr/>
            <p:nvPr/>
          </p:nvSpPr>
          <p:spPr>
            <a:xfrm rot="20935268">
              <a:off x="4508072" y="2339506"/>
              <a:ext cx="3466037"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الاعتراضات غير الحقيقية </a:t>
              </a:r>
            </a:p>
          </p:txBody>
        </p:sp>
      </p:grpSp>
      <p:grpSp>
        <p:nvGrpSpPr>
          <p:cNvPr id="16" name="Group 15"/>
          <p:cNvGrpSpPr/>
          <p:nvPr/>
        </p:nvGrpSpPr>
        <p:grpSpPr>
          <a:xfrm>
            <a:off x="687968" y="990630"/>
            <a:ext cx="4555753" cy="1144421"/>
            <a:chOff x="206234" y="858369"/>
            <a:chExt cx="4555753" cy="1655376"/>
          </a:xfrm>
        </p:grpSpPr>
        <p:grpSp>
          <p:nvGrpSpPr>
            <p:cNvPr id="17" name="Group 16"/>
            <p:cNvGrpSpPr/>
            <p:nvPr/>
          </p:nvGrpSpPr>
          <p:grpSpPr>
            <a:xfrm>
              <a:off x="206234" y="858369"/>
              <a:ext cx="4555753" cy="1655376"/>
              <a:chOff x="426341" y="958338"/>
              <a:chExt cx="4555753" cy="1655376"/>
            </a:xfrm>
          </p:grpSpPr>
          <p:pic>
            <p:nvPicPr>
              <p:cNvPr id="19" name="Picture 18"/>
              <p:cNvPicPr>
                <a:picLocks noChangeAspect="1"/>
              </p:cNvPicPr>
              <p:nvPr/>
            </p:nvPicPr>
            <p:blipFill>
              <a:blip r:embed="rId12"/>
              <a:stretch>
                <a:fillRect/>
              </a:stretch>
            </p:blipFill>
            <p:spPr>
              <a:xfrm>
                <a:off x="1407558" y="1196214"/>
                <a:ext cx="3476250" cy="1417500"/>
              </a:xfrm>
              <a:prstGeom prst="rect">
                <a:avLst/>
              </a:prstGeom>
            </p:spPr>
          </p:pic>
          <p:pic>
            <p:nvPicPr>
              <p:cNvPr id="20" name="Picture 19"/>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26341" y="958338"/>
                <a:ext cx="4555753" cy="1499529"/>
              </a:xfrm>
              <a:prstGeom prst="rect">
                <a:avLst/>
              </a:prstGeom>
            </p:spPr>
          </p:pic>
        </p:grpSp>
        <p:sp>
          <p:nvSpPr>
            <p:cNvPr id="18" name="Rectangle 17"/>
            <p:cNvSpPr/>
            <p:nvPr/>
          </p:nvSpPr>
          <p:spPr>
            <a:xfrm rot="21142374">
              <a:off x="1113287" y="1217023"/>
              <a:ext cx="3500875"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الاعتراضات الحقيقية </a:t>
              </a:r>
            </a:p>
          </p:txBody>
        </p:sp>
      </p:grpSp>
      <p:grpSp>
        <p:nvGrpSpPr>
          <p:cNvPr id="21" name="Group 20"/>
          <p:cNvGrpSpPr/>
          <p:nvPr/>
        </p:nvGrpSpPr>
        <p:grpSpPr>
          <a:xfrm>
            <a:off x="1245940" y="4055109"/>
            <a:ext cx="3874833" cy="1076571"/>
            <a:chOff x="863762" y="2808166"/>
            <a:chExt cx="3874833" cy="1341338"/>
          </a:xfrm>
        </p:grpSpPr>
        <p:pic>
          <p:nvPicPr>
            <p:cNvPr id="22" name="Picture 21"/>
            <p:cNvPicPr>
              <a:picLocks noChangeAspect="1"/>
            </p:cNvPicPr>
            <p:nvPr/>
          </p:nvPicPr>
          <p:blipFill>
            <a:blip r:embed="rId15" cstate="print">
              <a:duotone>
                <a:schemeClr val="bg2">
                  <a:shade val="45000"/>
                  <a:satMod val="135000"/>
                </a:schemeClr>
                <a:prstClr val="white"/>
              </a:duotone>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57699" y="2808166"/>
              <a:ext cx="3780896" cy="1341338"/>
            </a:xfrm>
            <a:prstGeom prst="rect">
              <a:avLst/>
            </a:prstGeom>
          </p:spPr>
        </p:pic>
        <p:sp>
          <p:nvSpPr>
            <p:cNvPr id="23" name="Rectangle 22"/>
            <p:cNvSpPr/>
            <p:nvPr/>
          </p:nvSpPr>
          <p:spPr>
            <a:xfrm rot="21227765">
              <a:off x="863762" y="3281609"/>
              <a:ext cx="3845064"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الاعتراضات الصامتة </a:t>
              </a:r>
            </a:p>
          </p:txBody>
        </p:sp>
      </p:grpSp>
      <p:grpSp>
        <p:nvGrpSpPr>
          <p:cNvPr id="24" name="Group 23"/>
          <p:cNvGrpSpPr/>
          <p:nvPr/>
        </p:nvGrpSpPr>
        <p:grpSpPr>
          <a:xfrm>
            <a:off x="4656147" y="5074810"/>
            <a:ext cx="3819491" cy="1051341"/>
            <a:chOff x="4331346" y="1987853"/>
            <a:chExt cx="3819491" cy="1309903"/>
          </a:xfrm>
        </p:grpSpPr>
        <p:pic>
          <p:nvPicPr>
            <p:cNvPr id="25" name="Picture 24"/>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331346" y="1987853"/>
              <a:ext cx="3819491" cy="1309903"/>
            </a:xfrm>
            <a:prstGeom prst="rect">
              <a:avLst/>
            </a:prstGeom>
          </p:spPr>
        </p:pic>
        <p:sp>
          <p:nvSpPr>
            <p:cNvPr id="26" name="Rectangle 25"/>
            <p:cNvSpPr/>
            <p:nvPr/>
          </p:nvSpPr>
          <p:spPr>
            <a:xfrm rot="20935268">
              <a:off x="4508072" y="2339506"/>
              <a:ext cx="3466037"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002060"/>
                  </a:solidFill>
                </a:rPr>
                <a:t>الاعتراضات المنطقية</a:t>
              </a:r>
              <a:endParaRPr lang="ar-EG" sz="2400" b="1" dirty="0">
                <a:solidFill>
                  <a:srgbClr val="002060"/>
                </a:solidFill>
              </a:endParaRPr>
            </a:p>
          </p:txBody>
        </p:sp>
      </p:grpSp>
      <p:grpSp>
        <p:nvGrpSpPr>
          <p:cNvPr id="27" name="Group 26"/>
          <p:cNvGrpSpPr/>
          <p:nvPr/>
        </p:nvGrpSpPr>
        <p:grpSpPr>
          <a:xfrm flipH="1">
            <a:off x="3847759" y="288654"/>
            <a:ext cx="2431792" cy="863945"/>
            <a:chOff x="1501842" y="1142000"/>
            <a:chExt cx="2573190" cy="2152529"/>
          </a:xfrm>
        </p:grpSpPr>
        <p:pic>
          <p:nvPicPr>
            <p:cNvPr id="28" name="Picture 27"/>
            <p:cNvPicPr>
              <a:picLocks noChangeAspect="1"/>
            </p:cNvPicPr>
            <p:nvPr/>
          </p:nvPicPr>
          <p:blipFill>
            <a:blip r:embed="rId16">
              <a:duotone>
                <a:prstClr val="black"/>
                <a:schemeClr val="accent6">
                  <a:tint val="45000"/>
                  <a:satMod val="400000"/>
                </a:schemeClr>
              </a:duotone>
            </a:blip>
            <a:stretch>
              <a:fillRect/>
            </a:stretch>
          </p:blipFill>
          <p:spPr>
            <a:xfrm>
              <a:off x="1501842" y="1142000"/>
              <a:ext cx="2573190" cy="2152529"/>
            </a:xfrm>
            <a:prstGeom prst="rect">
              <a:avLst/>
            </a:prstGeom>
          </p:spPr>
        </p:pic>
        <p:sp>
          <p:nvSpPr>
            <p:cNvPr id="29" name="Rectangle 28"/>
            <p:cNvSpPr/>
            <p:nvPr/>
          </p:nvSpPr>
          <p:spPr>
            <a:xfrm>
              <a:off x="1889216" y="1271809"/>
              <a:ext cx="1912391" cy="1426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انواع الاعتراضات</a:t>
              </a:r>
              <a:endParaRPr lang="ar-EG" sz="2400" dirty="0"/>
            </a:p>
          </p:txBody>
        </p:sp>
      </p:grpSp>
    </p:spTree>
    <p:extLst>
      <p:ext uri="{BB962C8B-B14F-4D97-AF65-F5344CB8AC3E}">
        <p14:creationId xmlns:p14="http://schemas.microsoft.com/office/powerpoint/2010/main" val="4736000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219</a:t>
            </a:fld>
            <a:endParaRPr lang="ar-EG">
              <a:solidFill>
                <a:prstClr val="black">
                  <a:tint val="75000"/>
                </a:prstClr>
              </a:solidFil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0313" r="9766" b="17405"/>
          <a:stretch/>
        </p:blipFill>
        <p:spPr>
          <a:xfrm>
            <a:off x="4343017" y="563072"/>
            <a:ext cx="568420" cy="5522823"/>
          </a:xfrm>
          <a:prstGeom prst="rect">
            <a:avLst/>
          </a:prstGeom>
        </p:spPr>
      </p:pic>
      <p:grpSp>
        <p:nvGrpSpPr>
          <p:cNvPr id="5" name="Group 4"/>
          <p:cNvGrpSpPr/>
          <p:nvPr/>
        </p:nvGrpSpPr>
        <p:grpSpPr>
          <a:xfrm>
            <a:off x="4287044" y="3013665"/>
            <a:ext cx="4580144" cy="1243805"/>
            <a:chOff x="4124745" y="3636824"/>
            <a:chExt cx="4580144" cy="1549701"/>
          </a:xfrm>
        </p:grpSpPr>
        <p:grpSp>
          <p:nvGrpSpPr>
            <p:cNvPr id="6" name="Group 5"/>
            <p:cNvGrpSpPr/>
            <p:nvPr/>
          </p:nvGrpSpPr>
          <p:grpSpPr>
            <a:xfrm>
              <a:off x="4124745" y="3636824"/>
              <a:ext cx="4580144" cy="1549701"/>
              <a:chOff x="5106381" y="2084294"/>
              <a:chExt cx="4580144" cy="1549701"/>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6381" y="2084294"/>
                <a:ext cx="780290" cy="1549701"/>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486172" y="2268668"/>
                <a:ext cx="4200353" cy="1365327"/>
              </a:xfrm>
              <a:prstGeom prst="rect">
                <a:avLst/>
              </a:prstGeom>
            </p:spPr>
          </p:pic>
        </p:grpSp>
        <p:sp>
          <p:nvSpPr>
            <p:cNvPr id="7" name="Rectangle 6"/>
            <p:cNvSpPr/>
            <p:nvPr/>
          </p:nvSpPr>
          <p:spPr>
            <a:xfrm>
              <a:off x="4359009" y="4132789"/>
              <a:ext cx="4254514" cy="733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tx1"/>
                  </a:solidFill>
                </a:rPr>
                <a:t>الاعتراضات على إتخاذ القرار الشرائي </a:t>
              </a:r>
            </a:p>
          </p:txBody>
        </p:sp>
      </p:grpSp>
      <p:grpSp>
        <p:nvGrpSpPr>
          <p:cNvPr id="10" name="Group 9"/>
          <p:cNvGrpSpPr/>
          <p:nvPr/>
        </p:nvGrpSpPr>
        <p:grpSpPr>
          <a:xfrm>
            <a:off x="943340" y="2306829"/>
            <a:ext cx="4169724" cy="1076571"/>
            <a:chOff x="738916" y="2808166"/>
            <a:chExt cx="4169724" cy="1341338"/>
          </a:xfrm>
        </p:grpSpPr>
        <p:pic>
          <p:nvPicPr>
            <p:cNvPr id="11" name="Picture 10"/>
            <p:cNvPicPr>
              <a:picLocks noChangeAspect="1"/>
            </p:cNvPicPr>
            <p:nvPr/>
          </p:nvPicPr>
          <p:blipFill>
            <a:blip r:embed="rId8" cstate="print">
              <a:duotone>
                <a:schemeClr val="accent6">
                  <a:shade val="45000"/>
                  <a:satMod val="135000"/>
                </a:schemeClr>
                <a:prstClr val="white"/>
              </a:duotone>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57699" y="2808166"/>
              <a:ext cx="3780896" cy="1341338"/>
            </a:xfrm>
            <a:prstGeom prst="rect">
              <a:avLst/>
            </a:prstGeom>
          </p:spPr>
        </p:pic>
        <p:sp>
          <p:nvSpPr>
            <p:cNvPr id="12" name="Rectangle 11"/>
            <p:cNvSpPr/>
            <p:nvPr/>
          </p:nvSpPr>
          <p:spPr>
            <a:xfrm rot="21351081">
              <a:off x="738916" y="3274604"/>
              <a:ext cx="4169724"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tx1"/>
                  </a:solidFill>
                </a:rPr>
                <a:t>الاعتراضات الموجهة للسلع أو الخدمات</a:t>
              </a:r>
            </a:p>
          </p:txBody>
        </p:sp>
      </p:grpSp>
      <p:grpSp>
        <p:nvGrpSpPr>
          <p:cNvPr id="13" name="Group 12"/>
          <p:cNvGrpSpPr/>
          <p:nvPr/>
        </p:nvGrpSpPr>
        <p:grpSpPr>
          <a:xfrm>
            <a:off x="4329418" y="1582389"/>
            <a:ext cx="4143559" cy="1051341"/>
            <a:chOff x="4169311" y="1987853"/>
            <a:chExt cx="4143559" cy="1309903"/>
          </a:xfrm>
        </p:grpSpPr>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331346" y="1987853"/>
              <a:ext cx="3819491" cy="1309903"/>
            </a:xfrm>
            <a:prstGeom prst="rect">
              <a:avLst/>
            </a:prstGeom>
          </p:spPr>
        </p:pic>
        <p:sp>
          <p:nvSpPr>
            <p:cNvPr id="15" name="Rectangle 14"/>
            <p:cNvSpPr/>
            <p:nvPr/>
          </p:nvSpPr>
          <p:spPr>
            <a:xfrm>
              <a:off x="4169311" y="2261155"/>
              <a:ext cx="4143559"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tx1"/>
                  </a:solidFill>
                </a:rPr>
                <a:t>الاعتراضات النابعة من حاجة المشتري </a:t>
              </a:r>
            </a:p>
          </p:txBody>
        </p:sp>
      </p:grpSp>
      <p:grpSp>
        <p:nvGrpSpPr>
          <p:cNvPr id="16" name="Group 15"/>
          <p:cNvGrpSpPr/>
          <p:nvPr/>
        </p:nvGrpSpPr>
        <p:grpSpPr>
          <a:xfrm>
            <a:off x="387266" y="720174"/>
            <a:ext cx="4555753" cy="1144421"/>
            <a:chOff x="206234" y="858369"/>
            <a:chExt cx="4555753" cy="1655376"/>
          </a:xfrm>
        </p:grpSpPr>
        <p:grpSp>
          <p:nvGrpSpPr>
            <p:cNvPr id="17" name="Group 16"/>
            <p:cNvGrpSpPr/>
            <p:nvPr/>
          </p:nvGrpSpPr>
          <p:grpSpPr>
            <a:xfrm>
              <a:off x="206234" y="858369"/>
              <a:ext cx="4555753" cy="1655376"/>
              <a:chOff x="426341" y="958338"/>
              <a:chExt cx="4555753" cy="1655376"/>
            </a:xfrm>
          </p:grpSpPr>
          <p:pic>
            <p:nvPicPr>
              <p:cNvPr id="19" name="Picture 18"/>
              <p:cNvPicPr>
                <a:picLocks noChangeAspect="1"/>
              </p:cNvPicPr>
              <p:nvPr/>
            </p:nvPicPr>
            <p:blipFill>
              <a:blip r:embed="rId12"/>
              <a:stretch>
                <a:fillRect/>
              </a:stretch>
            </p:blipFill>
            <p:spPr>
              <a:xfrm>
                <a:off x="1407558" y="1196214"/>
                <a:ext cx="3476250" cy="1417500"/>
              </a:xfrm>
              <a:prstGeom prst="rect">
                <a:avLst/>
              </a:prstGeom>
            </p:spPr>
          </p:pic>
          <p:pic>
            <p:nvPicPr>
              <p:cNvPr id="20" name="Picture 19"/>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26341" y="958338"/>
                <a:ext cx="4555753" cy="1499529"/>
              </a:xfrm>
              <a:prstGeom prst="rect">
                <a:avLst/>
              </a:prstGeom>
            </p:spPr>
          </p:pic>
        </p:grpSp>
        <p:sp>
          <p:nvSpPr>
            <p:cNvPr id="18" name="Rectangle 17"/>
            <p:cNvSpPr/>
            <p:nvPr/>
          </p:nvSpPr>
          <p:spPr>
            <a:xfrm rot="21142374">
              <a:off x="1113287" y="1217023"/>
              <a:ext cx="3500875"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tx1"/>
                  </a:solidFill>
                </a:rPr>
                <a:t>الاعتراضات </a:t>
              </a:r>
              <a:r>
                <a:rPr lang="ar-EG" sz="2400" b="1" dirty="0">
                  <a:solidFill>
                    <a:schemeClr val="tx1"/>
                  </a:solidFill>
                </a:rPr>
                <a:t>العاطفية </a:t>
              </a:r>
              <a:r>
                <a:rPr lang="ar-EG" sz="2400" b="1" dirty="0" smtClean="0">
                  <a:solidFill>
                    <a:schemeClr val="tx1"/>
                  </a:solidFill>
                </a:rPr>
                <a:t> </a:t>
              </a:r>
              <a:endParaRPr lang="ar-EG" sz="2400" b="1" dirty="0">
                <a:solidFill>
                  <a:schemeClr val="tx1"/>
                </a:solidFill>
              </a:endParaRPr>
            </a:p>
          </p:txBody>
        </p:sp>
      </p:grpSp>
      <p:grpSp>
        <p:nvGrpSpPr>
          <p:cNvPr id="21" name="Group 20"/>
          <p:cNvGrpSpPr/>
          <p:nvPr/>
        </p:nvGrpSpPr>
        <p:grpSpPr>
          <a:xfrm>
            <a:off x="945238" y="3784653"/>
            <a:ext cx="3874833" cy="1238108"/>
            <a:chOff x="863762" y="2808166"/>
            <a:chExt cx="3874833" cy="1341338"/>
          </a:xfrm>
        </p:grpSpPr>
        <p:pic>
          <p:nvPicPr>
            <p:cNvPr id="22" name="Picture 21"/>
            <p:cNvPicPr>
              <a:picLocks noChangeAspect="1"/>
            </p:cNvPicPr>
            <p:nvPr/>
          </p:nvPicPr>
          <p:blipFill>
            <a:blip r:embed="rId15" cstate="print">
              <a:duotone>
                <a:schemeClr val="bg2">
                  <a:shade val="45000"/>
                  <a:satMod val="135000"/>
                </a:schemeClr>
                <a:prstClr val="white"/>
              </a:duotone>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57699" y="2808166"/>
              <a:ext cx="3780896" cy="1341338"/>
            </a:xfrm>
            <a:prstGeom prst="rect">
              <a:avLst/>
            </a:prstGeom>
          </p:spPr>
        </p:pic>
        <p:sp>
          <p:nvSpPr>
            <p:cNvPr id="23" name="Rectangle 22"/>
            <p:cNvSpPr/>
            <p:nvPr/>
          </p:nvSpPr>
          <p:spPr>
            <a:xfrm rot="21227765">
              <a:off x="863762" y="3281609"/>
              <a:ext cx="3845064"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tx1"/>
                  </a:solidFill>
                </a:rPr>
                <a:t>الاعتراضات الموجهة للمنتج ذاته </a:t>
              </a:r>
              <a:br>
                <a:rPr lang="ar-EG" sz="2400" b="1" dirty="0">
                  <a:solidFill>
                    <a:schemeClr val="tx1"/>
                  </a:solidFill>
                </a:rPr>
              </a:br>
              <a:r>
                <a:rPr lang="ar-EG" sz="2400" b="1" dirty="0">
                  <a:solidFill>
                    <a:schemeClr val="tx1"/>
                  </a:solidFill>
                </a:rPr>
                <a:t>أو رجل البيع بشخصه  </a:t>
              </a:r>
            </a:p>
          </p:txBody>
        </p:sp>
      </p:grpSp>
      <p:grpSp>
        <p:nvGrpSpPr>
          <p:cNvPr id="24" name="Group 23"/>
          <p:cNvGrpSpPr/>
          <p:nvPr/>
        </p:nvGrpSpPr>
        <p:grpSpPr>
          <a:xfrm>
            <a:off x="4355445" y="4804354"/>
            <a:ext cx="3819491" cy="1051341"/>
            <a:chOff x="4331346" y="1987853"/>
            <a:chExt cx="3819491" cy="1309903"/>
          </a:xfrm>
        </p:grpSpPr>
        <p:pic>
          <p:nvPicPr>
            <p:cNvPr id="25" name="Picture 24"/>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331346" y="1987853"/>
              <a:ext cx="3819491" cy="1309903"/>
            </a:xfrm>
            <a:prstGeom prst="rect">
              <a:avLst/>
            </a:prstGeom>
          </p:spPr>
        </p:pic>
        <p:sp>
          <p:nvSpPr>
            <p:cNvPr id="26" name="Rectangle 25"/>
            <p:cNvSpPr/>
            <p:nvPr/>
          </p:nvSpPr>
          <p:spPr>
            <a:xfrm rot="20935268">
              <a:off x="4508072" y="2339506"/>
              <a:ext cx="3466037"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tx1"/>
                  </a:solidFill>
                </a:rPr>
                <a:t>الاعتراض على السعر </a:t>
              </a:r>
            </a:p>
          </p:txBody>
        </p:sp>
      </p:grpSp>
    </p:spTree>
    <p:extLst>
      <p:ext uri="{BB962C8B-B14F-4D97-AF65-F5344CB8AC3E}">
        <p14:creationId xmlns:p14="http://schemas.microsoft.com/office/powerpoint/2010/main" val="6975069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dirty="0" smtClean="0"/>
              <a:t/>
            </a:r>
            <a:br>
              <a:rPr lang="ar-EG" dirty="0" smtClean="0"/>
            </a:br>
            <a:endParaRPr lang="ar-EG" dirty="0"/>
          </a:p>
        </p:txBody>
      </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22</a:t>
            </a:fld>
            <a:endParaRPr lang="ar-EG">
              <a:solidFill>
                <a:prstClr val="black">
                  <a:tint val="75000"/>
                </a:prstClr>
              </a:solidFill>
            </a:endParaRPr>
          </a:p>
        </p:txBody>
      </p:sp>
      <p:grpSp>
        <p:nvGrpSpPr>
          <p:cNvPr id="7" name="Group 6"/>
          <p:cNvGrpSpPr/>
          <p:nvPr/>
        </p:nvGrpSpPr>
        <p:grpSpPr>
          <a:xfrm>
            <a:off x="797093" y="1506071"/>
            <a:ext cx="7549813" cy="4366186"/>
            <a:chOff x="797093" y="1990165"/>
            <a:chExt cx="7549813" cy="4366186"/>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093" y="1990165"/>
              <a:ext cx="7549813" cy="4366186"/>
            </a:xfrm>
            <a:prstGeom prst="rect">
              <a:avLst/>
            </a:prstGeom>
          </p:spPr>
        </p:pic>
        <p:sp>
          <p:nvSpPr>
            <p:cNvPr id="6" name="Rounded Rectangle 5"/>
            <p:cNvSpPr/>
            <p:nvPr/>
          </p:nvSpPr>
          <p:spPr>
            <a:xfrm rot="20693015">
              <a:off x="3493086" y="3023054"/>
              <a:ext cx="4467037" cy="11676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C00000"/>
                  </a:solidFill>
                </a:rPr>
                <a:t>الوحدة التدريبية الثانية</a:t>
              </a:r>
              <a:r>
                <a:rPr lang="ar-EG" sz="2800" dirty="0" smtClean="0"/>
                <a:t/>
              </a:r>
              <a:br>
                <a:rPr lang="ar-EG" sz="2800" dirty="0" smtClean="0"/>
              </a:br>
              <a:r>
                <a:rPr lang="ar-EG" sz="3200" b="1" dirty="0" smtClean="0">
                  <a:solidFill>
                    <a:srgbClr val="FF0000"/>
                  </a:solidFill>
                </a:rPr>
                <a:t>الإتصال البيعي</a:t>
              </a:r>
              <a:endParaRPr lang="ar-EG" sz="3200" b="1" dirty="0">
                <a:solidFill>
                  <a:srgbClr val="FF0000"/>
                </a:solidFill>
              </a:endParaRPr>
            </a:p>
          </p:txBody>
        </p:sp>
      </p:grpSp>
    </p:spTree>
    <p:extLst>
      <p:ext uri="{BB962C8B-B14F-4D97-AF65-F5344CB8AC3E}">
        <p14:creationId xmlns:p14="http://schemas.microsoft.com/office/powerpoint/2010/main" val="5862823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220</a:t>
            </a:fld>
            <a:endParaRPr lang="ar-EG">
              <a:solidFill>
                <a:prstClr val="black">
                  <a:tint val="75000"/>
                </a:prstClr>
              </a:solidFill>
            </a:endParaRPr>
          </a:p>
        </p:txBody>
      </p:sp>
      <p:grpSp>
        <p:nvGrpSpPr>
          <p:cNvPr id="3" name="Group 2"/>
          <p:cNvGrpSpPr/>
          <p:nvPr/>
        </p:nvGrpSpPr>
        <p:grpSpPr>
          <a:xfrm>
            <a:off x="1048577" y="217898"/>
            <a:ext cx="4555753" cy="1144421"/>
            <a:chOff x="206234" y="858369"/>
            <a:chExt cx="4555753" cy="1655376"/>
          </a:xfrm>
        </p:grpSpPr>
        <p:grpSp>
          <p:nvGrpSpPr>
            <p:cNvPr id="5" name="Group 4"/>
            <p:cNvGrpSpPr/>
            <p:nvPr/>
          </p:nvGrpSpPr>
          <p:grpSpPr>
            <a:xfrm>
              <a:off x="206234" y="858369"/>
              <a:ext cx="4555753" cy="1655376"/>
              <a:chOff x="426341" y="958338"/>
              <a:chExt cx="4555753" cy="1655376"/>
            </a:xfrm>
          </p:grpSpPr>
          <p:pic>
            <p:nvPicPr>
              <p:cNvPr id="7" name="Picture 6"/>
              <p:cNvPicPr>
                <a:picLocks noChangeAspect="1"/>
              </p:cNvPicPr>
              <p:nvPr/>
            </p:nvPicPr>
            <p:blipFill>
              <a:blip r:embed="rId4"/>
              <a:stretch>
                <a:fillRect/>
              </a:stretch>
            </p:blipFill>
            <p:spPr>
              <a:xfrm>
                <a:off x="1407558" y="1196214"/>
                <a:ext cx="3476250" cy="1417500"/>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26341" y="958338"/>
                <a:ext cx="4555753" cy="1499529"/>
              </a:xfrm>
              <a:prstGeom prst="rect">
                <a:avLst/>
              </a:prstGeom>
            </p:spPr>
          </p:pic>
        </p:grpSp>
        <p:sp>
          <p:nvSpPr>
            <p:cNvPr id="6" name="Rectangle 5"/>
            <p:cNvSpPr/>
            <p:nvPr/>
          </p:nvSpPr>
          <p:spPr>
            <a:xfrm rot="21142374">
              <a:off x="1113287" y="1217023"/>
              <a:ext cx="3500875"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tx1"/>
                  </a:solidFill>
                </a:rPr>
                <a:t>الاعتراضات الحقيقية </a:t>
              </a:r>
            </a:p>
          </p:txBody>
        </p:sp>
      </p:grpSp>
      <p:grpSp>
        <p:nvGrpSpPr>
          <p:cNvPr id="11" name="Group 10"/>
          <p:cNvGrpSpPr/>
          <p:nvPr/>
        </p:nvGrpSpPr>
        <p:grpSpPr>
          <a:xfrm rot="573466">
            <a:off x="2205629" y="2018791"/>
            <a:ext cx="4077615" cy="3462203"/>
            <a:chOff x="2846231" y="1158623"/>
            <a:chExt cx="5511076" cy="3046754"/>
          </a:xfrm>
        </p:grpSpPr>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6231" y="1158623"/>
              <a:ext cx="5511076" cy="3046754"/>
            </a:xfrm>
            <a:prstGeom prst="rect">
              <a:avLst/>
            </a:prstGeom>
          </p:spPr>
        </p:pic>
        <p:sp>
          <p:nvSpPr>
            <p:cNvPr id="13" name="Rectangle 12"/>
            <p:cNvSpPr/>
            <p:nvPr/>
          </p:nvSpPr>
          <p:spPr>
            <a:xfrm rot="21237146">
              <a:off x="3248824" y="2276525"/>
              <a:ext cx="4572000" cy="731281"/>
            </a:xfrm>
            <a:prstGeom prst="rect">
              <a:avLst/>
            </a:prstGeom>
          </p:spPr>
          <p:txBody>
            <a:bodyPr>
              <a:spAutoFit/>
            </a:bodyPr>
            <a:lstStyle/>
            <a:p>
              <a:pPr algn="ctr"/>
              <a:r>
                <a:rPr lang="ar-EG" sz="2400" b="1" dirty="0">
                  <a:solidFill>
                    <a:srgbClr val="002060"/>
                  </a:solidFill>
                </a:rPr>
                <a:t>هو اعتراض صادق قد يكون قائما على نقص معلومات </a:t>
              </a:r>
              <a:r>
                <a:rPr lang="ar-EG" sz="2400" b="1" dirty="0" smtClean="0">
                  <a:solidFill>
                    <a:srgbClr val="002060"/>
                  </a:solidFill>
                </a:rPr>
                <a:t>العميل</a:t>
              </a:r>
              <a:endParaRPr lang="ar-EG" sz="2400" b="1" dirty="0">
                <a:solidFill>
                  <a:srgbClr val="002060"/>
                </a:solidFill>
              </a:endParaRPr>
            </a:p>
          </p:txBody>
        </p:sp>
      </p:grpSp>
    </p:spTree>
    <p:extLst>
      <p:ext uri="{BB962C8B-B14F-4D97-AF65-F5344CB8AC3E}">
        <p14:creationId xmlns:p14="http://schemas.microsoft.com/office/powerpoint/2010/main" val="19770472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221</a:t>
            </a:fld>
            <a:endParaRPr lang="ar-EG">
              <a:solidFill>
                <a:prstClr val="black">
                  <a:tint val="75000"/>
                </a:prstClr>
              </a:solidFill>
            </a:endParaRPr>
          </a:p>
        </p:txBody>
      </p:sp>
      <p:pic>
        <p:nvPicPr>
          <p:cNvPr id="3" name="Picture 2"/>
          <p:cNvPicPr>
            <a:picLocks noChangeAspect="1"/>
          </p:cNvPicPr>
          <p:nvPr/>
        </p:nvPicPr>
        <p:blipFill rotWithShape="1">
          <a:blip r:embed="rId4">
            <a:duotone>
              <a:prstClr val="black"/>
              <a:schemeClr val="accent6">
                <a:tint val="45000"/>
                <a:satMod val="400000"/>
              </a:schemeClr>
            </a:duotone>
            <a:extLst>
              <a:ext uri="{28A0092B-C50C-407E-A947-70E740481C1C}">
                <a14:useLocalDpi xmlns:a14="http://schemas.microsoft.com/office/drawing/2010/main" val="0"/>
              </a:ext>
            </a:extLst>
          </a:blip>
          <a:srcRect l="5118" t="3683" r="2499" b="-539"/>
          <a:stretch/>
        </p:blipFill>
        <p:spPr>
          <a:xfrm rot="21406193">
            <a:off x="832650" y="219997"/>
            <a:ext cx="4977880" cy="2679053"/>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9793" t="-1" r="12603" b="45022"/>
          <a:stretch/>
        </p:blipFill>
        <p:spPr>
          <a:xfrm rot="20805789">
            <a:off x="529529" y="3823226"/>
            <a:ext cx="2995149" cy="2523472"/>
          </a:xfrm>
          <a:prstGeom prst="rect">
            <a:avLst/>
          </a:prstGeom>
        </p:spPr>
      </p:pic>
      <p:sp>
        <p:nvSpPr>
          <p:cNvPr id="6" name="Rectangle 5"/>
          <p:cNvSpPr/>
          <p:nvPr/>
        </p:nvSpPr>
        <p:spPr>
          <a:xfrm rot="21178860">
            <a:off x="301513" y="740605"/>
            <a:ext cx="4899886" cy="1014380"/>
          </a:xfrm>
          <a:prstGeom prst="rect">
            <a:avLst/>
          </a:prstGeom>
        </p:spPr>
        <p:txBody>
          <a:bodyPr wrap="square">
            <a:spAutoFit/>
          </a:bodyPr>
          <a:lstStyle/>
          <a:p>
            <a:pPr marR="685800" lvl="0" algn="ctr">
              <a:lnSpc>
                <a:spcPct val="107000"/>
              </a:lnSpc>
              <a:buSzPct val="70000"/>
              <a:tabLst>
                <a:tab pos="228600" algn="l"/>
              </a:tabLst>
            </a:pPr>
            <a:r>
              <a:rPr lang="ar-JO" sz="2800" dirty="0">
                <a:solidFill>
                  <a:srgbClr val="002060"/>
                </a:solidFill>
                <a:ea typeface="Times New Roman" panose="02020603050405020304" pitchFamily="18" charset="0"/>
                <a:cs typeface="Simplified Arabic" panose="02020603050405020304" pitchFamily="18" charset="-78"/>
              </a:rPr>
              <a:t>	قد يكون الاعتراض هو </a:t>
            </a:r>
            <a:r>
              <a:rPr lang="ar-SA" sz="2800" dirty="0" smtClean="0">
                <a:solidFill>
                  <a:srgbClr val="002060"/>
                </a:solidFill>
                <a:ea typeface="Times New Roman" panose="02020603050405020304" pitchFamily="18" charset="0"/>
                <a:cs typeface="Simplified Arabic" panose="02020603050405020304" pitchFamily="18" charset="-78"/>
              </a:rPr>
              <a:t/>
            </a:r>
            <a:br>
              <a:rPr lang="ar-SA" sz="2800" dirty="0" smtClean="0">
                <a:solidFill>
                  <a:srgbClr val="002060"/>
                </a:solidFill>
                <a:ea typeface="Times New Roman" panose="02020603050405020304" pitchFamily="18" charset="0"/>
                <a:cs typeface="Simplified Arabic" panose="02020603050405020304" pitchFamily="18" charset="-78"/>
              </a:rPr>
            </a:br>
            <a:r>
              <a:rPr lang="ar-JO" sz="2800" dirty="0" smtClean="0">
                <a:solidFill>
                  <a:srgbClr val="002060"/>
                </a:solidFill>
                <a:ea typeface="Times New Roman" panose="02020603050405020304" pitchFamily="18" charset="0"/>
                <a:cs typeface="Simplified Arabic" panose="02020603050405020304" pitchFamily="18" charset="-78"/>
              </a:rPr>
              <a:t>( </a:t>
            </a:r>
            <a:r>
              <a:rPr lang="ar-JO" sz="2800" dirty="0">
                <a:solidFill>
                  <a:srgbClr val="002060"/>
                </a:solidFill>
                <a:ea typeface="Times New Roman" panose="02020603050405020304" pitchFamily="18" charset="0"/>
                <a:cs typeface="Simplified Arabic" panose="02020603050405020304" pitchFamily="18" charset="-78"/>
              </a:rPr>
              <a:t>ركود السلع وعدم إقبال العملاء) .</a:t>
            </a:r>
            <a:endParaRPr lang="en-US" sz="2800" dirty="0">
              <a:latin typeface="Calibri" panose="020F0502020204030204" pitchFamily="34" charset="0"/>
              <a:ea typeface="Calibri" panose="020F0502020204030204" pitchFamily="34" charset="0"/>
            </a:endParaRPr>
          </a:p>
        </p:txBody>
      </p:sp>
      <p:pic>
        <p:nvPicPr>
          <p:cNvPr id="7" name="Picture 6"/>
          <p:cNvPicPr>
            <a:picLocks noChangeAspect="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5118" t="3683" r="2499" b="-539"/>
          <a:stretch/>
        </p:blipFill>
        <p:spPr>
          <a:xfrm rot="21406193">
            <a:off x="2830114" y="3219984"/>
            <a:ext cx="5705436" cy="2952790"/>
          </a:xfrm>
          <a:prstGeom prst="rect">
            <a:avLst/>
          </a:prstGeom>
        </p:spPr>
      </p:pic>
      <p:sp>
        <p:nvSpPr>
          <p:cNvPr id="8" name="Rectangle 7"/>
          <p:cNvSpPr/>
          <p:nvPr/>
        </p:nvSpPr>
        <p:spPr>
          <a:xfrm rot="21178860">
            <a:off x="3095946" y="3690021"/>
            <a:ext cx="4786353" cy="1475404"/>
          </a:xfrm>
          <a:prstGeom prst="rect">
            <a:avLst/>
          </a:prstGeom>
        </p:spPr>
        <p:txBody>
          <a:bodyPr wrap="square">
            <a:spAutoFit/>
          </a:bodyPr>
          <a:lstStyle/>
          <a:p>
            <a:pPr marR="685800" lvl="0" algn="ctr">
              <a:lnSpc>
                <a:spcPct val="107000"/>
              </a:lnSpc>
              <a:buSzPct val="70000"/>
              <a:tabLst>
                <a:tab pos="228600" algn="l"/>
              </a:tabLst>
            </a:pPr>
            <a:r>
              <a:rPr lang="ar-JO" sz="2800" dirty="0" smtClean="0">
                <a:solidFill>
                  <a:srgbClr val="002060"/>
                </a:solidFill>
                <a:ea typeface="Times New Roman" panose="02020603050405020304" pitchFamily="18" charset="0"/>
                <a:cs typeface="Simplified Arabic" panose="02020603050405020304" pitchFamily="18" charset="-78"/>
              </a:rPr>
              <a:t>فإن </a:t>
            </a:r>
            <a:r>
              <a:rPr lang="ar-JO" sz="2800" dirty="0">
                <a:solidFill>
                  <a:srgbClr val="002060"/>
                </a:solidFill>
                <a:ea typeface="Times New Roman" panose="02020603050405020304" pitchFamily="18" charset="0"/>
                <a:cs typeface="Simplified Arabic" panose="02020603050405020304" pitchFamily="18" charset="-78"/>
              </a:rPr>
              <a:t>الاعتراض </a:t>
            </a:r>
            <a:r>
              <a:rPr lang="ar-JO" sz="2800" dirty="0" smtClean="0">
                <a:solidFill>
                  <a:srgbClr val="002060"/>
                </a:solidFill>
                <a:ea typeface="Times New Roman" panose="02020603050405020304" pitchFamily="18" charset="0"/>
                <a:cs typeface="Simplified Arabic" panose="02020603050405020304" pitchFamily="18" charset="-78"/>
              </a:rPr>
              <a:t>هو</a:t>
            </a:r>
            <a:r>
              <a:rPr lang="ar-EG" sz="2800" dirty="0" smtClean="0">
                <a:solidFill>
                  <a:srgbClr val="002060"/>
                </a:solidFill>
                <a:ea typeface="Times New Roman" panose="02020603050405020304" pitchFamily="18" charset="0"/>
                <a:cs typeface="Simplified Arabic" panose="02020603050405020304" pitchFamily="18" charset="-78"/>
              </a:rPr>
              <a:t/>
            </a:r>
            <a:br>
              <a:rPr lang="ar-EG" sz="2800" dirty="0" smtClean="0">
                <a:solidFill>
                  <a:srgbClr val="002060"/>
                </a:solidFill>
                <a:ea typeface="Times New Roman" panose="02020603050405020304" pitchFamily="18" charset="0"/>
                <a:cs typeface="Simplified Arabic" panose="02020603050405020304" pitchFamily="18" charset="-78"/>
              </a:rPr>
            </a:br>
            <a:r>
              <a:rPr lang="ar-JO" sz="2800" dirty="0" smtClean="0">
                <a:solidFill>
                  <a:srgbClr val="002060"/>
                </a:solidFill>
                <a:ea typeface="Times New Roman" panose="02020603050405020304" pitchFamily="18" charset="0"/>
                <a:cs typeface="Simplified Arabic" panose="02020603050405020304" pitchFamily="18" charset="-78"/>
              </a:rPr>
              <a:t> </a:t>
            </a:r>
            <a:r>
              <a:rPr lang="ar-JO" sz="2800" dirty="0">
                <a:solidFill>
                  <a:srgbClr val="002060"/>
                </a:solidFill>
                <a:ea typeface="Times New Roman" panose="02020603050405020304" pitchFamily="18" charset="0"/>
                <a:cs typeface="Simplified Arabic" panose="02020603050405020304" pitchFamily="18" charset="-78"/>
              </a:rPr>
              <a:t>(عدم قدرة الشركة على الوفاء بالالتزامات تجاه العملاء </a:t>
            </a:r>
            <a:r>
              <a:rPr lang="ar-JO" sz="2800" dirty="0" smtClean="0">
                <a:solidFill>
                  <a:srgbClr val="002060"/>
                </a:solidFill>
                <a:ea typeface="Times New Roman" panose="02020603050405020304" pitchFamily="18" charset="0"/>
                <a:cs typeface="Simplified Arabic" panose="02020603050405020304" pitchFamily="18" charset="-78"/>
              </a:rPr>
              <a:t>مستقبلا</a:t>
            </a:r>
            <a:r>
              <a:rPr lang="ar-EG" sz="2800" dirty="0" smtClean="0">
                <a:solidFill>
                  <a:srgbClr val="002060"/>
                </a:solidFill>
                <a:ea typeface="Times New Roman" panose="02020603050405020304" pitchFamily="18" charset="0"/>
                <a:cs typeface="Simplified Arabic" panose="02020603050405020304" pitchFamily="18" charset="-78"/>
              </a:rPr>
              <a:t>)</a:t>
            </a:r>
            <a:endParaRPr lang="ar-JO" sz="2800" dirty="0">
              <a:solidFill>
                <a:srgbClr val="002060"/>
              </a:solidFill>
              <a:ea typeface="Times New Roman" panose="02020603050405020304" pitchFamily="18" charset="0"/>
              <a:cs typeface="Simplified Arabic" panose="02020603050405020304" pitchFamily="18" charset="-78"/>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3750" t="22700" r="25850" b="29000"/>
          <a:stretch/>
        </p:blipFill>
        <p:spPr>
          <a:xfrm rot="663743">
            <a:off x="6135949" y="1864404"/>
            <a:ext cx="2915945" cy="1767908"/>
          </a:xfrm>
          <a:prstGeom prst="rect">
            <a:avLst/>
          </a:prstGeom>
        </p:spPr>
      </p:pic>
      <p:grpSp>
        <p:nvGrpSpPr>
          <p:cNvPr id="10" name="Group 9"/>
          <p:cNvGrpSpPr/>
          <p:nvPr/>
        </p:nvGrpSpPr>
        <p:grpSpPr>
          <a:xfrm>
            <a:off x="1317342" y="1929531"/>
            <a:ext cx="2915945" cy="1767908"/>
            <a:chOff x="2823959" y="1888643"/>
            <a:chExt cx="2915945" cy="1767908"/>
          </a:xfrm>
        </p:grpSpPr>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23750" t="22700" r="25850" b="29000"/>
            <a:stretch/>
          </p:blipFill>
          <p:spPr>
            <a:xfrm rot="20291369">
              <a:off x="2823959" y="1888643"/>
              <a:ext cx="2915945" cy="1767908"/>
            </a:xfrm>
            <a:prstGeom prst="rect">
              <a:avLst/>
            </a:prstGeom>
          </p:spPr>
        </p:pic>
        <p:sp>
          <p:nvSpPr>
            <p:cNvPr id="12" name="Rectangle 11"/>
            <p:cNvSpPr/>
            <p:nvPr/>
          </p:nvSpPr>
          <p:spPr>
            <a:xfrm rot="20365093">
              <a:off x="3124562" y="2381454"/>
              <a:ext cx="2086155" cy="1200329"/>
            </a:xfrm>
            <a:prstGeom prst="rect">
              <a:avLst/>
            </a:prstGeom>
          </p:spPr>
          <p:txBody>
            <a:bodyPr wrap="square">
              <a:spAutoFit/>
            </a:bodyPr>
            <a:lstStyle/>
            <a:p>
              <a:pPr algn="ctr"/>
              <a:r>
                <a:rPr lang="ar-EG" sz="2400" b="1" dirty="0" smtClean="0">
                  <a:solidFill>
                    <a:srgbClr val="FF0000"/>
                  </a:solidFill>
                </a:rPr>
                <a:t>اذا </a:t>
              </a:r>
              <a:r>
                <a:rPr lang="ar-EG" sz="2400" b="1" dirty="0">
                  <a:solidFill>
                    <a:srgbClr val="FF0000"/>
                  </a:solidFill>
                </a:rPr>
                <a:t>كان متجرك يوحي بالتكدس </a:t>
              </a:r>
              <a:r>
                <a:rPr lang="ar-EG" sz="2400" b="1" dirty="0" smtClean="0">
                  <a:solidFill>
                    <a:srgbClr val="FF0000"/>
                  </a:solidFill>
                </a:rPr>
                <a:t/>
              </a:r>
              <a:br>
                <a:rPr lang="ar-EG" sz="2400" b="1" dirty="0" smtClean="0">
                  <a:solidFill>
                    <a:srgbClr val="FF0000"/>
                  </a:solidFill>
                </a:rPr>
              </a:br>
              <a:r>
                <a:rPr lang="ar-EG" sz="2400" b="1" dirty="0" smtClean="0">
                  <a:solidFill>
                    <a:srgbClr val="FF0000"/>
                  </a:solidFill>
                </a:rPr>
                <a:t>في </a:t>
              </a:r>
              <a:r>
                <a:rPr lang="ar-EG" sz="2400" b="1" dirty="0">
                  <a:solidFill>
                    <a:srgbClr val="FF0000"/>
                  </a:solidFill>
                </a:rPr>
                <a:t>السلع</a:t>
              </a:r>
            </a:p>
          </p:txBody>
        </p:sp>
      </p:grpSp>
      <p:sp>
        <p:nvSpPr>
          <p:cNvPr id="13" name="Rectangle 12"/>
          <p:cNvSpPr/>
          <p:nvPr/>
        </p:nvSpPr>
        <p:spPr>
          <a:xfrm rot="371902">
            <a:off x="6113999" y="2231262"/>
            <a:ext cx="2608275" cy="1200329"/>
          </a:xfrm>
          <a:prstGeom prst="rect">
            <a:avLst/>
          </a:prstGeom>
        </p:spPr>
        <p:txBody>
          <a:bodyPr wrap="square">
            <a:spAutoFit/>
          </a:bodyPr>
          <a:lstStyle/>
          <a:p>
            <a:pPr algn="ctr"/>
            <a:r>
              <a:rPr lang="ar-EG" sz="2400" b="1" dirty="0" smtClean="0">
                <a:solidFill>
                  <a:srgbClr val="FF0000"/>
                </a:solidFill>
              </a:rPr>
              <a:t>إذا </a:t>
            </a:r>
            <a:r>
              <a:rPr lang="ar-EG" sz="2400" b="1" dirty="0">
                <a:solidFill>
                  <a:srgbClr val="FF0000"/>
                </a:solidFill>
              </a:rPr>
              <a:t>كان هناك </a:t>
            </a:r>
            <a:r>
              <a:rPr lang="ar-EG" sz="2400" b="1" dirty="0" smtClean="0">
                <a:solidFill>
                  <a:srgbClr val="FF0000"/>
                </a:solidFill>
              </a:rPr>
              <a:t>تقصير</a:t>
            </a:r>
            <a:br>
              <a:rPr lang="ar-EG" sz="2400" b="1" dirty="0" smtClean="0">
                <a:solidFill>
                  <a:srgbClr val="FF0000"/>
                </a:solidFill>
              </a:rPr>
            </a:br>
            <a:r>
              <a:rPr lang="ar-EG" sz="2400" b="1" dirty="0" smtClean="0">
                <a:solidFill>
                  <a:srgbClr val="FF0000"/>
                </a:solidFill>
              </a:rPr>
              <a:t> </a:t>
            </a:r>
            <a:r>
              <a:rPr lang="ar-EG" sz="2400" b="1" dirty="0">
                <a:solidFill>
                  <a:srgbClr val="FF0000"/>
                </a:solidFill>
              </a:rPr>
              <a:t>من جانبك في تنفيذ تعاقد سابق </a:t>
            </a:r>
          </a:p>
        </p:txBody>
      </p:sp>
    </p:spTree>
    <p:extLst>
      <p:ext uri="{BB962C8B-B14F-4D97-AF65-F5344CB8AC3E}">
        <p14:creationId xmlns:p14="http://schemas.microsoft.com/office/powerpoint/2010/main" val="9949602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p:cTn id="2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strVal val="#ppt_h"/>
                                          </p:val>
                                        </p:tav>
                                        <p:tav tm="100000">
                                          <p:val>
                                            <p:strVal val="#ppt_h"/>
                                          </p:val>
                                        </p:tav>
                                      </p:tavLst>
                                    </p:anim>
                                  </p:childTnLst>
                                </p:cTn>
                              </p:par>
                              <p:par>
                                <p:cTn id="43" presetID="17" presetClass="entr" presetSubtype="10" fill="hold" nodeType="with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 calcmode="lin" valueType="num">
                                      <p:cBhvr>
                                        <p:cTn id="4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222</a:t>
            </a:fld>
            <a:endParaRPr lang="ar-EG">
              <a:solidFill>
                <a:prstClr val="black">
                  <a:tint val="75000"/>
                </a:prstClr>
              </a:solidFill>
            </a:endParaRPr>
          </a:p>
        </p:txBody>
      </p:sp>
      <p:grpSp>
        <p:nvGrpSpPr>
          <p:cNvPr id="3" name="Group 2"/>
          <p:cNvGrpSpPr/>
          <p:nvPr/>
        </p:nvGrpSpPr>
        <p:grpSpPr>
          <a:xfrm>
            <a:off x="1842893" y="242986"/>
            <a:ext cx="3819491" cy="1051341"/>
            <a:chOff x="4331346" y="1987853"/>
            <a:chExt cx="3819491" cy="1309903"/>
          </a:xfrm>
        </p:grpSpPr>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331346" y="1987853"/>
              <a:ext cx="3819491" cy="1309903"/>
            </a:xfrm>
            <a:prstGeom prst="rect">
              <a:avLst/>
            </a:prstGeom>
          </p:spPr>
        </p:pic>
        <p:sp>
          <p:nvSpPr>
            <p:cNvPr id="6" name="Rectangle 5"/>
            <p:cNvSpPr/>
            <p:nvPr/>
          </p:nvSpPr>
          <p:spPr>
            <a:xfrm rot="20935268">
              <a:off x="4508072" y="2339506"/>
              <a:ext cx="3466037"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الاعتراضات غير الحقيقية </a:t>
              </a:r>
            </a:p>
          </p:txBody>
        </p:sp>
      </p:grpSp>
      <p:grpSp>
        <p:nvGrpSpPr>
          <p:cNvPr id="14" name="Group 13"/>
          <p:cNvGrpSpPr/>
          <p:nvPr/>
        </p:nvGrpSpPr>
        <p:grpSpPr>
          <a:xfrm>
            <a:off x="2780825" y="897318"/>
            <a:ext cx="3246185" cy="4568982"/>
            <a:chOff x="945558" y="1461486"/>
            <a:chExt cx="4337641" cy="4568982"/>
          </a:xfrm>
        </p:grpSpPr>
        <p:pic>
          <p:nvPicPr>
            <p:cNvPr id="15" name="Picture 14"/>
            <p:cNvPicPr>
              <a:picLocks noChangeAspect="1"/>
            </p:cNvPicPr>
            <p:nvPr/>
          </p:nvPicPr>
          <p:blipFill>
            <a:blip r:embed="rId6"/>
            <a:stretch>
              <a:fillRect/>
            </a:stretch>
          </p:blipFill>
          <p:spPr>
            <a:xfrm>
              <a:off x="945558" y="1461486"/>
              <a:ext cx="4337641" cy="4568982"/>
            </a:xfrm>
            <a:prstGeom prst="rect">
              <a:avLst/>
            </a:prstGeom>
          </p:spPr>
        </p:pic>
        <p:pic>
          <p:nvPicPr>
            <p:cNvPr id="16" name="Picture 15"/>
            <p:cNvPicPr>
              <a:picLocks noChangeAspect="1"/>
            </p:cNvPicPr>
            <p:nvPr/>
          </p:nvPicPr>
          <p:blipFill>
            <a:blip r:embed="rId7"/>
            <a:stretch>
              <a:fillRect/>
            </a:stretch>
          </p:blipFill>
          <p:spPr>
            <a:xfrm>
              <a:off x="4666257" y="2525486"/>
              <a:ext cx="506974" cy="388680"/>
            </a:xfrm>
            <a:prstGeom prst="rect">
              <a:avLst/>
            </a:prstGeom>
          </p:spPr>
        </p:pic>
      </p:grpSp>
      <p:pic>
        <p:nvPicPr>
          <p:cNvPr id="17" name="Picture 16"/>
          <p:cNvPicPr>
            <a:picLocks noChangeAspect="1"/>
          </p:cNvPicPr>
          <p:nvPr/>
        </p:nvPicPr>
        <p:blipFill rotWithShape="1">
          <a:blip r:embed="rId8" cstate="print">
            <a:duotone>
              <a:prstClr val="black"/>
              <a:srgbClr val="4BACC6">
                <a:tint val="45000"/>
                <a:satMod val="400000"/>
              </a:srgbClr>
            </a:duotone>
            <a:extLst>
              <a:ext uri="{28A0092B-C50C-407E-A947-70E740481C1C}">
                <a14:useLocalDpi xmlns:a14="http://schemas.microsoft.com/office/drawing/2010/main" val="0"/>
              </a:ext>
            </a:extLst>
          </a:blip>
          <a:srcRect r="2718"/>
          <a:stretch/>
        </p:blipFill>
        <p:spPr>
          <a:xfrm rot="13340632" flipH="1" flipV="1">
            <a:off x="-626736" y="1052736"/>
            <a:ext cx="5241801" cy="4937614"/>
          </a:xfrm>
          <a:prstGeom prst="rect">
            <a:avLst/>
          </a:prstGeom>
        </p:spPr>
      </p:pic>
      <p:sp>
        <p:nvSpPr>
          <p:cNvPr id="18" name="Rectangle 17"/>
          <p:cNvSpPr/>
          <p:nvPr/>
        </p:nvSpPr>
        <p:spPr>
          <a:xfrm rot="21194133">
            <a:off x="639947" y="2001098"/>
            <a:ext cx="2390621" cy="3355833"/>
          </a:xfrm>
          <a:prstGeom prst="rect">
            <a:avLst/>
          </a:prstGeom>
          <a:noFill/>
          <a:ln w="25400" cap="flat" cmpd="sng" algn="ctr">
            <a:noFill/>
            <a:prstDash val="solid"/>
          </a:ln>
          <a:effectLst/>
        </p:spPr>
        <p:txBody>
          <a:bodyPr rtlCol="1" anchor="ctr"/>
          <a:lstStyle/>
          <a:p>
            <a:pPr lvl="0" algn="ctr" fontAlgn="base">
              <a:spcBef>
                <a:spcPct val="0"/>
              </a:spcBef>
              <a:spcAft>
                <a:spcPct val="0"/>
              </a:spcAft>
            </a:pPr>
            <a:r>
              <a:rPr lang="ar-EG" sz="2400" kern="0" dirty="0" smtClean="0">
                <a:solidFill>
                  <a:srgbClr val="1C1C1C"/>
                </a:solidFill>
              </a:rPr>
              <a:t>أو </a:t>
            </a:r>
            <a:r>
              <a:rPr lang="ar-EG" sz="2400" kern="0" dirty="0">
                <a:solidFill>
                  <a:srgbClr val="1C1C1C"/>
                </a:solidFill>
              </a:rPr>
              <a:t>أنه في حاجة لمستوى أعلى للتعامل معه .</a:t>
            </a:r>
            <a:endParaRPr kumimoji="0" lang="ar-EG" sz="2400" b="0" i="0" u="none" strike="noStrike" kern="0" cap="none" spc="0" normalizeH="0" baseline="0" noProof="0" dirty="0" smtClean="0">
              <a:ln>
                <a:noFill/>
              </a:ln>
              <a:solidFill>
                <a:srgbClr val="1C1C1C"/>
              </a:solidFill>
              <a:effectLst/>
              <a:uLnTx/>
              <a:uFillTx/>
              <a:latin typeface="Calibri"/>
              <a:cs typeface="Arial" panose="020B0604020202020204" pitchFamily="34" charset="0"/>
            </a:endParaRPr>
          </a:p>
        </p:txBody>
      </p:sp>
      <p:pic>
        <p:nvPicPr>
          <p:cNvPr id="19" name="Picture 18"/>
          <p:cNvPicPr>
            <a:picLocks noChangeAspect="1"/>
          </p:cNvPicPr>
          <p:nvPr/>
        </p:nvPicPr>
        <p:blipFill rotWithShape="1">
          <a:blip r:embed="rId8" cstate="print">
            <a:duotone>
              <a:prstClr val="black"/>
              <a:srgbClr val="4BACC6">
                <a:tint val="45000"/>
                <a:satMod val="400000"/>
              </a:srgbClr>
            </a:duotone>
            <a:extLst>
              <a:ext uri="{28A0092B-C50C-407E-A947-70E740481C1C}">
                <a14:useLocalDpi xmlns:a14="http://schemas.microsoft.com/office/drawing/2010/main" val="0"/>
              </a:ext>
            </a:extLst>
          </a:blip>
          <a:srcRect r="2718"/>
          <a:stretch/>
        </p:blipFill>
        <p:spPr>
          <a:xfrm rot="13340632" flipH="1" flipV="1">
            <a:off x="4591911" y="1466280"/>
            <a:ext cx="5544616" cy="4937614"/>
          </a:xfrm>
          <a:prstGeom prst="rect">
            <a:avLst/>
          </a:prstGeom>
        </p:spPr>
      </p:pic>
      <p:sp>
        <p:nvSpPr>
          <p:cNvPr id="20" name="Rectangle 19"/>
          <p:cNvSpPr/>
          <p:nvPr/>
        </p:nvSpPr>
        <p:spPr>
          <a:xfrm rot="21194133">
            <a:off x="5983866" y="2649170"/>
            <a:ext cx="2528725" cy="3355833"/>
          </a:xfrm>
          <a:prstGeom prst="rect">
            <a:avLst/>
          </a:prstGeom>
          <a:noFill/>
          <a:ln w="25400" cap="flat" cmpd="sng" algn="ctr">
            <a:noFill/>
            <a:prstDash val="solid"/>
          </a:ln>
          <a:effectLst/>
        </p:spPr>
        <p:txBody>
          <a:bodyPr rtlCol="1" anchor="ctr"/>
          <a:lstStyle/>
          <a:p>
            <a:pPr lvl="0" algn="ctr" fontAlgn="base">
              <a:spcBef>
                <a:spcPct val="0"/>
              </a:spcBef>
              <a:spcAft>
                <a:spcPct val="0"/>
              </a:spcAft>
            </a:pPr>
            <a:r>
              <a:rPr lang="ar-EG" sz="2400" kern="0" dirty="0" smtClean="0">
                <a:solidFill>
                  <a:srgbClr val="EEECE1">
                    <a:lumMod val="10000"/>
                  </a:srgbClr>
                </a:solidFill>
              </a:rPr>
              <a:t>هو </a:t>
            </a:r>
            <a:r>
              <a:rPr lang="ar-EG" sz="2400" kern="0" dirty="0">
                <a:solidFill>
                  <a:srgbClr val="EEECE1">
                    <a:lumMod val="10000"/>
                  </a:srgbClr>
                </a:solidFill>
              </a:rPr>
              <a:t>اعتراض لم يحدث وهو بمثابة لصيقة بالمنشأة وقد يستند هذا الاعتراض على المعلومات خاطئة لدى العميل أو يكون عادة نفسية يشبع بها العميل بعض رغباته </a:t>
            </a:r>
            <a:endParaRPr kumimoji="0" lang="ar-EG" sz="2400" b="0" i="0" u="none" strike="noStrike" kern="0" cap="none" spc="0" normalizeH="0" baseline="0" noProof="0" dirty="0" smtClean="0">
              <a:ln>
                <a:noFill/>
              </a:ln>
              <a:solidFill>
                <a:srgbClr val="EEECE1">
                  <a:lumMod val="10000"/>
                </a:srgbClr>
              </a:solidFill>
              <a:effectLst/>
              <a:uLnTx/>
              <a:uFillTx/>
              <a:latin typeface="Calibri"/>
              <a:cs typeface="Arial" panose="020B0604020202020204" pitchFamily="34" charset="0"/>
            </a:endParaRPr>
          </a:p>
        </p:txBody>
      </p:sp>
    </p:spTree>
    <p:extLst>
      <p:ext uri="{BB962C8B-B14F-4D97-AF65-F5344CB8AC3E}">
        <p14:creationId xmlns:p14="http://schemas.microsoft.com/office/powerpoint/2010/main" val="9636969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Effect transition="in" filter="fade">
                                      <p:cBhvr>
                                        <p:cTn id="19" dur="1000"/>
                                        <p:tgtEl>
                                          <p:spTgt spid="20">
                                            <p:txEl>
                                              <p:pRg st="0" end="0"/>
                                            </p:txEl>
                                          </p:spTgt>
                                        </p:tgtEl>
                                      </p:cBhvr>
                                    </p:animEffect>
                                    <p:anim calcmode="lin" valueType="num">
                                      <p:cBhvr>
                                        <p:cTn id="20"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223</a:t>
            </a:fld>
            <a:endParaRPr lang="ar-EG">
              <a:solidFill>
                <a:prstClr val="black">
                  <a:tint val="75000"/>
                </a:prstClr>
              </a:solidFill>
            </a:endParaRPr>
          </a:p>
        </p:txBody>
      </p:sp>
      <p:grpSp>
        <p:nvGrpSpPr>
          <p:cNvPr id="3" name="Group 2"/>
          <p:cNvGrpSpPr/>
          <p:nvPr/>
        </p:nvGrpSpPr>
        <p:grpSpPr>
          <a:xfrm>
            <a:off x="2081011" y="284845"/>
            <a:ext cx="3780896" cy="1076571"/>
            <a:chOff x="957699" y="2808166"/>
            <a:chExt cx="3780896" cy="1341338"/>
          </a:xfrm>
        </p:grpSpPr>
        <p:pic>
          <p:nvPicPr>
            <p:cNvPr id="5" name="Picture 4"/>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57699" y="2808166"/>
              <a:ext cx="3780896" cy="1341338"/>
            </a:xfrm>
            <a:prstGeom prst="rect">
              <a:avLst/>
            </a:prstGeom>
          </p:spPr>
        </p:pic>
        <p:sp>
          <p:nvSpPr>
            <p:cNvPr id="6" name="Rectangle 5"/>
            <p:cNvSpPr/>
            <p:nvPr/>
          </p:nvSpPr>
          <p:spPr>
            <a:xfrm rot="20916564">
              <a:off x="1146789" y="3274122"/>
              <a:ext cx="3402718"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الاعتراضات الصريحة (المعلنة) </a:t>
              </a:r>
            </a:p>
          </p:txBody>
        </p:sp>
      </p:grpSp>
      <p:grpSp>
        <p:nvGrpSpPr>
          <p:cNvPr id="7" name="Group 6"/>
          <p:cNvGrpSpPr/>
          <p:nvPr/>
        </p:nvGrpSpPr>
        <p:grpSpPr>
          <a:xfrm>
            <a:off x="1140853" y="1892831"/>
            <a:ext cx="5198495" cy="3915100"/>
            <a:chOff x="179512" y="872716"/>
            <a:chExt cx="8784976" cy="5985284"/>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872716"/>
              <a:ext cx="8784976" cy="5985284"/>
            </a:xfrm>
            <a:prstGeom prst="rect">
              <a:avLst/>
            </a:prstGeom>
          </p:spPr>
        </p:pic>
        <p:sp>
          <p:nvSpPr>
            <p:cNvPr id="9" name="Rectangle 8"/>
            <p:cNvSpPr/>
            <p:nvPr/>
          </p:nvSpPr>
          <p:spPr>
            <a:xfrm>
              <a:off x="801400" y="1858942"/>
              <a:ext cx="7154976" cy="3482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2400" b="1" dirty="0" smtClean="0">
                  <a:solidFill>
                    <a:schemeClr val="bg1"/>
                  </a:solidFill>
                </a:rPr>
                <a:t>وفيها </a:t>
              </a:r>
              <a:r>
                <a:rPr lang="ar-SY" sz="2400" b="1" dirty="0">
                  <a:solidFill>
                    <a:schemeClr val="bg1"/>
                  </a:solidFill>
                </a:rPr>
                <a:t>يجاهر العميل باعتراضه سواء كان اعتراضه حقيقيا أو غير حقيقي .</a:t>
              </a:r>
            </a:p>
          </p:txBody>
        </p:sp>
      </p:grpSp>
      <p:pic>
        <p:nvPicPr>
          <p:cNvPr id="10" name="Picture 9"/>
          <p:cNvPicPr>
            <a:picLocks noChangeAspect="1"/>
          </p:cNvPicPr>
          <p:nvPr/>
        </p:nvPicPr>
        <p:blipFill>
          <a:blip r:embed="rId7"/>
          <a:stretch>
            <a:fillRect/>
          </a:stretch>
        </p:blipFill>
        <p:spPr>
          <a:xfrm>
            <a:off x="5568096" y="2514767"/>
            <a:ext cx="2947254" cy="2671227"/>
          </a:xfrm>
          <a:prstGeom prst="rect">
            <a:avLst/>
          </a:prstGeom>
        </p:spPr>
      </p:pic>
    </p:spTree>
    <p:extLst>
      <p:ext uri="{BB962C8B-B14F-4D97-AF65-F5344CB8AC3E}">
        <p14:creationId xmlns:p14="http://schemas.microsoft.com/office/powerpoint/2010/main" val="29027568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224</a:t>
            </a:fld>
            <a:endParaRPr lang="ar-EG">
              <a:solidFill>
                <a:prstClr val="black">
                  <a:tint val="75000"/>
                </a:prstClr>
              </a:solidFill>
            </a:endParaRPr>
          </a:p>
        </p:txBody>
      </p:sp>
      <p:grpSp>
        <p:nvGrpSpPr>
          <p:cNvPr id="3" name="Group 2"/>
          <p:cNvGrpSpPr/>
          <p:nvPr/>
        </p:nvGrpSpPr>
        <p:grpSpPr>
          <a:xfrm>
            <a:off x="1368028" y="180313"/>
            <a:ext cx="4228306" cy="1243805"/>
            <a:chOff x="4124745" y="3636824"/>
            <a:chExt cx="4228306" cy="1549701"/>
          </a:xfrm>
        </p:grpSpPr>
        <p:grpSp>
          <p:nvGrpSpPr>
            <p:cNvPr id="5" name="Group 4"/>
            <p:cNvGrpSpPr/>
            <p:nvPr/>
          </p:nvGrpSpPr>
          <p:grpSpPr>
            <a:xfrm>
              <a:off x="4124745" y="3636824"/>
              <a:ext cx="4228306" cy="1549701"/>
              <a:chOff x="5106381" y="2084294"/>
              <a:chExt cx="4228306" cy="1549701"/>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6381" y="2084294"/>
                <a:ext cx="780290" cy="1549701"/>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486172" y="2268668"/>
                <a:ext cx="3848515" cy="1365327"/>
              </a:xfrm>
              <a:prstGeom prst="rect">
                <a:avLst/>
              </a:prstGeom>
            </p:spPr>
          </p:pic>
        </p:grpSp>
        <p:sp>
          <p:nvSpPr>
            <p:cNvPr id="6" name="Rectangle 5"/>
            <p:cNvSpPr/>
            <p:nvPr/>
          </p:nvSpPr>
          <p:spPr>
            <a:xfrm rot="21227765">
              <a:off x="5095695" y="4262362"/>
              <a:ext cx="2645588" cy="361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الاعتراضات غير المعلنة </a:t>
              </a:r>
            </a:p>
          </p:txBody>
        </p:sp>
      </p:grpSp>
      <p:grpSp>
        <p:nvGrpSpPr>
          <p:cNvPr id="9" name="Group 8"/>
          <p:cNvGrpSpPr/>
          <p:nvPr/>
        </p:nvGrpSpPr>
        <p:grpSpPr>
          <a:xfrm>
            <a:off x="1320537" y="1308233"/>
            <a:ext cx="6624736" cy="2206488"/>
            <a:chOff x="400959" y="2348880"/>
            <a:chExt cx="8568952" cy="3312368"/>
          </a:xfrm>
        </p:grpSpPr>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4401" r="1887"/>
            <a:stretch/>
          </p:blipFill>
          <p:spPr>
            <a:xfrm>
              <a:off x="400959" y="2348880"/>
              <a:ext cx="8568952" cy="3312368"/>
            </a:xfrm>
            <a:prstGeom prst="rect">
              <a:avLst/>
            </a:prstGeom>
          </p:spPr>
        </p:pic>
        <p:sp>
          <p:nvSpPr>
            <p:cNvPr id="11" name="Rectangle 10"/>
            <p:cNvSpPr/>
            <p:nvPr/>
          </p:nvSpPr>
          <p:spPr>
            <a:xfrm rot="21420573">
              <a:off x="2051720" y="2852936"/>
              <a:ext cx="5400600" cy="2016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400" b="1" dirty="0">
                  <a:solidFill>
                    <a:srgbClr val="FF0000"/>
                  </a:solidFill>
                </a:rPr>
                <a:t>هى أصعب أنواع الاعتراضات إذا لم يتعرف البائع عن الدافع الحقيقي وراء الاعتراض وتقصي معنى الاعتراض.</a:t>
              </a:r>
              <a:endParaRPr lang="en-US" sz="2400" b="1" dirty="0">
                <a:solidFill>
                  <a:srgbClr val="FF0000"/>
                </a:solidFill>
              </a:endParaRPr>
            </a:p>
          </p:txBody>
        </p:sp>
      </p:grpSp>
      <p:sp>
        <p:nvSpPr>
          <p:cNvPr id="12" name="Freeform 11"/>
          <p:cNvSpPr/>
          <p:nvPr/>
        </p:nvSpPr>
        <p:spPr>
          <a:xfrm rot="992564">
            <a:off x="4451242" y="3989235"/>
            <a:ext cx="2290183" cy="2183686"/>
          </a:xfrm>
          <a:custGeom>
            <a:avLst/>
            <a:gdLst>
              <a:gd name="connsiteX0" fmla="*/ 0 w 1791890"/>
              <a:gd name="connsiteY0" fmla="*/ 895945 h 1791890"/>
              <a:gd name="connsiteX1" fmla="*/ 895945 w 1791890"/>
              <a:gd name="connsiteY1" fmla="*/ 0 h 1791890"/>
              <a:gd name="connsiteX2" fmla="*/ 1791890 w 1791890"/>
              <a:gd name="connsiteY2" fmla="*/ 895945 h 1791890"/>
              <a:gd name="connsiteX3" fmla="*/ 895945 w 1791890"/>
              <a:gd name="connsiteY3" fmla="*/ 1791890 h 1791890"/>
              <a:gd name="connsiteX4" fmla="*/ 0 w 1791890"/>
              <a:gd name="connsiteY4" fmla="*/ 895945 h 179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890" h="1791890">
                <a:moveTo>
                  <a:pt x="0" y="895945"/>
                </a:moveTo>
                <a:cubicBezTo>
                  <a:pt x="0" y="401128"/>
                  <a:pt x="401128" y="0"/>
                  <a:pt x="895945" y="0"/>
                </a:cubicBezTo>
                <a:cubicBezTo>
                  <a:pt x="1390762" y="0"/>
                  <a:pt x="1791890" y="401128"/>
                  <a:pt x="1791890" y="895945"/>
                </a:cubicBezTo>
                <a:cubicBezTo>
                  <a:pt x="1791890" y="1390762"/>
                  <a:pt x="1390762" y="1791890"/>
                  <a:pt x="895945" y="1791890"/>
                </a:cubicBezTo>
                <a:cubicBezTo>
                  <a:pt x="401128" y="1791890"/>
                  <a:pt x="0" y="1390762"/>
                  <a:pt x="0" y="895945"/>
                </a:cubicBezTo>
                <a:close/>
              </a:path>
            </a:pathLst>
          </a:custGeom>
          <a:scene3d>
            <a:camera prst="orthographicFront"/>
            <a:lightRig rig="threePt" dir="t"/>
          </a:scene3d>
          <a:sp3d>
            <a:bevelT prst="angle"/>
          </a:sp3d>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361030" tIns="292896" rIns="361030" bIns="292896" numCol="1" spcCol="1270" anchor="ctr" anchorCtr="0">
            <a:noAutofit/>
          </a:bodyPr>
          <a:lstStyle/>
          <a:p>
            <a:pPr lvl="0" algn="ctr" defTabSz="1066800">
              <a:lnSpc>
                <a:spcPct val="90000"/>
              </a:lnSpc>
              <a:spcBef>
                <a:spcPct val="0"/>
              </a:spcBef>
              <a:spcAft>
                <a:spcPct val="35000"/>
              </a:spcAft>
            </a:pPr>
            <a:r>
              <a:rPr lang="ar-EG" sz="2400" b="1" dirty="0" smtClean="0">
                <a:solidFill>
                  <a:srgbClr val="002060"/>
                </a:solidFill>
              </a:rPr>
              <a:t>الاعتراضات </a:t>
            </a:r>
            <a:r>
              <a:rPr lang="ar-EG" sz="2400" b="1" dirty="0">
                <a:solidFill>
                  <a:srgbClr val="002060"/>
                </a:solidFill>
              </a:rPr>
              <a:t>الإختباريه </a:t>
            </a:r>
          </a:p>
        </p:txBody>
      </p:sp>
      <p:sp>
        <p:nvSpPr>
          <p:cNvPr id="13" name="Freeform 12"/>
          <p:cNvSpPr/>
          <p:nvPr/>
        </p:nvSpPr>
        <p:spPr>
          <a:xfrm rot="992564">
            <a:off x="2763661" y="3638000"/>
            <a:ext cx="2290183" cy="2183687"/>
          </a:xfrm>
          <a:custGeom>
            <a:avLst/>
            <a:gdLst>
              <a:gd name="connsiteX0" fmla="*/ 0 w 1791890"/>
              <a:gd name="connsiteY0" fmla="*/ 895945 h 1791890"/>
              <a:gd name="connsiteX1" fmla="*/ 895945 w 1791890"/>
              <a:gd name="connsiteY1" fmla="*/ 0 h 1791890"/>
              <a:gd name="connsiteX2" fmla="*/ 1791890 w 1791890"/>
              <a:gd name="connsiteY2" fmla="*/ 895945 h 1791890"/>
              <a:gd name="connsiteX3" fmla="*/ 895945 w 1791890"/>
              <a:gd name="connsiteY3" fmla="*/ 1791890 h 1791890"/>
              <a:gd name="connsiteX4" fmla="*/ 0 w 1791890"/>
              <a:gd name="connsiteY4" fmla="*/ 895945 h 179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890" h="1791890">
                <a:moveTo>
                  <a:pt x="0" y="895945"/>
                </a:moveTo>
                <a:cubicBezTo>
                  <a:pt x="0" y="401128"/>
                  <a:pt x="401128" y="0"/>
                  <a:pt x="895945" y="0"/>
                </a:cubicBezTo>
                <a:cubicBezTo>
                  <a:pt x="1390762" y="0"/>
                  <a:pt x="1791890" y="401128"/>
                  <a:pt x="1791890" y="895945"/>
                </a:cubicBezTo>
                <a:cubicBezTo>
                  <a:pt x="1791890" y="1390762"/>
                  <a:pt x="1390762" y="1791890"/>
                  <a:pt x="895945" y="1791890"/>
                </a:cubicBezTo>
                <a:cubicBezTo>
                  <a:pt x="401128" y="1791890"/>
                  <a:pt x="0" y="1390762"/>
                  <a:pt x="0" y="895945"/>
                </a:cubicBezTo>
                <a:close/>
              </a:path>
            </a:pathLst>
          </a:custGeom>
          <a:scene3d>
            <a:camera prst="orthographicFront"/>
            <a:lightRig rig="threePt" dir="t"/>
          </a:scene3d>
          <a:sp3d>
            <a:bevelT prst="angle"/>
          </a:sp3d>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361030" tIns="292896" rIns="361030" bIns="292896" numCol="1" spcCol="1270" anchor="ctr" anchorCtr="0">
            <a:noAutofit/>
          </a:bodyPr>
          <a:lstStyle/>
          <a:p>
            <a:pPr algn="ctr" defTabSz="1066800">
              <a:lnSpc>
                <a:spcPct val="90000"/>
              </a:lnSpc>
              <a:spcBef>
                <a:spcPct val="0"/>
              </a:spcBef>
              <a:spcAft>
                <a:spcPct val="35000"/>
              </a:spcAft>
            </a:pPr>
            <a:r>
              <a:rPr lang="ar-EG" sz="2400" b="1" dirty="0" smtClean="0">
                <a:solidFill>
                  <a:srgbClr val="002060"/>
                </a:solidFill>
              </a:rPr>
              <a:t>الاعتراضات </a:t>
            </a:r>
            <a:r>
              <a:rPr lang="ar-EG" sz="2400" b="1" dirty="0">
                <a:solidFill>
                  <a:srgbClr val="002060"/>
                </a:solidFill>
              </a:rPr>
              <a:t>العكسية </a:t>
            </a:r>
          </a:p>
        </p:txBody>
      </p:sp>
      <p:sp>
        <p:nvSpPr>
          <p:cNvPr id="14" name="Freeform 13"/>
          <p:cNvSpPr/>
          <p:nvPr/>
        </p:nvSpPr>
        <p:spPr>
          <a:xfrm rot="992564">
            <a:off x="965701" y="3245996"/>
            <a:ext cx="2290183" cy="2183687"/>
          </a:xfrm>
          <a:custGeom>
            <a:avLst/>
            <a:gdLst>
              <a:gd name="connsiteX0" fmla="*/ 0 w 1791890"/>
              <a:gd name="connsiteY0" fmla="*/ 895945 h 1791890"/>
              <a:gd name="connsiteX1" fmla="*/ 895945 w 1791890"/>
              <a:gd name="connsiteY1" fmla="*/ 0 h 1791890"/>
              <a:gd name="connsiteX2" fmla="*/ 1791890 w 1791890"/>
              <a:gd name="connsiteY2" fmla="*/ 895945 h 1791890"/>
              <a:gd name="connsiteX3" fmla="*/ 895945 w 1791890"/>
              <a:gd name="connsiteY3" fmla="*/ 1791890 h 1791890"/>
              <a:gd name="connsiteX4" fmla="*/ 0 w 1791890"/>
              <a:gd name="connsiteY4" fmla="*/ 895945 h 179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890" h="1791890">
                <a:moveTo>
                  <a:pt x="0" y="895945"/>
                </a:moveTo>
                <a:cubicBezTo>
                  <a:pt x="0" y="401128"/>
                  <a:pt x="401128" y="0"/>
                  <a:pt x="895945" y="0"/>
                </a:cubicBezTo>
                <a:cubicBezTo>
                  <a:pt x="1390762" y="0"/>
                  <a:pt x="1791890" y="401128"/>
                  <a:pt x="1791890" y="895945"/>
                </a:cubicBezTo>
                <a:cubicBezTo>
                  <a:pt x="1791890" y="1390762"/>
                  <a:pt x="1390762" y="1791890"/>
                  <a:pt x="895945" y="1791890"/>
                </a:cubicBezTo>
                <a:cubicBezTo>
                  <a:pt x="401128" y="1791890"/>
                  <a:pt x="0" y="1390762"/>
                  <a:pt x="0" y="895945"/>
                </a:cubicBezTo>
                <a:close/>
              </a:path>
            </a:pathLst>
          </a:custGeom>
          <a:scene3d>
            <a:camera prst="orthographicFront"/>
            <a:lightRig rig="threePt" dir="t"/>
          </a:scene3d>
          <a:sp3d>
            <a:bevelT prst="angle"/>
          </a:sp3d>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361030" tIns="292896" rIns="361030" bIns="292896" numCol="1" spcCol="1270" anchor="ctr" anchorCtr="0">
            <a:noAutofit/>
          </a:bodyPr>
          <a:lstStyle/>
          <a:p>
            <a:pPr lvl="0" algn="ctr" defTabSz="1066800">
              <a:lnSpc>
                <a:spcPct val="90000"/>
              </a:lnSpc>
              <a:spcBef>
                <a:spcPct val="0"/>
              </a:spcBef>
              <a:spcAft>
                <a:spcPct val="35000"/>
              </a:spcAft>
            </a:pPr>
            <a:r>
              <a:rPr lang="ar-EG" sz="2400" b="1" dirty="0" smtClean="0">
                <a:solidFill>
                  <a:srgbClr val="002060"/>
                </a:solidFill>
              </a:rPr>
              <a:t>الاعتراضات </a:t>
            </a:r>
            <a:r>
              <a:rPr lang="ar-EG" sz="2400" b="1" dirty="0">
                <a:solidFill>
                  <a:srgbClr val="002060"/>
                </a:solidFill>
              </a:rPr>
              <a:t>المتعلقة بقصور إمكانيات التشغيل </a:t>
            </a:r>
          </a:p>
        </p:txBody>
      </p:sp>
      <p:grpSp>
        <p:nvGrpSpPr>
          <p:cNvPr id="15" name="Group 14"/>
          <p:cNvGrpSpPr/>
          <p:nvPr/>
        </p:nvGrpSpPr>
        <p:grpSpPr>
          <a:xfrm rot="5597185">
            <a:off x="6457950" y="3626609"/>
            <a:ext cx="2749218" cy="2284793"/>
            <a:chOff x="3707904" y="332656"/>
            <a:chExt cx="5151736" cy="1368152"/>
          </a:xfrm>
        </p:grpSpPr>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7904" y="332656"/>
              <a:ext cx="5151736" cy="1368152"/>
            </a:xfrm>
            <a:prstGeom prst="rect">
              <a:avLst/>
            </a:prstGeom>
          </p:spPr>
        </p:pic>
        <p:sp>
          <p:nvSpPr>
            <p:cNvPr id="17" name="Rectangle 16"/>
            <p:cNvSpPr/>
            <p:nvPr/>
          </p:nvSpPr>
          <p:spPr>
            <a:xfrm rot="16154393">
              <a:off x="5833636" y="-379118"/>
              <a:ext cx="992777" cy="2478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bg1"/>
                  </a:solidFill>
                </a:rPr>
                <a:t>وقد </a:t>
              </a:r>
              <a:r>
                <a:rPr lang="ar-EG" sz="2400" b="1" dirty="0">
                  <a:solidFill>
                    <a:schemeClr val="bg1"/>
                  </a:solidFill>
                </a:rPr>
                <a:t>تتخذ الاعتراضات غير المعلنة عدة أشكال </a:t>
              </a:r>
            </a:p>
          </p:txBody>
        </p:sp>
      </p:grpSp>
    </p:spTree>
    <p:extLst>
      <p:ext uri="{BB962C8B-B14F-4D97-AF65-F5344CB8AC3E}">
        <p14:creationId xmlns:p14="http://schemas.microsoft.com/office/powerpoint/2010/main" val="22756249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225</a:t>
            </a:fld>
            <a:endParaRPr lang="ar-EG">
              <a:solidFill>
                <a:prstClr val="black">
                  <a:tint val="75000"/>
                </a:prstClr>
              </a:solidFill>
            </a:endParaRPr>
          </a:p>
        </p:txBody>
      </p:sp>
      <p:grpSp>
        <p:nvGrpSpPr>
          <p:cNvPr id="3" name="Group 2"/>
          <p:cNvGrpSpPr/>
          <p:nvPr/>
        </p:nvGrpSpPr>
        <p:grpSpPr>
          <a:xfrm>
            <a:off x="962605" y="268720"/>
            <a:ext cx="3874833" cy="1076571"/>
            <a:chOff x="863762" y="2808166"/>
            <a:chExt cx="3874833" cy="1341338"/>
          </a:xfrm>
        </p:grpSpPr>
        <p:pic>
          <p:nvPicPr>
            <p:cNvPr id="5" name="Picture 4"/>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57699" y="2808166"/>
              <a:ext cx="3780896" cy="1341338"/>
            </a:xfrm>
            <a:prstGeom prst="rect">
              <a:avLst/>
            </a:prstGeom>
          </p:spPr>
        </p:pic>
        <p:sp>
          <p:nvSpPr>
            <p:cNvPr id="6" name="Rectangle 5"/>
            <p:cNvSpPr/>
            <p:nvPr/>
          </p:nvSpPr>
          <p:spPr>
            <a:xfrm rot="21227765">
              <a:off x="863762" y="3281609"/>
              <a:ext cx="3845064"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الاعتراضات الصامتة </a:t>
              </a:r>
            </a:p>
          </p:txBody>
        </p:sp>
      </p:grpSp>
      <p:grpSp>
        <p:nvGrpSpPr>
          <p:cNvPr id="8" name="Group 7"/>
          <p:cNvGrpSpPr/>
          <p:nvPr/>
        </p:nvGrpSpPr>
        <p:grpSpPr>
          <a:xfrm rot="21317522">
            <a:off x="1314107" y="1324471"/>
            <a:ext cx="3694252" cy="2385730"/>
            <a:chOff x="0" y="0"/>
            <a:chExt cx="2629535" cy="2785745"/>
          </a:xfrm>
        </p:grpSpPr>
        <p:pic>
          <p:nvPicPr>
            <p:cNvPr id="12" name="Picture 11" descr="C:\Users\maraimm\Desktop\صور انفوجرافيك\Untitled000.png"/>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2629535" cy="2785745"/>
            </a:xfrm>
            <a:prstGeom prst="rect">
              <a:avLst/>
            </a:prstGeom>
            <a:noFill/>
            <a:ln>
              <a:noFill/>
            </a:ln>
          </p:spPr>
        </p:pic>
        <p:sp>
          <p:nvSpPr>
            <p:cNvPr id="13" name="Rectangle 12"/>
            <p:cNvSpPr/>
            <p:nvPr/>
          </p:nvSpPr>
          <p:spPr>
            <a:xfrm>
              <a:off x="144111" y="541603"/>
              <a:ext cx="2333630" cy="1923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b="1" dirty="0">
                  <a:ea typeface="Calibri" panose="020F0502020204030204" pitchFamily="34" charset="0"/>
                </a:rPr>
                <a:t>يستمع إليك العميل ، ولكنه غير معبر بالرفض أو القبول .</a:t>
              </a:r>
            </a:p>
          </p:txBody>
        </p:sp>
      </p:grpSp>
      <p:grpSp>
        <p:nvGrpSpPr>
          <p:cNvPr id="14" name="Group 13"/>
          <p:cNvGrpSpPr/>
          <p:nvPr/>
        </p:nvGrpSpPr>
        <p:grpSpPr>
          <a:xfrm>
            <a:off x="4864953" y="3041750"/>
            <a:ext cx="3819491" cy="1051341"/>
            <a:chOff x="4331346" y="1987853"/>
            <a:chExt cx="3819491" cy="1309903"/>
          </a:xfrm>
        </p:grpSpPr>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331346" y="1987853"/>
              <a:ext cx="3819491" cy="1309903"/>
            </a:xfrm>
            <a:prstGeom prst="rect">
              <a:avLst/>
            </a:prstGeom>
          </p:spPr>
        </p:pic>
        <p:sp>
          <p:nvSpPr>
            <p:cNvPr id="16" name="Rectangle 15"/>
            <p:cNvSpPr/>
            <p:nvPr/>
          </p:nvSpPr>
          <p:spPr>
            <a:xfrm rot="20935268">
              <a:off x="4508072" y="2339506"/>
              <a:ext cx="3466037"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002060"/>
                  </a:solidFill>
                </a:rPr>
                <a:t>الاعتراضات المنطقية</a:t>
              </a:r>
              <a:endParaRPr lang="ar-EG" sz="2400" b="1" dirty="0">
                <a:solidFill>
                  <a:srgbClr val="002060"/>
                </a:solidFill>
              </a:endParaRPr>
            </a:p>
          </p:txBody>
        </p:sp>
      </p:grpSp>
      <p:grpSp>
        <p:nvGrpSpPr>
          <p:cNvPr id="17" name="Group 16"/>
          <p:cNvGrpSpPr/>
          <p:nvPr/>
        </p:nvGrpSpPr>
        <p:grpSpPr>
          <a:xfrm rot="21317522">
            <a:off x="4956628" y="4055264"/>
            <a:ext cx="3694252" cy="2385730"/>
            <a:chOff x="0" y="0"/>
            <a:chExt cx="2629535" cy="2785745"/>
          </a:xfrm>
        </p:grpSpPr>
        <p:pic>
          <p:nvPicPr>
            <p:cNvPr id="18" name="Picture 17" descr="C:\Users\maraimm\Desktop\صور انفوجرافيك\Untitled000.png"/>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2629535" cy="2785745"/>
            </a:xfrm>
            <a:prstGeom prst="rect">
              <a:avLst/>
            </a:prstGeom>
            <a:noFill/>
            <a:ln>
              <a:noFill/>
            </a:ln>
          </p:spPr>
        </p:pic>
        <p:sp>
          <p:nvSpPr>
            <p:cNvPr id="19" name="Rectangle 18"/>
            <p:cNvSpPr/>
            <p:nvPr/>
          </p:nvSpPr>
          <p:spPr>
            <a:xfrm>
              <a:off x="144111" y="541603"/>
              <a:ext cx="2333630" cy="1923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b="1" dirty="0">
                  <a:ea typeface="Calibri" panose="020F0502020204030204" pitchFamily="34" charset="0"/>
                </a:rPr>
                <a:t>وهي تلك التي ترتبط بالتقكير العقلي </a:t>
              </a:r>
              <a:r>
                <a:rPr lang="ar-SA" sz="2400" b="1" dirty="0" smtClean="0">
                  <a:ea typeface="Calibri" panose="020F0502020204030204" pitchFamily="34" charset="0"/>
                </a:rPr>
                <a:t>آسف </a:t>
              </a:r>
              <a:r>
                <a:rPr lang="ar-SA" sz="2400" b="1" dirty="0">
                  <a:ea typeface="Calibri" panose="020F0502020204030204" pitchFamily="34" charset="0"/>
                </a:rPr>
                <a:t>.. إن أخي يعمل في تونس وقد زرتها من قبل .</a:t>
              </a:r>
            </a:p>
          </p:txBody>
        </p:sp>
      </p:grpSp>
      <p:pic>
        <p:nvPicPr>
          <p:cNvPr id="20" name="Picture 2" descr="http://arabelifestyle.com/wp-content/uploads/2013/11/%D9%82%D8%B1%D8%A7%D8%A1%D8%A9-%D9%84%D8%BA%D8%A9-%D8%A7%D9%84%D8%AC%D8%B3%D8%AF-%D8%AA%D8%B9%D9%84%D9%85-%D9%81%D8%A7%D8%A6%D8%AF%D8%A9.jpg"/>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4521" r="55869" b="1"/>
          <a:stretch/>
        </p:blipFill>
        <p:spPr bwMode="auto">
          <a:xfrm>
            <a:off x="1299888" y="4292465"/>
            <a:ext cx="3445140" cy="17223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arabelifestyle.com/wp-content/uploads/2013/11/%D9%82%D8%B1%D8%A7%D8%A1%D8%A9-%D9%84%D8%BA%D8%A9-%D8%A7%D9%84%D8%AC%D8%B3%D8%AF-%D8%AA%D8%B9%D9%84%D9%85-%D9%81%D8%A7%D8%A6%D8%AF%D8%A9.jpg"/>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73578" t="67" r="-13" b="1562"/>
          <a:stretch/>
        </p:blipFill>
        <p:spPr bwMode="auto">
          <a:xfrm>
            <a:off x="6024288" y="1374023"/>
            <a:ext cx="2063645" cy="162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6207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22" presetClass="entr" presetSubtype="4"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flipH="1">
            <a:off x="852510" y="4047548"/>
            <a:ext cx="6385548" cy="2308803"/>
            <a:chOff x="2816374" y="1720996"/>
            <a:chExt cx="6327626" cy="2644108"/>
          </a:xfrm>
        </p:grpSpPr>
        <p:pic>
          <p:nvPicPr>
            <p:cNvPr id="16" name="Picture 15"/>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131840" y="1720996"/>
              <a:ext cx="6012160" cy="2644108"/>
            </a:xfrm>
            <a:prstGeom prst="rect">
              <a:avLst/>
            </a:prstGeom>
          </p:spPr>
        </p:pic>
        <p:sp>
          <p:nvSpPr>
            <p:cNvPr id="17" name="Rectangle 16"/>
            <p:cNvSpPr/>
            <p:nvPr/>
          </p:nvSpPr>
          <p:spPr>
            <a:xfrm>
              <a:off x="2816374" y="2146729"/>
              <a:ext cx="5695591" cy="951682"/>
            </a:xfrm>
            <a:prstGeom prst="rect">
              <a:avLst/>
            </a:prstGeom>
          </p:spPr>
          <p:txBody>
            <a:bodyPr wrap="square">
              <a:spAutoFit/>
            </a:bodyPr>
            <a:lstStyle/>
            <a:p>
              <a:pPr algn="ctr"/>
              <a:r>
                <a:rPr lang="ar-SA" sz="2400" b="1" dirty="0" smtClean="0">
                  <a:solidFill>
                    <a:schemeClr val="bg1"/>
                  </a:solidFill>
                  <a:latin typeface="Microsoft New Tai Lue" pitchFamily="34" charset="0"/>
                </a:rPr>
                <a:t>هي </a:t>
              </a:r>
              <a:r>
                <a:rPr lang="ar-SA" sz="2400" b="1" dirty="0">
                  <a:solidFill>
                    <a:schemeClr val="bg1"/>
                  </a:solidFill>
                  <a:latin typeface="Microsoft New Tai Lue" pitchFamily="34" charset="0"/>
                </a:rPr>
                <a:t>تلك المرتبطة بطبيعة حاجات المشتري </a:t>
              </a:r>
              <a:r>
                <a:rPr lang="ar-SA" sz="2400" b="1" dirty="0" smtClean="0">
                  <a:solidFill>
                    <a:schemeClr val="bg1"/>
                  </a:solidFill>
                  <a:latin typeface="Microsoft New Tai Lue" pitchFamily="34" charset="0"/>
                </a:rPr>
                <a:t>ورغباته</a:t>
              </a:r>
              <a:endParaRPr lang="ar-SA" sz="2400" b="1" dirty="0">
                <a:solidFill>
                  <a:schemeClr val="bg1"/>
                </a:solidFill>
                <a:latin typeface="Microsoft New Tai Lue" pitchFamily="34" charset="0"/>
              </a:endParaRPr>
            </a:p>
            <a:p>
              <a:pPr algn="ctr"/>
              <a:r>
                <a:rPr lang="ar-SA" sz="2400" b="1" dirty="0">
                  <a:solidFill>
                    <a:schemeClr val="bg1"/>
                  </a:solidFill>
                  <a:latin typeface="Microsoft New Tai Lue" pitchFamily="34" charset="0"/>
                </a:rPr>
                <a:t>الاعتراض : لا أرغب في الذهاب إلى المغرب </a:t>
              </a: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226</a:t>
            </a:fld>
            <a:endParaRPr lang="ar-EG">
              <a:solidFill>
                <a:prstClr val="black">
                  <a:tint val="75000"/>
                </a:prstClr>
              </a:solidFill>
            </a:endParaRPr>
          </a:p>
        </p:txBody>
      </p:sp>
      <p:grpSp>
        <p:nvGrpSpPr>
          <p:cNvPr id="3" name="Group 2"/>
          <p:cNvGrpSpPr/>
          <p:nvPr/>
        </p:nvGrpSpPr>
        <p:grpSpPr>
          <a:xfrm>
            <a:off x="580449" y="179262"/>
            <a:ext cx="4555753" cy="1144421"/>
            <a:chOff x="206234" y="858369"/>
            <a:chExt cx="4555753" cy="1655376"/>
          </a:xfrm>
        </p:grpSpPr>
        <p:grpSp>
          <p:nvGrpSpPr>
            <p:cNvPr id="5" name="Group 4"/>
            <p:cNvGrpSpPr/>
            <p:nvPr/>
          </p:nvGrpSpPr>
          <p:grpSpPr>
            <a:xfrm>
              <a:off x="206234" y="858369"/>
              <a:ext cx="4555753" cy="1655376"/>
              <a:chOff x="426341" y="958338"/>
              <a:chExt cx="4555753" cy="1655376"/>
            </a:xfrm>
          </p:grpSpPr>
          <p:pic>
            <p:nvPicPr>
              <p:cNvPr id="7" name="Picture 6"/>
              <p:cNvPicPr>
                <a:picLocks noChangeAspect="1"/>
              </p:cNvPicPr>
              <p:nvPr/>
            </p:nvPicPr>
            <p:blipFill>
              <a:blip r:embed="rId5"/>
              <a:stretch>
                <a:fillRect/>
              </a:stretch>
            </p:blipFill>
            <p:spPr>
              <a:xfrm>
                <a:off x="1407558" y="1196214"/>
                <a:ext cx="3476250" cy="1417500"/>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26341" y="958338"/>
                <a:ext cx="4555753" cy="1499529"/>
              </a:xfrm>
              <a:prstGeom prst="rect">
                <a:avLst/>
              </a:prstGeom>
            </p:spPr>
          </p:pic>
        </p:grpSp>
        <p:sp>
          <p:nvSpPr>
            <p:cNvPr id="6" name="Rectangle 5"/>
            <p:cNvSpPr/>
            <p:nvPr/>
          </p:nvSpPr>
          <p:spPr>
            <a:xfrm rot="21142374">
              <a:off x="1113287" y="1217023"/>
              <a:ext cx="3500875"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tx1"/>
                  </a:solidFill>
                </a:rPr>
                <a:t>الاعتراضات </a:t>
              </a:r>
              <a:r>
                <a:rPr lang="ar-EG" sz="2400" b="1" dirty="0">
                  <a:solidFill>
                    <a:schemeClr val="tx1"/>
                  </a:solidFill>
                </a:rPr>
                <a:t>العاطفية </a:t>
              </a:r>
              <a:r>
                <a:rPr lang="ar-EG" sz="2400" b="1" dirty="0" smtClean="0">
                  <a:solidFill>
                    <a:schemeClr val="tx1"/>
                  </a:solidFill>
                </a:rPr>
                <a:t> </a:t>
              </a:r>
              <a:endParaRPr lang="ar-EG" sz="2400" b="1" dirty="0">
                <a:solidFill>
                  <a:schemeClr val="tx1"/>
                </a:solidFill>
              </a:endParaRPr>
            </a:p>
          </p:txBody>
        </p:sp>
      </p:grpSp>
      <p:grpSp>
        <p:nvGrpSpPr>
          <p:cNvPr id="9" name="Group 8"/>
          <p:cNvGrpSpPr/>
          <p:nvPr/>
        </p:nvGrpSpPr>
        <p:grpSpPr>
          <a:xfrm>
            <a:off x="1309905" y="1346600"/>
            <a:ext cx="6012160" cy="2644108"/>
            <a:chOff x="3131840" y="1720996"/>
            <a:chExt cx="6012160" cy="2644108"/>
          </a:xfrm>
        </p:grpSpPr>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3131840" y="1720996"/>
              <a:ext cx="6012160" cy="2644108"/>
            </a:xfrm>
            <a:prstGeom prst="rect">
              <a:avLst/>
            </a:prstGeom>
          </p:spPr>
        </p:pic>
        <p:sp>
          <p:nvSpPr>
            <p:cNvPr id="11" name="Rectangle 10"/>
            <p:cNvSpPr/>
            <p:nvPr/>
          </p:nvSpPr>
          <p:spPr>
            <a:xfrm>
              <a:off x="3131840" y="2212053"/>
              <a:ext cx="5152404" cy="830997"/>
            </a:xfrm>
            <a:prstGeom prst="rect">
              <a:avLst/>
            </a:prstGeom>
          </p:spPr>
          <p:txBody>
            <a:bodyPr wrap="square">
              <a:spAutoFit/>
            </a:bodyPr>
            <a:lstStyle/>
            <a:p>
              <a:pPr algn="ctr"/>
              <a:r>
                <a:rPr lang="ar-SA" sz="2400" b="1" dirty="0" smtClean="0">
                  <a:solidFill>
                    <a:schemeClr val="bg1"/>
                  </a:solidFill>
                  <a:latin typeface="Microsoft New Tai Lue" pitchFamily="34" charset="0"/>
                </a:rPr>
                <a:t>هي </a:t>
              </a:r>
              <a:r>
                <a:rPr lang="ar-SA" sz="2400" b="1" dirty="0">
                  <a:solidFill>
                    <a:schemeClr val="bg1"/>
                  </a:solidFill>
                  <a:latin typeface="Microsoft New Tai Lue" pitchFamily="34" charset="0"/>
                </a:rPr>
                <a:t>تلك المرتبطة بالعواطف والرغبات الإنسانية </a:t>
              </a:r>
              <a:r>
                <a:rPr lang="ar-SA" sz="2400" b="1" dirty="0" smtClean="0">
                  <a:solidFill>
                    <a:schemeClr val="bg1"/>
                  </a:solidFill>
                  <a:latin typeface="Microsoft New Tai Lue" pitchFamily="34" charset="0"/>
                </a:rPr>
                <a:t> </a:t>
              </a:r>
              <a:endParaRPr lang="ar-SA" sz="2400" b="1" dirty="0">
                <a:solidFill>
                  <a:schemeClr val="bg1"/>
                </a:solidFill>
                <a:latin typeface="Microsoft New Tai Lue" pitchFamily="34" charset="0"/>
              </a:endParaRPr>
            </a:p>
            <a:p>
              <a:pPr algn="ctr"/>
              <a:r>
                <a:rPr lang="ar-SA" sz="2400" b="1" dirty="0">
                  <a:solidFill>
                    <a:schemeClr val="bg1"/>
                  </a:solidFill>
                  <a:latin typeface="Microsoft New Tai Lue" pitchFamily="34" charset="0"/>
                </a:rPr>
                <a:t>الاعتراض : آسف إني مشغول جداً </a:t>
              </a:r>
            </a:p>
          </p:txBody>
        </p:sp>
      </p:grpSp>
      <p:grpSp>
        <p:nvGrpSpPr>
          <p:cNvPr id="12" name="Group 11"/>
          <p:cNvGrpSpPr/>
          <p:nvPr/>
        </p:nvGrpSpPr>
        <p:grpSpPr>
          <a:xfrm>
            <a:off x="4870331" y="3394551"/>
            <a:ext cx="4143559" cy="1051341"/>
            <a:chOff x="4169311" y="1987853"/>
            <a:chExt cx="4143559" cy="1309903"/>
          </a:xfrm>
        </p:grpSpPr>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331346" y="1987853"/>
              <a:ext cx="3819491" cy="1309903"/>
            </a:xfrm>
            <a:prstGeom prst="rect">
              <a:avLst/>
            </a:prstGeom>
          </p:spPr>
        </p:pic>
        <p:sp>
          <p:nvSpPr>
            <p:cNvPr id="14" name="Rectangle 13"/>
            <p:cNvSpPr/>
            <p:nvPr/>
          </p:nvSpPr>
          <p:spPr>
            <a:xfrm>
              <a:off x="4169311" y="2261155"/>
              <a:ext cx="4143559"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tx1"/>
                  </a:solidFill>
                </a:rPr>
                <a:t>الاعتراضات النابعة من حاجة المشتري </a:t>
              </a:r>
            </a:p>
          </p:txBody>
        </p:sp>
      </p:grpSp>
    </p:spTree>
    <p:extLst>
      <p:ext uri="{BB962C8B-B14F-4D97-AF65-F5344CB8AC3E}">
        <p14:creationId xmlns:p14="http://schemas.microsoft.com/office/powerpoint/2010/main" val="10504197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227</a:t>
            </a:fld>
            <a:endParaRPr lang="ar-EG">
              <a:solidFill>
                <a:prstClr val="black">
                  <a:tint val="75000"/>
                </a:prstClr>
              </a:solidFill>
            </a:endParaRPr>
          </a:p>
        </p:txBody>
      </p:sp>
      <p:grpSp>
        <p:nvGrpSpPr>
          <p:cNvPr id="3" name="Group 2"/>
          <p:cNvGrpSpPr/>
          <p:nvPr/>
        </p:nvGrpSpPr>
        <p:grpSpPr>
          <a:xfrm>
            <a:off x="878944" y="154546"/>
            <a:ext cx="4581697" cy="1076571"/>
            <a:chOff x="738916" y="2808166"/>
            <a:chExt cx="4169724" cy="1341338"/>
          </a:xfrm>
        </p:grpSpPr>
        <p:pic>
          <p:nvPicPr>
            <p:cNvPr id="5" name="Picture 4"/>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57699" y="2808166"/>
              <a:ext cx="3780896" cy="1341338"/>
            </a:xfrm>
            <a:prstGeom prst="rect">
              <a:avLst/>
            </a:prstGeom>
          </p:spPr>
        </p:pic>
        <p:sp>
          <p:nvSpPr>
            <p:cNvPr id="6" name="Rectangle 5"/>
            <p:cNvSpPr/>
            <p:nvPr/>
          </p:nvSpPr>
          <p:spPr>
            <a:xfrm rot="21351081">
              <a:off x="738916" y="3274604"/>
              <a:ext cx="4169724"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tx1"/>
                  </a:solidFill>
                </a:rPr>
                <a:t>الاعتراضات الموجهة للسلع أو الخدمات</a:t>
              </a:r>
            </a:p>
          </p:txBody>
        </p:sp>
      </p:grpSp>
      <p:pic>
        <p:nvPicPr>
          <p:cNvPr id="8" name="Picture 7"/>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34569" t="1" r="-3219" b="42303"/>
          <a:stretch/>
        </p:blipFill>
        <p:spPr>
          <a:xfrm>
            <a:off x="1436526" y="1124655"/>
            <a:ext cx="6605526" cy="4902694"/>
          </a:xfrm>
          <a:prstGeom prst="rect">
            <a:avLst/>
          </a:prstGeom>
        </p:spPr>
      </p:pic>
      <p:sp>
        <p:nvSpPr>
          <p:cNvPr id="9" name="Rectangle 8"/>
          <p:cNvSpPr/>
          <p:nvPr/>
        </p:nvSpPr>
        <p:spPr>
          <a:xfrm rot="458306">
            <a:off x="3975350" y="2022114"/>
            <a:ext cx="3360672" cy="1200330"/>
          </a:xfrm>
          <a:prstGeom prst="rect">
            <a:avLst/>
          </a:prstGeom>
        </p:spPr>
        <p:txBody>
          <a:bodyPr wrap="square">
            <a:spAutoFit/>
          </a:bodyPr>
          <a:lstStyle/>
          <a:p>
            <a:pPr algn="ctr"/>
            <a:r>
              <a:rPr lang="ar-SA" sz="2400" b="1" dirty="0">
                <a:solidFill>
                  <a:srgbClr val="FF0000"/>
                </a:solidFill>
                <a:latin typeface="Microsoft New Tai Lue" pitchFamily="34" charset="0"/>
                <a:cs typeface="AL-Mohanad Bold" pitchFamily="2" charset="-78"/>
              </a:rPr>
              <a:t>وهي الاعتراضات الموجهة للطبيعة الفنية للسلعة او </a:t>
            </a:r>
            <a:r>
              <a:rPr lang="ar-SA" sz="2400" b="1" dirty="0" smtClean="0">
                <a:solidFill>
                  <a:srgbClr val="FF0000"/>
                </a:solidFill>
                <a:latin typeface="Microsoft New Tai Lue" pitchFamily="34" charset="0"/>
                <a:cs typeface="AL-Mohanad Bold" pitchFamily="2" charset="-78"/>
              </a:rPr>
              <a:t>الخدمة</a:t>
            </a:r>
            <a:r>
              <a:rPr lang="ar-EG" sz="2400" b="1" dirty="0" smtClean="0">
                <a:solidFill>
                  <a:srgbClr val="FF0000"/>
                </a:solidFill>
                <a:latin typeface="Microsoft New Tai Lue" pitchFamily="34" charset="0"/>
                <a:cs typeface="AL-Mohanad Bold" pitchFamily="2" charset="-78"/>
              </a:rPr>
              <a:t/>
            </a:r>
            <a:br>
              <a:rPr lang="ar-EG" sz="2400" b="1" dirty="0" smtClean="0">
                <a:solidFill>
                  <a:srgbClr val="FF0000"/>
                </a:solidFill>
                <a:latin typeface="Microsoft New Tai Lue" pitchFamily="34" charset="0"/>
                <a:cs typeface="AL-Mohanad Bold" pitchFamily="2" charset="-78"/>
              </a:rPr>
            </a:br>
            <a:r>
              <a:rPr lang="ar-SA" sz="2400" b="1" dirty="0" smtClean="0">
                <a:solidFill>
                  <a:srgbClr val="FF0000"/>
                </a:solidFill>
                <a:latin typeface="Microsoft New Tai Lue" pitchFamily="34" charset="0"/>
                <a:cs typeface="AL-Mohanad Bold" pitchFamily="2" charset="-78"/>
              </a:rPr>
              <a:t> </a:t>
            </a:r>
            <a:r>
              <a:rPr lang="ar-SA" sz="2400" b="1" dirty="0">
                <a:solidFill>
                  <a:srgbClr val="FF0000"/>
                </a:solidFill>
                <a:latin typeface="Microsoft New Tai Lue" pitchFamily="34" charset="0"/>
                <a:cs typeface="AL-Mohanad Bold" pitchFamily="2" charset="-78"/>
              </a:rPr>
              <a:t>أو شروط التعامل فيها </a:t>
            </a:r>
          </a:p>
        </p:txBody>
      </p:sp>
      <p:sp>
        <p:nvSpPr>
          <p:cNvPr id="10" name="Rectangle 9"/>
          <p:cNvSpPr/>
          <p:nvPr/>
        </p:nvSpPr>
        <p:spPr>
          <a:xfrm>
            <a:off x="1119344" y="2928195"/>
            <a:ext cx="5240563" cy="3227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indent="-342900" algn="justLow">
              <a:lnSpc>
                <a:spcPct val="150000"/>
              </a:lnSpc>
              <a:buFont typeface="Wingdings" panose="05000000000000000000" pitchFamily="2" charset="2"/>
              <a:buChar char="Ø"/>
            </a:pPr>
            <a:r>
              <a:rPr lang="ar-EG" sz="2400" b="1" dirty="0">
                <a:solidFill>
                  <a:srgbClr val="C00000"/>
                </a:solidFill>
              </a:rPr>
              <a:t>الاعتراض : هل العودة خلال 45 يوماً فقط !!</a:t>
            </a:r>
          </a:p>
          <a:p>
            <a:pPr marL="342900" indent="-342900" algn="justLow">
              <a:lnSpc>
                <a:spcPct val="150000"/>
              </a:lnSpc>
              <a:buFont typeface="Wingdings" panose="05000000000000000000" pitchFamily="2" charset="2"/>
              <a:buChar char="Ø"/>
            </a:pPr>
            <a:r>
              <a:rPr lang="ar-EG" sz="2400" b="1" dirty="0">
                <a:solidFill>
                  <a:srgbClr val="C00000"/>
                </a:solidFill>
              </a:rPr>
              <a:t>الاعتراض : لديكم بطء شديد في الخدمة .</a:t>
            </a:r>
          </a:p>
        </p:txBody>
      </p:sp>
    </p:spTree>
    <p:extLst>
      <p:ext uri="{BB962C8B-B14F-4D97-AF65-F5344CB8AC3E}">
        <p14:creationId xmlns:p14="http://schemas.microsoft.com/office/powerpoint/2010/main" val="27136953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barn(inVertical)">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barn(inVertical)">
                                      <p:cBhvr>
                                        <p:cTn id="2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228</a:t>
            </a:fld>
            <a:endParaRPr lang="ar-EG">
              <a:solidFill>
                <a:prstClr val="black">
                  <a:tint val="75000"/>
                </a:prstClr>
              </a:solidFill>
            </a:endParaRPr>
          </a:p>
        </p:txBody>
      </p:sp>
      <p:pic>
        <p:nvPicPr>
          <p:cNvPr id="8" name="Picture 7"/>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34569" t="1" r="-3219" b="42303"/>
          <a:stretch/>
        </p:blipFill>
        <p:spPr>
          <a:xfrm>
            <a:off x="1436526" y="1124655"/>
            <a:ext cx="6605526" cy="4902694"/>
          </a:xfrm>
          <a:prstGeom prst="rect">
            <a:avLst/>
          </a:prstGeom>
        </p:spPr>
      </p:pic>
      <p:sp>
        <p:nvSpPr>
          <p:cNvPr id="9" name="Rectangle 8"/>
          <p:cNvSpPr/>
          <p:nvPr/>
        </p:nvSpPr>
        <p:spPr>
          <a:xfrm rot="458306">
            <a:off x="3975350" y="2022114"/>
            <a:ext cx="3360672" cy="1200330"/>
          </a:xfrm>
          <a:prstGeom prst="rect">
            <a:avLst/>
          </a:prstGeom>
        </p:spPr>
        <p:txBody>
          <a:bodyPr wrap="square">
            <a:spAutoFit/>
          </a:bodyPr>
          <a:lstStyle/>
          <a:p>
            <a:pPr algn="ctr"/>
            <a:r>
              <a:rPr lang="ar-SA" sz="2400" b="1" dirty="0">
                <a:solidFill>
                  <a:srgbClr val="FF0000"/>
                </a:solidFill>
                <a:latin typeface="Microsoft New Tai Lue" pitchFamily="34" charset="0"/>
                <a:cs typeface="AL-Mohanad Bold" pitchFamily="2" charset="-78"/>
              </a:rPr>
              <a:t>وهي تلك الاعتراضات المرتبطة بالوقت او المعلومات او السلعة الخاصة بإتخاذ قرار الشراء .</a:t>
            </a:r>
          </a:p>
        </p:txBody>
      </p:sp>
      <p:sp>
        <p:nvSpPr>
          <p:cNvPr id="10" name="Rectangle 9"/>
          <p:cNvSpPr/>
          <p:nvPr/>
        </p:nvSpPr>
        <p:spPr>
          <a:xfrm>
            <a:off x="1079021" y="3119957"/>
            <a:ext cx="5240563" cy="3227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indent="-342900" algn="justLow">
              <a:lnSpc>
                <a:spcPct val="150000"/>
              </a:lnSpc>
              <a:buFont typeface="Wingdings" panose="05000000000000000000" pitchFamily="2" charset="2"/>
              <a:buChar char="Ø"/>
            </a:pPr>
            <a:r>
              <a:rPr lang="ar-EG" sz="2400" b="1" dirty="0">
                <a:solidFill>
                  <a:srgbClr val="002060"/>
                </a:solidFill>
              </a:rPr>
              <a:t>الاعتراض : سأفكر في الأمر </a:t>
            </a:r>
          </a:p>
          <a:p>
            <a:pPr marL="342900" indent="-342900" algn="justLow">
              <a:lnSpc>
                <a:spcPct val="150000"/>
              </a:lnSpc>
              <a:buFont typeface="Wingdings" panose="05000000000000000000" pitchFamily="2" charset="2"/>
              <a:buChar char="Ø"/>
            </a:pPr>
            <a:r>
              <a:rPr lang="ar-EG" sz="2400" b="1" dirty="0">
                <a:solidFill>
                  <a:srgbClr val="002060"/>
                </a:solidFill>
              </a:rPr>
              <a:t>الاعتراض : سأتشاور مع شريكي </a:t>
            </a:r>
          </a:p>
          <a:p>
            <a:pPr marL="342900" indent="-342900" algn="justLow">
              <a:lnSpc>
                <a:spcPct val="150000"/>
              </a:lnSpc>
              <a:buFont typeface="Wingdings" panose="05000000000000000000" pitchFamily="2" charset="2"/>
              <a:buChar char="Ø"/>
            </a:pPr>
            <a:r>
              <a:rPr lang="ar-EG" sz="2400" b="1" dirty="0">
                <a:solidFill>
                  <a:srgbClr val="002060"/>
                </a:solidFill>
              </a:rPr>
              <a:t>الاعتراض : لا أستطيع الآن ترتيب أفكاري </a:t>
            </a:r>
            <a:r>
              <a:rPr lang="ar-EG" sz="2400" b="1" dirty="0">
                <a:solidFill>
                  <a:srgbClr val="C00000"/>
                </a:solidFill>
              </a:rPr>
              <a:t>.</a:t>
            </a:r>
          </a:p>
        </p:txBody>
      </p:sp>
      <p:grpSp>
        <p:nvGrpSpPr>
          <p:cNvPr id="11" name="Group 10"/>
          <p:cNvGrpSpPr/>
          <p:nvPr/>
        </p:nvGrpSpPr>
        <p:grpSpPr>
          <a:xfrm>
            <a:off x="1337782" y="30449"/>
            <a:ext cx="4580144" cy="1243805"/>
            <a:chOff x="4124745" y="3636824"/>
            <a:chExt cx="4580144" cy="1549701"/>
          </a:xfrm>
        </p:grpSpPr>
        <p:grpSp>
          <p:nvGrpSpPr>
            <p:cNvPr id="12" name="Group 11"/>
            <p:cNvGrpSpPr/>
            <p:nvPr/>
          </p:nvGrpSpPr>
          <p:grpSpPr>
            <a:xfrm>
              <a:off x="4124745" y="3636824"/>
              <a:ext cx="4580144" cy="1549701"/>
              <a:chOff x="5106381" y="2084294"/>
              <a:chExt cx="4580144" cy="1549701"/>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6381" y="2084294"/>
                <a:ext cx="780290" cy="1549701"/>
              </a:xfrm>
              <a:prstGeom prst="rect">
                <a:avLst/>
              </a:prstGeom>
            </p:spPr>
          </p:pic>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486172" y="2268668"/>
                <a:ext cx="4200353" cy="1365327"/>
              </a:xfrm>
              <a:prstGeom prst="rect">
                <a:avLst/>
              </a:prstGeom>
            </p:spPr>
          </p:pic>
        </p:grpSp>
        <p:sp>
          <p:nvSpPr>
            <p:cNvPr id="13" name="Rectangle 12"/>
            <p:cNvSpPr/>
            <p:nvPr/>
          </p:nvSpPr>
          <p:spPr>
            <a:xfrm>
              <a:off x="4359009" y="4132789"/>
              <a:ext cx="4254514" cy="733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tx1"/>
                  </a:solidFill>
                </a:rPr>
                <a:t>الاعتراضات على إتخاذ القرار الشرائي </a:t>
              </a:r>
            </a:p>
          </p:txBody>
        </p:sp>
      </p:grpSp>
    </p:spTree>
    <p:extLst>
      <p:ext uri="{BB962C8B-B14F-4D97-AF65-F5344CB8AC3E}">
        <p14:creationId xmlns:p14="http://schemas.microsoft.com/office/powerpoint/2010/main" val="27048169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barn(inVertical)">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barn(inVertical)">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barn(inVertical)">
                                      <p:cBhvr>
                                        <p:cTn id="2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229</a:t>
            </a:fld>
            <a:endParaRPr lang="ar-EG">
              <a:solidFill>
                <a:prstClr val="black">
                  <a:tint val="75000"/>
                </a:prstClr>
              </a:solidFill>
            </a:endParaRPr>
          </a:p>
        </p:txBody>
      </p:sp>
      <p:grpSp>
        <p:nvGrpSpPr>
          <p:cNvPr id="3" name="Group 2"/>
          <p:cNvGrpSpPr/>
          <p:nvPr/>
        </p:nvGrpSpPr>
        <p:grpSpPr>
          <a:xfrm>
            <a:off x="1365160" y="103031"/>
            <a:ext cx="4073097" cy="1622738"/>
            <a:chOff x="863762" y="2808166"/>
            <a:chExt cx="3874833" cy="1341338"/>
          </a:xfrm>
        </p:grpSpPr>
        <p:pic>
          <p:nvPicPr>
            <p:cNvPr id="5" name="Picture 4"/>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57699" y="2808166"/>
              <a:ext cx="3780896" cy="1341338"/>
            </a:xfrm>
            <a:prstGeom prst="rect">
              <a:avLst/>
            </a:prstGeom>
          </p:spPr>
        </p:pic>
        <p:sp>
          <p:nvSpPr>
            <p:cNvPr id="6" name="Rectangle 5"/>
            <p:cNvSpPr/>
            <p:nvPr/>
          </p:nvSpPr>
          <p:spPr>
            <a:xfrm rot="21227765">
              <a:off x="863762" y="3281609"/>
              <a:ext cx="3845064"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tx1"/>
                  </a:solidFill>
                </a:rPr>
                <a:t>الاعتراضات الموجهة للمنتج ذاته </a:t>
              </a:r>
              <a:br>
                <a:rPr lang="ar-EG" sz="2400" b="1" dirty="0">
                  <a:solidFill>
                    <a:schemeClr val="tx1"/>
                  </a:solidFill>
                </a:rPr>
              </a:br>
              <a:r>
                <a:rPr lang="ar-EG" sz="2400" b="1" dirty="0">
                  <a:solidFill>
                    <a:schemeClr val="tx1"/>
                  </a:solidFill>
                </a:rPr>
                <a:t>أو رجل البيع بشخصه  </a:t>
              </a:r>
            </a:p>
          </p:txBody>
        </p:sp>
      </p:grpSp>
      <p:grpSp>
        <p:nvGrpSpPr>
          <p:cNvPr id="7" name="Group 6"/>
          <p:cNvGrpSpPr/>
          <p:nvPr/>
        </p:nvGrpSpPr>
        <p:grpSpPr>
          <a:xfrm>
            <a:off x="2356833" y="1897808"/>
            <a:ext cx="5745080" cy="1691017"/>
            <a:chOff x="3491880" y="1912046"/>
            <a:chExt cx="5744690" cy="830997"/>
          </a:xfrm>
        </p:grpSpPr>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artisticCement/>
                      </a14:imgEffect>
                    </a14:imgLayer>
                  </a14:imgProps>
                </a:ext>
                <a:ext uri="{28A0092B-C50C-407E-A947-70E740481C1C}">
                  <a14:useLocalDpi xmlns:a14="http://schemas.microsoft.com/office/drawing/2010/main" val="0"/>
                </a:ext>
              </a:extLst>
            </a:blip>
            <a:stretch>
              <a:fillRect/>
            </a:stretch>
          </p:blipFill>
          <p:spPr>
            <a:xfrm>
              <a:off x="3491880" y="1912046"/>
              <a:ext cx="5744690" cy="8309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Rectangle 8"/>
            <p:cNvSpPr/>
            <p:nvPr/>
          </p:nvSpPr>
          <p:spPr>
            <a:xfrm>
              <a:off x="3862071" y="1971683"/>
              <a:ext cx="5004308" cy="771360"/>
            </a:xfrm>
            <a:prstGeom prst="rect">
              <a:avLst/>
            </a:prstGeom>
          </p:spPr>
          <p:txBody>
            <a:bodyPr wrap="square">
              <a:spAutoFit/>
            </a:bodyPr>
            <a:lstStyle/>
            <a:p>
              <a:pPr algn="ctr"/>
              <a:r>
                <a:rPr lang="ar-SA" sz="2400" dirty="0">
                  <a:solidFill>
                    <a:srgbClr val="002060"/>
                  </a:solidFill>
                  <a:latin typeface="Microsoft New Tai Lue" pitchFamily="34" charset="0"/>
                </a:rPr>
                <a:t>وهي تلك الاعتراضات على طريقة عرض رجل البيع لسلعته وخدماته ، فقد يكون الحماس المفرط لرجل البيع السبيل إلى مواجهة اعتراض العميل ، وتششككه فيما يعرض </a:t>
              </a:r>
            </a:p>
          </p:txBody>
        </p:sp>
      </p:grpSp>
      <p:grpSp>
        <p:nvGrpSpPr>
          <p:cNvPr id="10" name="Group 9"/>
          <p:cNvGrpSpPr/>
          <p:nvPr/>
        </p:nvGrpSpPr>
        <p:grpSpPr>
          <a:xfrm>
            <a:off x="2485623" y="3886975"/>
            <a:ext cx="4444599" cy="2320642"/>
            <a:chOff x="4024707" y="179039"/>
            <a:chExt cx="4765526" cy="1611008"/>
          </a:xfrm>
        </p:grpSpPr>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4707" y="179039"/>
              <a:ext cx="4765526" cy="1611008"/>
            </a:xfrm>
            <a:prstGeom prst="rect">
              <a:avLst/>
            </a:prstGeom>
          </p:spPr>
        </p:pic>
        <p:sp>
          <p:nvSpPr>
            <p:cNvPr id="12" name="Rectangle 11"/>
            <p:cNvSpPr/>
            <p:nvPr/>
          </p:nvSpPr>
          <p:spPr>
            <a:xfrm rot="21155312">
              <a:off x="4154537" y="597505"/>
              <a:ext cx="4572000" cy="576885"/>
            </a:xfrm>
            <a:prstGeom prst="rect">
              <a:avLst/>
            </a:prstGeom>
          </p:spPr>
          <p:txBody>
            <a:bodyPr>
              <a:spAutoFit/>
            </a:bodyPr>
            <a:lstStyle/>
            <a:p>
              <a:pPr algn="ctr"/>
              <a:r>
                <a:rPr lang="ar-EG" sz="2400" b="1" dirty="0">
                  <a:solidFill>
                    <a:srgbClr val="002060"/>
                  </a:solidFill>
                </a:rPr>
                <a:t>الاعتراض : إنني أفضل الحجز من إبراهيم فهو وسط البلد بالقرب مني </a:t>
              </a:r>
            </a:p>
          </p:txBody>
        </p:sp>
      </p:grpSp>
    </p:spTree>
    <p:extLst>
      <p:ext uri="{BB962C8B-B14F-4D97-AF65-F5344CB8AC3E}">
        <p14:creationId xmlns:p14="http://schemas.microsoft.com/office/powerpoint/2010/main" val="34100205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style.rotation</p:attrName>
                                        </p:attrNameLst>
                                      </p:cBhvr>
                                      <p:tavLst>
                                        <p:tav tm="0">
                                          <p:val>
                                            <p:fltVal val="720"/>
                                          </p:val>
                                        </p:tav>
                                        <p:tav tm="100000">
                                          <p:val>
                                            <p:fltVal val="0"/>
                                          </p:val>
                                        </p:tav>
                                      </p:tavLst>
                                    </p:anim>
                                    <p:anim calcmode="lin" valueType="num">
                                      <p:cBhvr>
                                        <p:cTn id="14" dur="2000" fill="hold"/>
                                        <p:tgtEl>
                                          <p:spTgt spid="10"/>
                                        </p:tgtEl>
                                        <p:attrNameLst>
                                          <p:attrName>ppt_h</p:attrName>
                                        </p:attrNameLst>
                                      </p:cBhvr>
                                      <p:tavLst>
                                        <p:tav tm="0">
                                          <p:val>
                                            <p:fltVal val="0"/>
                                          </p:val>
                                        </p:tav>
                                        <p:tav tm="100000">
                                          <p:val>
                                            <p:strVal val="#ppt_h"/>
                                          </p:val>
                                        </p:tav>
                                      </p:tavLst>
                                    </p:anim>
                                    <p:anim calcmode="lin" valueType="num">
                                      <p:cBhvr>
                                        <p:cTn id="15" dur="2000" fill="hold"/>
                                        <p:tgtEl>
                                          <p:spTgt spid="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23</a:t>
            </a:fld>
            <a:endParaRPr lang="ar-EG">
              <a:solidFill>
                <a:prstClr val="black">
                  <a:tint val="75000"/>
                </a:prstClr>
              </a:solidFill>
            </a:endParaRPr>
          </a:p>
        </p:txBody>
      </p:sp>
      <p:pic>
        <p:nvPicPr>
          <p:cNvPr id="2" name="Picture 1"/>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4984239" y="1858958"/>
            <a:ext cx="2947422" cy="3706376"/>
          </a:xfrm>
          <a:prstGeom prst="rect">
            <a:avLst/>
          </a:prstGeom>
        </p:spPr>
      </p:pic>
      <p:sp>
        <p:nvSpPr>
          <p:cNvPr id="5" name="Rectangle 4"/>
          <p:cNvSpPr/>
          <p:nvPr/>
        </p:nvSpPr>
        <p:spPr>
          <a:xfrm rot="20752398">
            <a:off x="1692193" y="1785442"/>
            <a:ext cx="2796988" cy="1761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8" name="Group 7"/>
          <p:cNvGrpSpPr/>
          <p:nvPr/>
        </p:nvGrpSpPr>
        <p:grpSpPr>
          <a:xfrm>
            <a:off x="1398495" y="1711885"/>
            <a:ext cx="3706766" cy="2178072"/>
            <a:chOff x="1398495" y="1711885"/>
            <a:chExt cx="3706766" cy="2178072"/>
          </a:xfrm>
        </p:grpSpPr>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398495" y="1711885"/>
              <a:ext cx="3706766" cy="2178072"/>
            </a:xfrm>
            <a:prstGeom prst="rect">
              <a:avLst/>
            </a:prstGeom>
          </p:spPr>
        </p:pic>
        <p:sp>
          <p:nvSpPr>
            <p:cNvPr id="7" name="Rectangle 6"/>
            <p:cNvSpPr/>
            <p:nvPr/>
          </p:nvSpPr>
          <p:spPr>
            <a:xfrm rot="20946915">
              <a:off x="1600535" y="2373836"/>
              <a:ext cx="2980304" cy="584775"/>
            </a:xfrm>
            <a:prstGeom prst="rect">
              <a:avLst/>
            </a:prstGeom>
          </p:spPr>
          <p:txBody>
            <a:bodyPr wrap="none">
              <a:spAutoFit/>
            </a:bodyPr>
            <a:lstStyle/>
            <a:p>
              <a:r>
                <a:rPr lang="ar-EG" sz="3200" b="1" dirty="0">
                  <a:solidFill>
                    <a:schemeClr val="bg1"/>
                  </a:solidFill>
                </a:rPr>
                <a:t>مدخل عـــام للاتصال </a:t>
              </a:r>
            </a:p>
          </p:txBody>
        </p:sp>
      </p:grpSp>
    </p:spTree>
    <p:extLst>
      <p:ext uri="{BB962C8B-B14F-4D97-AF65-F5344CB8AC3E}">
        <p14:creationId xmlns:p14="http://schemas.microsoft.com/office/powerpoint/2010/main" val="19699157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230</a:t>
            </a:fld>
            <a:endParaRPr lang="ar-EG">
              <a:solidFill>
                <a:prstClr val="black">
                  <a:tint val="75000"/>
                </a:prstClr>
              </a:solidFill>
            </a:endParaRPr>
          </a:p>
        </p:txBody>
      </p:sp>
      <p:grpSp>
        <p:nvGrpSpPr>
          <p:cNvPr id="3" name="Group 2"/>
          <p:cNvGrpSpPr/>
          <p:nvPr/>
        </p:nvGrpSpPr>
        <p:grpSpPr>
          <a:xfrm>
            <a:off x="2024368" y="322507"/>
            <a:ext cx="3819491" cy="1051341"/>
            <a:chOff x="4331346" y="1987853"/>
            <a:chExt cx="3819491" cy="1309903"/>
          </a:xfrm>
        </p:grpSpPr>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331346" y="1987853"/>
              <a:ext cx="3819491" cy="1309903"/>
            </a:xfrm>
            <a:prstGeom prst="rect">
              <a:avLst/>
            </a:prstGeom>
          </p:spPr>
        </p:pic>
        <p:sp>
          <p:nvSpPr>
            <p:cNvPr id="6" name="Rectangle 5"/>
            <p:cNvSpPr/>
            <p:nvPr/>
          </p:nvSpPr>
          <p:spPr>
            <a:xfrm rot="20935268">
              <a:off x="4508072" y="2339506"/>
              <a:ext cx="3466037"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tx1"/>
                  </a:solidFill>
                </a:rPr>
                <a:t>الاعتراض على السعر </a:t>
              </a:r>
            </a:p>
          </p:txBody>
        </p:sp>
      </p:gr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855" r="5983"/>
          <a:stretch/>
        </p:blipFill>
        <p:spPr>
          <a:xfrm>
            <a:off x="769802" y="1707135"/>
            <a:ext cx="7920880" cy="4423209"/>
          </a:xfrm>
          <a:prstGeom prst="rect">
            <a:avLst/>
          </a:prstGeom>
        </p:spPr>
      </p:pic>
      <p:sp>
        <p:nvSpPr>
          <p:cNvPr id="9" name="Rectangle 8"/>
          <p:cNvSpPr/>
          <p:nvPr/>
        </p:nvSpPr>
        <p:spPr>
          <a:xfrm>
            <a:off x="868214" y="2273834"/>
            <a:ext cx="4742521" cy="2677656"/>
          </a:xfrm>
          <a:prstGeom prst="rect">
            <a:avLst/>
          </a:prstGeom>
        </p:spPr>
        <p:txBody>
          <a:bodyPr wrap="square">
            <a:spAutoFit/>
          </a:bodyPr>
          <a:lstStyle/>
          <a:p>
            <a:pPr algn="justLow" rtl="1"/>
            <a:r>
              <a:rPr lang="ar-SA" sz="2400" b="1" dirty="0">
                <a:solidFill>
                  <a:srgbClr val="002060"/>
                </a:solidFill>
                <a:latin typeface="Microsoft New Tai Lue" pitchFamily="34" charset="0"/>
              </a:rPr>
              <a:t>كثير من رجال البيع يحاولون ان يبيعوا بالسعر وحده وهذا خطأ كبير لن السعر هو أحد المقاييس الرئيسية التي تعكس القيمة ، خاصة في المنتجات التي تتمتع بالسمعة والاحترام ، وإلى حد ما فإن رجل البيع خلال عرضه يبرر السعر المعروض .. خاصة أنه ليس العامل الرئيسي في كافة الأحيان .</a:t>
            </a:r>
            <a:endParaRPr lang="ar-SA" sz="2400" dirty="0">
              <a:solidFill>
                <a:srgbClr val="002060"/>
              </a:solidFill>
              <a:latin typeface="Microsoft New Tai Lue" pitchFamily="34" charset="0"/>
            </a:endParaRPr>
          </a:p>
        </p:txBody>
      </p:sp>
    </p:spTree>
    <p:extLst>
      <p:ext uri="{BB962C8B-B14F-4D97-AF65-F5344CB8AC3E}">
        <p14:creationId xmlns:p14="http://schemas.microsoft.com/office/powerpoint/2010/main" val="29012881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231</a:t>
            </a:fld>
            <a:endParaRPr lang="ar-EG">
              <a:solidFill>
                <a:prstClr val="black">
                  <a:tint val="75000"/>
                </a:prstClr>
              </a:solidFill>
            </a:endParaRPr>
          </a:p>
        </p:txBody>
      </p:sp>
      <p:grpSp>
        <p:nvGrpSpPr>
          <p:cNvPr id="5" name="Group 4"/>
          <p:cNvGrpSpPr/>
          <p:nvPr/>
        </p:nvGrpSpPr>
        <p:grpSpPr>
          <a:xfrm>
            <a:off x="1081825" y="1075220"/>
            <a:ext cx="8062175" cy="5281131"/>
            <a:chOff x="1081825" y="1075220"/>
            <a:chExt cx="8062175" cy="5281131"/>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825" y="1075220"/>
              <a:ext cx="8062175" cy="5281131"/>
            </a:xfrm>
            <a:prstGeom prst="rect">
              <a:avLst/>
            </a:prstGeom>
          </p:spPr>
        </p:pic>
        <p:sp>
          <p:nvSpPr>
            <p:cNvPr id="3" name="Rectangle 2"/>
            <p:cNvSpPr/>
            <p:nvPr/>
          </p:nvSpPr>
          <p:spPr>
            <a:xfrm>
              <a:off x="2086377" y="2252662"/>
              <a:ext cx="4172756" cy="1134483"/>
            </a:xfrm>
            <a:prstGeom prst="rect">
              <a:avLst/>
            </a:prstGeom>
          </p:spPr>
          <p:txBody>
            <a:bodyPr wrap="none">
              <a:prstTxWarp prst="textChevronInverted">
                <a:avLst/>
              </a:prstTxWarp>
              <a:spAutoFit/>
            </a:bodyPr>
            <a:lstStyle/>
            <a:p>
              <a:r>
                <a:rPr lang="ar-EG" sz="3600" b="1" dirty="0">
                  <a:solidFill>
                    <a:srgbClr val="FF0000"/>
                  </a:solidFill>
                </a:rPr>
                <a:t>كيفية مواجهة تلك الاعتراضات وحلها </a:t>
              </a:r>
            </a:p>
          </p:txBody>
        </p:sp>
      </p:grpSp>
    </p:spTree>
    <p:extLst>
      <p:ext uri="{BB962C8B-B14F-4D97-AF65-F5344CB8AC3E}">
        <p14:creationId xmlns:p14="http://schemas.microsoft.com/office/powerpoint/2010/main" val="42488767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232</a:t>
            </a:fld>
            <a:endParaRPr lang="ar-EG">
              <a:solidFill>
                <a:prstClr val="black">
                  <a:tint val="75000"/>
                </a:prstClr>
              </a:solidFill>
            </a:endParaRPr>
          </a:p>
        </p:txBody>
      </p:sp>
      <p:grpSp>
        <p:nvGrpSpPr>
          <p:cNvPr id="3" name="Group 2"/>
          <p:cNvGrpSpPr/>
          <p:nvPr/>
        </p:nvGrpSpPr>
        <p:grpSpPr>
          <a:xfrm>
            <a:off x="2228044" y="1599300"/>
            <a:ext cx="5876615" cy="3668159"/>
            <a:chOff x="5004048" y="777379"/>
            <a:chExt cx="3865733" cy="1877689"/>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777379"/>
              <a:ext cx="3865733" cy="1877689"/>
            </a:xfrm>
            <a:prstGeom prst="rect">
              <a:avLst/>
            </a:prstGeom>
          </p:spPr>
        </p:pic>
        <p:sp>
          <p:nvSpPr>
            <p:cNvPr id="6" name="Rectangle 5"/>
            <p:cNvSpPr/>
            <p:nvPr/>
          </p:nvSpPr>
          <p:spPr>
            <a:xfrm>
              <a:off x="5004048" y="1296370"/>
              <a:ext cx="2216687" cy="992548"/>
            </a:xfrm>
            <a:prstGeom prst="rect">
              <a:avLst/>
            </a:prstGeom>
          </p:spPr>
          <p:txBody>
            <a:bodyPr wrap="square">
              <a:spAutoFit/>
            </a:bodyPr>
            <a:lstStyle/>
            <a:p>
              <a:pPr algn="ctr"/>
              <a:r>
                <a:rPr lang="ar-SA" sz="2400" b="1" dirty="0">
                  <a:solidFill>
                    <a:prstClr val="white"/>
                  </a:solidFill>
                  <a:latin typeface="Microsoft New Tai Lue" pitchFamily="34" charset="0"/>
                </a:rPr>
                <a:t>إن هناك سبعة استراتيجيات مختلفة يستطيع رجل </a:t>
              </a:r>
              <a:r>
                <a:rPr lang="ar-SA" sz="2400" b="1" dirty="0" smtClean="0">
                  <a:solidFill>
                    <a:prstClr val="white"/>
                  </a:solidFill>
                  <a:latin typeface="Microsoft New Tai Lue" pitchFamily="34" charset="0"/>
                </a:rPr>
                <a:t>البيع</a:t>
              </a:r>
              <a:r>
                <a:rPr lang="ar-EG" sz="2400" b="1" dirty="0" smtClean="0">
                  <a:solidFill>
                    <a:prstClr val="white"/>
                  </a:solidFill>
                  <a:latin typeface="Microsoft New Tai Lue" pitchFamily="34" charset="0"/>
                </a:rPr>
                <a:t/>
              </a:r>
              <a:br>
                <a:rPr lang="ar-EG" sz="2400" b="1" dirty="0" smtClean="0">
                  <a:solidFill>
                    <a:prstClr val="white"/>
                  </a:solidFill>
                  <a:latin typeface="Microsoft New Tai Lue" pitchFamily="34" charset="0"/>
                </a:rPr>
              </a:br>
              <a:r>
                <a:rPr lang="ar-SA" sz="2400" b="1" dirty="0" smtClean="0">
                  <a:solidFill>
                    <a:prstClr val="white"/>
                  </a:solidFill>
                  <a:latin typeface="Microsoft New Tai Lue" pitchFamily="34" charset="0"/>
                </a:rPr>
                <a:t> </a:t>
              </a:r>
              <a:r>
                <a:rPr lang="ar-SA" sz="2400" b="1" dirty="0">
                  <a:solidFill>
                    <a:prstClr val="white"/>
                  </a:solidFill>
                  <a:latin typeface="Microsoft New Tai Lue" pitchFamily="34" charset="0"/>
                </a:rPr>
                <a:t>من خلالها ان يتغلب على الاعتراضات وتشمل تلك الاستراتيجيات </a:t>
              </a:r>
              <a:endParaRPr lang="ar-EG" sz="2400" b="1" dirty="0" smtClean="0">
                <a:solidFill>
                  <a:prstClr val="white"/>
                </a:solidFill>
                <a:latin typeface="Microsoft New Tai Lue" pitchFamily="34" charset="0"/>
              </a:endParaRPr>
            </a:p>
          </p:txBody>
        </p:sp>
      </p:grpSp>
    </p:spTree>
    <p:extLst>
      <p:ext uri="{BB962C8B-B14F-4D97-AF65-F5344CB8AC3E}">
        <p14:creationId xmlns:p14="http://schemas.microsoft.com/office/powerpoint/2010/main" val="42105039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233</a:t>
            </a:fld>
            <a:endParaRPr lang="ar-EG">
              <a:solidFill>
                <a:prstClr val="black">
                  <a:tint val="75000"/>
                </a:prstClr>
              </a:solidFill>
            </a:endParaRPr>
          </a:p>
        </p:txBody>
      </p:sp>
      <p:grpSp>
        <p:nvGrpSpPr>
          <p:cNvPr id="3" name="Group 2"/>
          <p:cNvGrpSpPr/>
          <p:nvPr/>
        </p:nvGrpSpPr>
        <p:grpSpPr>
          <a:xfrm rot="21236725">
            <a:off x="1234651" y="964400"/>
            <a:ext cx="6450376" cy="1892279"/>
            <a:chOff x="4703251" y="311090"/>
            <a:chExt cx="4148875" cy="3384376"/>
          </a:xfrm>
        </p:grpSpPr>
        <p:pic>
          <p:nvPicPr>
            <p:cNvPr id="5" name="Picture 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4300" t="16401" r="14300" b="17451"/>
            <a:stretch/>
          </p:blipFill>
          <p:spPr>
            <a:xfrm rot="412075">
              <a:off x="4703251" y="311090"/>
              <a:ext cx="4148875" cy="3384376"/>
            </a:xfrm>
            <a:prstGeom prst="rect">
              <a:avLst/>
            </a:prstGeom>
          </p:spPr>
        </p:pic>
        <p:sp>
          <p:nvSpPr>
            <p:cNvPr id="6" name="Rectangle 5"/>
            <p:cNvSpPr/>
            <p:nvPr/>
          </p:nvSpPr>
          <p:spPr>
            <a:xfrm rot="429316">
              <a:off x="5210432" y="929872"/>
              <a:ext cx="3205944" cy="2146811"/>
            </a:xfrm>
            <a:prstGeom prst="rect">
              <a:avLst/>
            </a:prstGeom>
          </p:spPr>
          <p:txBody>
            <a:bodyPr wrap="square">
              <a:spAutoFit/>
            </a:bodyPr>
            <a:lstStyle/>
            <a:p>
              <a:pPr algn="ctr"/>
              <a:r>
                <a:rPr lang="ar-SA" sz="2400" dirty="0" smtClean="0">
                  <a:solidFill>
                    <a:srgbClr val="002060"/>
                  </a:solidFill>
                </a:rPr>
                <a:t>عدم </a:t>
              </a:r>
              <a:r>
                <a:rPr lang="ar-SA" sz="2400" dirty="0">
                  <a:solidFill>
                    <a:srgbClr val="002060"/>
                  </a:solidFill>
                </a:rPr>
                <a:t>الاهتمام بالاعتراضات </a:t>
              </a:r>
              <a:r>
                <a:rPr lang="ar-SA" sz="2400" dirty="0" smtClean="0">
                  <a:solidFill>
                    <a:srgbClr val="002060"/>
                  </a:solidFill>
                </a:rPr>
                <a:t>فأبسط </a:t>
              </a:r>
              <a:r>
                <a:rPr lang="ar-SA" sz="2400" dirty="0">
                  <a:solidFill>
                    <a:srgbClr val="002060"/>
                  </a:solidFill>
                </a:rPr>
                <a:t>الطرق التي يمكن من خلالها القضاء على الاعتراضات البيعية هي محاولة تجنب تلك الاعترضات من البداية </a:t>
              </a:r>
              <a:endParaRPr lang="ar-EG" sz="2400" dirty="0">
                <a:solidFill>
                  <a:srgbClr val="002060"/>
                </a:solidFill>
              </a:endParaRPr>
            </a:p>
          </p:txBody>
        </p:sp>
        <p:sp>
          <p:nvSpPr>
            <p:cNvPr id="7" name="Rectangle 6"/>
            <p:cNvSpPr/>
            <p:nvPr/>
          </p:nvSpPr>
          <p:spPr>
            <a:xfrm rot="429316">
              <a:off x="8483586" y="1895822"/>
              <a:ext cx="223620" cy="1266067"/>
            </a:xfrm>
            <a:prstGeom prst="rect">
              <a:avLst/>
            </a:prstGeom>
          </p:spPr>
          <p:txBody>
            <a:bodyPr wrap="square">
              <a:spAutoFit/>
            </a:bodyPr>
            <a:lstStyle/>
            <a:p>
              <a:pPr algn="ctr" rtl="1"/>
              <a:r>
                <a:rPr lang="ar-EG" sz="4000" b="1" dirty="0" smtClean="0">
                  <a:solidFill>
                    <a:srgbClr val="FF0000"/>
                  </a:solidFill>
                </a:rPr>
                <a:t>1</a:t>
              </a:r>
              <a:endParaRPr lang="ar-EG" sz="4000" b="1" dirty="0">
                <a:solidFill>
                  <a:srgbClr val="FF0000"/>
                </a:solidFill>
              </a:endParaRPr>
            </a:p>
          </p:txBody>
        </p:sp>
      </p:grpSp>
      <p:grpSp>
        <p:nvGrpSpPr>
          <p:cNvPr id="8" name="Group 7"/>
          <p:cNvGrpSpPr/>
          <p:nvPr/>
        </p:nvGrpSpPr>
        <p:grpSpPr>
          <a:xfrm rot="21236725">
            <a:off x="1880137" y="2775720"/>
            <a:ext cx="6450376" cy="1892279"/>
            <a:chOff x="4703251" y="311090"/>
            <a:chExt cx="4148875" cy="3384376"/>
          </a:xfrm>
        </p:grpSpPr>
        <p:pic>
          <p:nvPicPr>
            <p:cNvPr id="9" name="Picture 8"/>
            <p:cNvPicPr>
              <a:picLocks noChangeAspect="1"/>
            </p:cNvPicPr>
            <p:nvPr/>
          </p:nvPicPr>
          <p:blipFill rotWithShape="1">
            <a:blip r:embed="rId4"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14300" t="16401" r="14300" b="17451"/>
            <a:stretch/>
          </p:blipFill>
          <p:spPr>
            <a:xfrm rot="412075">
              <a:off x="4703251" y="311090"/>
              <a:ext cx="4148875" cy="3384376"/>
            </a:xfrm>
            <a:prstGeom prst="rect">
              <a:avLst/>
            </a:prstGeom>
          </p:spPr>
        </p:pic>
        <p:sp>
          <p:nvSpPr>
            <p:cNvPr id="10" name="Rectangle 9"/>
            <p:cNvSpPr/>
            <p:nvPr/>
          </p:nvSpPr>
          <p:spPr>
            <a:xfrm rot="429316">
              <a:off x="5210432" y="929872"/>
              <a:ext cx="3205944" cy="2146811"/>
            </a:xfrm>
            <a:prstGeom prst="rect">
              <a:avLst/>
            </a:prstGeom>
          </p:spPr>
          <p:txBody>
            <a:bodyPr wrap="square">
              <a:spAutoFit/>
            </a:bodyPr>
            <a:lstStyle/>
            <a:p>
              <a:pPr algn="ctr"/>
              <a:r>
                <a:rPr lang="ar-SA" sz="2400" dirty="0">
                  <a:solidFill>
                    <a:srgbClr val="002060"/>
                  </a:solidFill>
                </a:rPr>
                <a:t>ترك الأمور للوقت </a:t>
              </a:r>
              <a:r>
                <a:rPr lang="ar-SA" sz="2400" dirty="0" smtClean="0">
                  <a:solidFill>
                    <a:srgbClr val="002060"/>
                  </a:solidFill>
                </a:rPr>
                <a:t>فإن </a:t>
              </a:r>
              <a:r>
                <a:rPr lang="ar-SA" sz="2400" dirty="0">
                  <a:solidFill>
                    <a:srgbClr val="002060"/>
                  </a:solidFill>
                </a:rPr>
                <a:t>رجل البيع يمكنه ترك العميل حتى يهدا ومن ثم يمكنه حل مشاكله ومواجهة اعتراضاته .</a:t>
              </a:r>
            </a:p>
          </p:txBody>
        </p:sp>
        <p:sp>
          <p:nvSpPr>
            <p:cNvPr id="11" name="Rectangle 10"/>
            <p:cNvSpPr/>
            <p:nvPr/>
          </p:nvSpPr>
          <p:spPr>
            <a:xfrm rot="429316">
              <a:off x="4855909" y="825881"/>
              <a:ext cx="223620" cy="1266067"/>
            </a:xfrm>
            <a:prstGeom prst="rect">
              <a:avLst/>
            </a:prstGeom>
          </p:spPr>
          <p:txBody>
            <a:bodyPr wrap="square">
              <a:spAutoFit/>
            </a:bodyPr>
            <a:lstStyle/>
            <a:p>
              <a:pPr algn="ctr" rtl="1"/>
              <a:r>
                <a:rPr lang="ar-EG" sz="4000" b="1" dirty="0" smtClean="0">
                  <a:solidFill>
                    <a:srgbClr val="FF0000"/>
                  </a:solidFill>
                </a:rPr>
                <a:t>2</a:t>
              </a:r>
              <a:endParaRPr lang="ar-EG" sz="4000" b="1" dirty="0">
                <a:solidFill>
                  <a:srgbClr val="FF0000"/>
                </a:solidFill>
              </a:endParaRPr>
            </a:p>
          </p:txBody>
        </p:sp>
      </p:grpSp>
      <p:grpSp>
        <p:nvGrpSpPr>
          <p:cNvPr id="12" name="Group 11"/>
          <p:cNvGrpSpPr/>
          <p:nvPr/>
        </p:nvGrpSpPr>
        <p:grpSpPr>
          <a:xfrm rot="21236725">
            <a:off x="793778" y="4494295"/>
            <a:ext cx="6450376" cy="1892279"/>
            <a:chOff x="4703251" y="311090"/>
            <a:chExt cx="4148875" cy="3384376"/>
          </a:xfrm>
        </p:grpSpPr>
        <p:pic>
          <p:nvPicPr>
            <p:cNvPr id="13" name="Picture 12"/>
            <p:cNvPicPr>
              <a:picLocks noChangeAspect="1"/>
            </p:cNvPicPr>
            <p:nvPr/>
          </p:nvPicPr>
          <p:blipFill rotWithShape="1">
            <a:blip r:embed="rId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14300" t="16401" r="14300" b="17451"/>
            <a:stretch/>
          </p:blipFill>
          <p:spPr>
            <a:xfrm rot="412075">
              <a:off x="4703251" y="311090"/>
              <a:ext cx="4148875" cy="3384376"/>
            </a:xfrm>
            <a:prstGeom prst="rect">
              <a:avLst/>
            </a:prstGeom>
          </p:spPr>
        </p:pic>
        <p:sp>
          <p:nvSpPr>
            <p:cNvPr id="14" name="Rectangle 13"/>
            <p:cNvSpPr/>
            <p:nvPr/>
          </p:nvSpPr>
          <p:spPr>
            <a:xfrm rot="429316">
              <a:off x="4956373" y="1232798"/>
              <a:ext cx="3528568" cy="1486254"/>
            </a:xfrm>
            <a:prstGeom prst="rect">
              <a:avLst/>
            </a:prstGeom>
          </p:spPr>
          <p:txBody>
            <a:bodyPr wrap="square">
              <a:spAutoFit/>
            </a:bodyPr>
            <a:lstStyle/>
            <a:p>
              <a:pPr algn="ctr"/>
              <a:r>
                <a:rPr lang="ar-SA" sz="2400" dirty="0" smtClean="0">
                  <a:solidFill>
                    <a:srgbClr val="002060"/>
                  </a:solidFill>
                </a:rPr>
                <a:t>تحديد </a:t>
              </a:r>
              <a:r>
                <a:rPr lang="ar-SA" sz="2400" dirty="0">
                  <a:solidFill>
                    <a:srgbClr val="002060"/>
                  </a:solidFill>
                </a:rPr>
                <a:t>العائد لكل من الطرفين من خلال تلك الاستراتيجية يمكن التغلب على الكثير من الاعتراضات</a:t>
              </a:r>
              <a:endParaRPr lang="ar-EG" sz="2400" dirty="0">
                <a:solidFill>
                  <a:srgbClr val="002060"/>
                </a:solidFill>
              </a:endParaRPr>
            </a:p>
          </p:txBody>
        </p:sp>
        <p:sp>
          <p:nvSpPr>
            <p:cNvPr id="15" name="Rectangle 14"/>
            <p:cNvSpPr/>
            <p:nvPr/>
          </p:nvSpPr>
          <p:spPr>
            <a:xfrm rot="429316">
              <a:off x="8483586" y="1895822"/>
              <a:ext cx="223620" cy="1266067"/>
            </a:xfrm>
            <a:prstGeom prst="rect">
              <a:avLst/>
            </a:prstGeom>
          </p:spPr>
          <p:txBody>
            <a:bodyPr wrap="square">
              <a:spAutoFit/>
            </a:bodyPr>
            <a:lstStyle/>
            <a:p>
              <a:pPr algn="ctr" rtl="1"/>
              <a:r>
                <a:rPr lang="ar-EG" sz="4000" b="1" dirty="0" smtClean="0">
                  <a:solidFill>
                    <a:srgbClr val="FF0000"/>
                  </a:solidFill>
                </a:rPr>
                <a:t>3</a:t>
              </a:r>
              <a:endParaRPr lang="ar-EG" sz="4000" b="1" dirty="0">
                <a:solidFill>
                  <a:srgbClr val="FF0000"/>
                </a:solidFill>
              </a:endParaRPr>
            </a:p>
          </p:txBody>
        </p:sp>
      </p:grpSp>
    </p:spTree>
    <p:extLst>
      <p:ext uri="{BB962C8B-B14F-4D97-AF65-F5344CB8AC3E}">
        <p14:creationId xmlns:p14="http://schemas.microsoft.com/office/powerpoint/2010/main" val="14952775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234</a:t>
            </a:fld>
            <a:endParaRPr lang="ar-EG">
              <a:solidFill>
                <a:prstClr val="black">
                  <a:tint val="75000"/>
                </a:prstClr>
              </a:solidFill>
            </a:endParaRPr>
          </a:p>
        </p:txBody>
      </p:sp>
      <p:grpSp>
        <p:nvGrpSpPr>
          <p:cNvPr id="3" name="Group 2"/>
          <p:cNvGrpSpPr/>
          <p:nvPr/>
        </p:nvGrpSpPr>
        <p:grpSpPr>
          <a:xfrm rot="21236725">
            <a:off x="1090018" y="972049"/>
            <a:ext cx="6634913" cy="2639168"/>
            <a:chOff x="4703251" y="311090"/>
            <a:chExt cx="4148875" cy="3384376"/>
          </a:xfrm>
        </p:grpSpPr>
        <p:pic>
          <p:nvPicPr>
            <p:cNvPr id="5" name="Picture 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4300" t="16401" r="14300" b="17451"/>
            <a:stretch/>
          </p:blipFill>
          <p:spPr>
            <a:xfrm rot="412075">
              <a:off x="4703251" y="311090"/>
              <a:ext cx="4148875" cy="3384376"/>
            </a:xfrm>
            <a:prstGeom prst="rect">
              <a:avLst/>
            </a:prstGeom>
          </p:spPr>
        </p:pic>
        <p:sp>
          <p:nvSpPr>
            <p:cNvPr id="6" name="Rectangle 5"/>
            <p:cNvSpPr/>
            <p:nvPr/>
          </p:nvSpPr>
          <p:spPr>
            <a:xfrm rot="429316">
              <a:off x="5210432" y="996839"/>
              <a:ext cx="3205944" cy="2012877"/>
            </a:xfrm>
            <a:prstGeom prst="rect">
              <a:avLst/>
            </a:prstGeom>
          </p:spPr>
          <p:txBody>
            <a:bodyPr wrap="square">
              <a:spAutoFit/>
            </a:bodyPr>
            <a:lstStyle/>
            <a:p>
              <a:pPr algn="ctr"/>
              <a:r>
                <a:rPr lang="ar-SA" sz="2400" dirty="0" smtClean="0">
                  <a:solidFill>
                    <a:srgbClr val="002060"/>
                  </a:solidFill>
                </a:rPr>
                <a:t>التوافق </a:t>
              </a:r>
              <a:r>
                <a:rPr lang="ar-SA" sz="2400" dirty="0">
                  <a:solidFill>
                    <a:srgbClr val="002060"/>
                  </a:solidFill>
                </a:rPr>
                <a:t>مع الظروف السائدة من خلال قدرة البائع على مجارة الظروف السائدة والتي تناسب العميل المرتقب يمكن التغلب على الكثير من الاعتراضات التي يمكن أن تواجه عملية االبيع </a:t>
              </a:r>
              <a:r>
                <a:rPr lang="ar-SA" sz="2400" dirty="0" smtClean="0">
                  <a:solidFill>
                    <a:srgbClr val="002060"/>
                  </a:solidFill>
                </a:rPr>
                <a:t>.</a:t>
              </a:r>
              <a:endParaRPr lang="ar-EG" sz="2400" dirty="0" smtClean="0">
                <a:solidFill>
                  <a:srgbClr val="002060"/>
                </a:solidFill>
              </a:endParaRPr>
            </a:p>
          </p:txBody>
        </p:sp>
        <p:sp>
          <p:nvSpPr>
            <p:cNvPr id="7" name="Rectangle 6"/>
            <p:cNvSpPr/>
            <p:nvPr/>
          </p:nvSpPr>
          <p:spPr>
            <a:xfrm rot="429316">
              <a:off x="8483586" y="2074971"/>
              <a:ext cx="223620" cy="907768"/>
            </a:xfrm>
            <a:prstGeom prst="rect">
              <a:avLst/>
            </a:prstGeom>
          </p:spPr>
          <p:txBody>
            <a:bodyPr wrap="square">
              <a:spAutoFit/>
            </a:bodyPr>
            <a:lstStyle/>
            <a:p>
              <a:pPr algn="ctr" rtl="1"/>
              <a:r>
                <a:rPr lang="ar-EG" sz="4000" b="1" dirty="0" smtClean="0">
                  <a:solidFill>
                    <a:srgbClr val="FF0000"/>
                  </a:solidFill>
                </a:rPr>
                <a:t>4</a:t>
              </a:r>
              <a:endParaRPr lang="ar-EG" sz="4000" b="1" dirty="0">
                <a:solidFill>
                  <a:srgbClr val="FF0000"/>
                </a:solidFill>
              </a:endParaRPr>
            </a:p>
          </p:txBody>
        </p:sp>
      </p:grpSp>
      <p:grpSp>
        <p:nvGrpSpPr>
          <p:cNvPr id="8" name="Group 7"/>
          <p:cNvGrpSpPr/>
          <p:nvPr/>
        </p:nvGrpSpPr>
        <p:grpSpPr>
          <a:xfrm rot="21236725">
            <a:off x="1490806" y="3496354"/>
            <a:ext cx="6634913" cy="2639168"/>
            <a:chOff x="4703251" y="311090"/>
            <a:chExt cx="4148875" cy="3384376"/>
          </a:xfrm>
        </p:grpSpPr>
        <p:pic>
          <p:nvPicPr>
            <p:cNvPr id="9" name="Picture 8"/>
            <p:cNvPicPr>
              <a:picLocks noChangeAspect="1"/>
            </p:cNvPicPr>
            <p:nvPr/>
          </p:nvPicPr>
          <p:blipFill rotWithShape="1">
            <a:blip r:embed="rId4"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14300" t="16401" r="14300" b="17451"/>
            <a:stretch/>
          </p:blipFill>
          <p:spPr>
            <a:xfrm rot="412075">
              <a:off x="4703251" y="311090"/>
              <a:ext cx="4148875" cy="3384376"/>
            </a:xfrm>
            <a:prstGeom prst="rect">
              <a:avLst/>
            </a:prstGeom>
          </p:spPr>
        </p:pic>
        <p:sp>
          <p:nvSpPr>
            <p:cNvPr id="10" name="Rectangle 9"/>
            <p:cNvSpPr/>
            <p:nvPr/>
          </p:nvSpPr>
          <p:spPr>
            <a:xfrm rot="429316">
              <a:off x="5210432" y="996839"/>
              <a:ext cx="3205944" cy="2012877"/>
            </a:xfrm>
            <a:prstGeom prst="rect">
              <a:avLst/>
            </a:prstGeom>
          </p:spPr>
          <p:txBody>
            <a:bodyPr wrap="square">
              <a:spAutoFit/>
            </a:bodyPr>
            <a:lstStyle/>
            <a:p>
              <a:pPr algn="ctr"/>
              <a:r>
                <a:rPr lang="ar-SA" sz="2400" dirty="0" smtClean="0">
                  <a:solidFill>
                    <a:srgbClr val="002060"/>
                  </a:solidFill>
                </a:rPr>
                <a:t>تحديد </a:t>
              </a:r>
              <a:r>
                <a:rPr lang="ar-SA" sz="2400" dirty="0">
                  <a:solidFill>
                    <a:srgbClr val="002060"/>
                  </a:solidFill>
                </a:rPr>
                <a:t>السعر من البداية وكذلك تحديد المسموحات من خلال هذا الأسلوب يتم منع الاعتراضات منذ البدائة ومن ثم تقلل الجهود التي يبذلها كل منهما لتقليل هذه الاعتراضات بعد ذلك .</a:t>
              </a:r>
            </a:p>
          </p:txBody>
        </p:sp>
        <p:sp>
          <p:nvSpPr>
            <p:cNvPr id="11" name="Rectangle 10"/>
            <p:cNvSpPr/>
            <p:nvPr/>
          </p:nvSpPr>
          <p:spPr>
            <a:xfrm rot="429316">
              <a:off x="4855909" y="1005029"/>
              <a:ext cx="223620" cy="907768"/>
            </a:xfrm>
            <a:prstGeom prst="rect">
              <a:avLst/>
            </a:prstGeom>
          </p:spPr>
          <p:txBody>
            <a:bodyPr wrap="square">
              <a:spAutoFit/>
            </a:bodyPr>
            <a:lstStyle/>
            <a:p>
              <a:pPr algn="ctr" rtl="1"/>
              <a:r>
                <a:rPr lang="ar-EG" sz="4000" b="1" dirty="0" smtClean="0">
                  <a:solidFill>
                    <a:srgbClr val="FF0000"/>
                  </a:solidFill>
                </a:rPr>
                <a:t>5</a:t>
              </a:r>
              <a:endParaRPr lang="ar-EG" sz="4000" b="1" dirty="0">
                <a:solidFill>
                  <a:srgbClr val="FF0000"/>
                </a:solidFill>
              </a:endParaRPr>
            </a:p>
          </p:txBody>
        </p:sp>
      </p:grpSp>
      <p:pic>
        <p:nvPicPr>
          <p:cNvPr id="17" name="Picture 16"/>
          <p:cNvPicPr>
            <a:picLocks noChangeAspect="1"/>
          </p:cNvPicPr>
          <p:nvPr/>
        </p:nvPicPr>
        <p:blipFill>
          <a:blip r:embed="rId5"/>
          <a:stretch>
            <a:fillRect/>
          </a:stretch>
        </p:blipFill>
        <p:spPr>
          <a:xfrm rot="21093920">
            <a:off x="7665553" y="1376904"/>
            <a:ext cx="1373544" cy="3223186"/>
          </a:xfrm>
          <a:prstGeom prst="rect">
            <a:avLst/>
          </a:prstGeom>
        </p:spPr>
      </p:pic>
    </p:spTree>
    <p:extLst>
      <p:ext uri="{BB962C8B-B14F-4D97-AF65-F5344CB8AC3E}">
        <p14:creationId xmlns:p14="http://schemas.microsoft.com/office/powerpoint/2010/main" val="30621609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235</a:t>
            </a:fld>
            <a:endParaRPr lang="ar-EG">
              <a:solidFill>
                <a:prstClr val="black">
                  <a:tint val="75000"/>
                </a:prstClr>
              </a:solidFill>
            </a:endParaRPr>
          </a:p>
        </p:txBody>
      </p:sp>
      <p:grpSp>
        <p:nvGrpSpPr>
          <p:cNvPr id="3" name="Group 2"/>
          <p:cNvGrpSpPr/>
          <p:nvPr/>
        </p:nvGrpSpPr>
        <p:grpSpPr>
          <a:xfrm rot="21236725">
            <a:off x="2388408" y="994265"/>
            <a:ext cx="6634913" cy="2639168"/>
            <a:chOff x="4703251" y="311090"/>
            <a:chExt cx="4148875" cy="3384376"/>
          </a:xfrm>
        </p:grpSpPr>
        <p:pic>
          <p:nvPicPr>
            <p:cNvPr id="5" name="Picture 4"/>
            <p:cNvPicPr>
              <a:picLocks noChangeAspect="1"/>
            </p:cNvPicPr>
            <p:nvPr/>
          </p:nvPicPr>
          <p:blipFill rotWithShape="1">
            <a:blip r:embed="rId4"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14300" t="16401" r="14300" b="17451"/>
            <a:stretch/>
          </p:blipFill>
          <p:spPr>
            <a:xfrm rot="412075">
              <a:off x="4703251" y="311090"/>
              <a:ext cx="4148875" cy="3384376"/>
            </a:xfrm>
            <a:prstGeom prst="rect">
              <a:avLst/>
            </a:prstGeom>
          </p:spPr>
        </p:pic>
        <p:sp>
          <p:nvSpPr>
            <p:cNvPr id="6" name="Rectangle 5"/>
            <p:cNvSpPr/>
            <p:nvPr/>
          </p:nvSpPr>
          <p:spPr>
            <a:xfrm rot="429316">
              <a:off x="5210432" y="1233647"/>
              <a:ext cx="3205944" cy="1539260"/>
            </a:xfrm>
            <a:prstGeom prst="rect">
              <a:avLst/>
            </a:prstGeom>
          </p:spPr>
          <p:txBody>
            <a:bodyPr wrap="square">
              <a:spAutoFit/>
            </a:bodyPr>
            <a:lstStyle/>
            <a:p>
              <a:pPr algn="ctr"/>
              <a:r>
                <a:rPr lang="ar-SA" sz="2400" dirty="0" smtClean="0">
                  <a:solidFill>
                    <a:srgbClr val="002060"/>
                  </a:solidFill>
                </a:rPr>
                <a:t>آخذ </a:t>
              </a:r>
              <a:r>
                <a:rPr lang="ar-SA" sz="2400" dirty="0">
                  <a:solidFill>
                    <a:srgbClr val="002060"/>
                  </a:solidFill>
                </a:rPr>
                <a:t>آراء الآخرين في الاعتبار ومن خلال ذلك يتم الاتفاق الدائم بين كل من البائع والعميل فتقل الاعتراضات .</a:t>
              </a:r>
              <a:endParaRPr lang="ar-EG" sz="2400" dirty="0" smtClean="0">
                <a:solidFill>
                  <a:srgbClr val="002060"/>
                </a:solidFill>
              </a:endParaRPr>
            </a:p>
          </p:txBody>
        </p:sp>
        <p:sp>
          <p:nvSpPr>
            <p:cNvPr id="7" name="Rectangle 6"/>
            <p:cNvSpPr/>
            <p:nvPr/>
          </p:nvSpPr>
          <p:spPr>
            <a:xfrm rot="429316">
              <a:off x="8483586" y="2074971"/>
              <a:ext cx="223620" cy="907768"/>
            </a:xfrm>
            <a:prstGeom prst="rect">
              <a:avLst/>
            </a:prstGeom>
          </p:spPr>
          <p:txBody>
            <a:bodyPr wrap="square">
              <a:spAutoFit/>
            </a:bodyPr>
            <a:lstStyle/>
            <a:p>
              <a:pPr algn="ctr" rtl="1"/>
              <a:r>
                <a:rPr lang="ar-EG" sz="4000" b="1" dirty="0" smtClean="0">
                  <a:solidFill>
                    <a:srgbClr val="FF0000"/>
                  </a:solidFill>
                </a:rPr>
                <a:t>6</a:t>
              </a:r>
              <a:endParaRPr lang="ar-EG" sz="4000" b="1" dirty="0">
                <a:solidFill>
                  <a:srgbClr val="FF0000"/>
                </a:solidFill>
              </a:endParaRPr>
            </a:p>
          </p:txBody>
        </p:sp>
      </p:grpSp>
      <p:grpSp>
        <p:nvGrpSpPr>
          <p:cNvPr id="8" name="Group 7"/>
          <p:cNvGrpSpPr/>
          <p:nvPr/>
        </p:nvGrpSpPr>
        <p:grpSpPr>
          <a:xfrm rot="21236725">
            <a:off x="1759758" y="3557194"/>
            <a:ext cx="6634913" cy="2639168"/>
            <a:chOff x="4703251" y="311090"/>
            <a:chExt cx="4148875" cy="3384376"/>
          </a:xfrm>
        </p:grpSpPr>
        <p:pic>
          <p:nvPicPr>
            <p:cNvPr id="9" name="Picture 8"/>
            <p:cNvPicPr>
              <a:picLocks noChangeAspect="1"/>
            </p:cNvPicPr>
            <p:nvPr/>
          </p:nvPicPr>
          <p:blipFill rotWithShape="1">
            <a:blip r:embed="rId4"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14300" t="16401" r="14300" b="17451"/>
            <a:stretch/>
          </p:blipFill>
          <p:spPr>
            <a:xfrm rot="412075">
              <a:off x="4703251" y="311090"/>
              <a:ext cx="4148875" cy="3384376"/>
            </a:xfrm>
            <a:prstGeom prst="rect">
              <a:avLst/>
            </a:prstGeom>
          </p:spPr>
        </p:pic>
        <p:sp>
          <p:nvSpPr>
            <p:cNvPr id="10" name="Rectangle 9"/>
            <p:cNvSpPr/>
            <p:nvPr/>
          </p:nvSpPr>
          <p:spPr>
            <a:xfrm rot="429316">
              <a:off x="5210432" y="1233647"/>
              <a:ext cx="3205944" cy="1539260"/>
            </a:xfrm>
            <a:prstGeom prst="rect">
              <a:avLst/>
            </a:prstGeom>
          </p:spPr>
          <p:txBody>
            <a:bodyPr wrap="square">
              <a:spAutoFit/>
            </a:bodyPr>
            <a:lstStyle/>
            <a:p>
              <a:pPr algn="ctr"/>
              <a:r>
                <a:rPr lang="ar-SA" sz="2400" dirty="0" smtClean="0">
                  <a:solidFill>
                    <a:srgbClr val="002060"/>
                  </a:solidFill>
                </a:rPr>
                <a:t>القاعدة </a:t>
              </a:r>
              <a:r>
                <a:rPr lang="ar-SA" sz="2400" dirty="0">
                  <a:solidFill>
                    <a:srgbClr val="002060"/>
                  </a:solidFill>
                </a:rPr>
                <a:t>الذهبية  ، نعم .. ولكن وبها تتقبل مبدئياً رأي العميل ثم تبدأ في تغيير الزمان والمكان والعدد .. إلخ للفكاك من الاعتراض .</a:t>
              </a:r>
            </a:p>
          </p:txBody>
        </p:sp>
        <p:sp>
          <p:nvSpPr>
            <p:cNvPr id="11" name="Rectangle 10"/>
            <p:cNvSpPr/>
            <p:nvPr/>
          </p:nvSpPr>
          <p:spPr>
            <a:xfrm rot="429316">
              <a:off x="4855909" y="1005029"/>
              <a:ext cx="223620" cy="907768"/>
            </a:xfrm>
            <a:prstGeom prst="rect">
              <a:avLst/>
            </a:prstGeom>
          </p:spPr>
          <p:txBody>
            <a:bodyPr wrap="square">
              <a:spAutoFit/>
            </a:bodyPr>
            <a:lstStyle/>
            <a:p>
              <a:pPr algn="ctr" rtl="1"/>
              <a:r>
                <a:rPr lang="ar-EG" sz="4000" b="1" dirty="0" smtClean="0">
                  <a:solidFill>
                    <a:srgbClr val="FF0000"/>
                  </a:solidFill>
                </a:rPr>
                <a:t>7</a:t>
              </a:r>
              <a:endParaRPr lang="ar-EG" sz="4000" b="1" dirty="0">
                <a:solidFill>
                  <a:srgbClr val="FF0000"/>
                </a:solidFill>
              </a:endParaRPr>
            </a:p>
          </p:txBody>
        </p:sp>
      </p:grpSp>
      <p:pic>
        <p:nvPicPr>
          <p:cNvPr id="12" name="Picture 2" descr="https://ikhwanwayonline.files.wordpress.com/2009/07/picture1z.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642" y="542110"/>
            <a:ext cx="2733671" cy="30307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0096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1+#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236</a:t>
            </a:fld>
            <a:endParaRPr lang="ar-EG">
              <a:solidFill>
                <a:prstClr val="black">
                  <a:tint val="75000"/>
                </a:prstClr>
              </a:solidFill>
            </a:endParaRPr>
          </a:p>
        </p:txBody>
      </p:sp>
      <p:grpSp>
        <p:nvGrpSpPr>
          <p:cNvPr id="5" name="Group 4"/>
          <p:cNvGrpSpPr/>
          <p:nvPr/>
        </p:nvGrpSpPr>
        <p:grpSpPr>
          <a:xfrm>
            <a:off x="1081825" y="1075220"/>
            <a:ext cx="8062175" cy="5281131"/>
            <a:chOff x="1081825" y="1075220"/>
            <a:chExt cx="8062175" cy="5281131"/>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825" y="1075220"/>
              <a:ext cx="8062175" cy="5281131"/>
            </a:xfrm>
            <a:prstGeom prst="rect">
              <a:avLst/>
            </a:prstGeom>
          </p:spPr>
        </p:pic>
        <p:sp>
          <p:nvSpPr>
            <p:cNvPr id="3" name="Rectangle 2"/>
            <p:cNvSpPr/>
            <p:nvPr/>
          </p:nvSpPr>
          <p:spPr>
            <a:xfrm>
              <a:off x="2086377" y="2252662"/>
              <a:ext cx="4172756" cy="1134483"/>
            </a:xfrm>
            <a:prstGeom prst="rect">
              <a:avLst/>
            </a:prstGeom>
          </p:spPr>
          <p:txBody>
            <a:bodyPr wrap="none">
              <a:prstTxWarp prst="textChevronInverted">
                <a:avLst/>
              </a:prstTxWarp>
              <a:spAutoFit/>
            </a:bodyPr>
            <a:lstStyle/>
            <a:p>
              <a:r>
                <a:rPr lang="ar-EG" sz="3600" b="1" dirty="0">
                  <a:solidFill>
                    <a:srgbClr val="FF0000"/>
                  </a:solidFill>
                </a:rPr>
                <a:t>المبادئ العامة لمعالجة الاعتراضات</a:t>
              </a:r>
            </a:p>
          </p:txBody>
        </p:sp>
      </p:grpSp>
    </p:spTree>
    <p:extLst>
      <p:ext uri="{BB962C8B-B14F-4D97-AF65-F5344CB8AC3E}">
        <p14:creationId xmlns:p14="http://schemas.microsoft.com/office/powerpoint/2010/main" val="5673119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237</a:t>
            </a:fld>
            <a:endParaRPr lang="ar-EG">
              <a:solidFill>
                <a:prstClr val="black">
                  <a:tint val="75000"/>
                </a:prstClr>
              </a:solidFill>
            </a:endParaRPr>
          </a:p>
        </p:txBody>
      </p:sp>
      <p:grpSp>
        <p:nvGrpSpPr>
          <p:cNvPr id="3" name="Group 2"/>
          <p:cNvGrpSpPr/>
          <p:nvPr/>
        </p:nvGrpSpPr>
        <p:grpSpPr>
          <a:xfrm rot="20698813">
            <a:off x="591435" y="1582618"/>
            <a:ext cx="7187225" cy="2467246"/>
            <a:chOff x="3347864" y="1706575"/>
            <a:chExt cx="2500328" cy="2213376"/>
          </a:xfrm>
        </p:grpSpPr>
        <p:pic>
          <p:nvPicPr>
            <p:cNvPr id="5" name="Picture 4"/>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347864" y="1706575"/>
              <a:ext cx="2500328" cy="2213376"/>
            </a:xfrm>
            <a:prstGeom prst="rect">
              <a:avLst/>
            </a:prstGeom>
          </p:spPr>
        </p:pic>
        <p:sp>
          <p:nvSpPr>
            <p:cNvPr id="6" name="Rectangle 5"/>
            <p:cNvSpPr/>
            <p:nvPr/>
          </p:nvSpPr>
          <p:spPr>
            <a:xfrm rot="21429482">
              <a:off x="3482520" y="2008897"/>
              <a:ext cx="2283095" cy="1739477"/>
            </a:xfrm>
            <a:prstGeom prst="rect">
              <a:avLst/>
            </a:prstGeom>
          </p:spPr>
          <p:txBody>
            <a:bodyPr wrap="square">
              <a:spAutoFit/>
            </a:bodyPr>
            <a:lstStyle/>
            <a:p>
              <a:pPr algn="ctr"/>
              <a:r>
                <a:rPr lang="ar-SA" sz="2400" dirty="0">
                  <a:solidFill>
                    <a:schemeClr val="bg1"/>
                  </a:solidFill>
                  <a:latin typeface="Microsoft New Tai Lue" pitchFamily="34" charset="0"/>
                </a:rPr>
                <a:t>يجب على رجل البيع أن يساعد المشتري على التغلب على اعتراضاته بنفسه </a:t>
              </a:r>
              <a:r>
                <a:rPr lang="ar-SA" sz="2400" dirty="0" smtClean="0">
                  <a:solidFill>
                    <a:schemeClr val="bg1"/>
                  </a:solidFill>
                  <a:latin typeface="Microsoft New Tai Lue" pitchFamily="34" charset="0"/>
                </a:rPr>
                <a:t>ان </a:t>
              </a:r>
              <a:r>
                <a:rPr lang="ar-SA" sz="2400" dirty="0">
                  <a:solidFill>
                    <a:schemeClr val="bg1"/>
                  </a:solidFill>
                  <a:latin typeface="Microsoft New Tai Lue" pitchFamily="34" charset="0"/>
                </a:rPr>
                <a:t>هذه هي فلسفة البيع العصري </a:t>
              </a:r>
              <a:r>
                <a:rPr lang="ar-SA" sz="2400" dirty="0" smtClean="0">
                  <a:solidFill>
                    <a:schemeClr val="bg1"/>
                  </a:solidFill>
                  <a:latin typeface="Microsoft New Tai Lue" pitchFamily="34" charset="0"/>
                </a:rPr>
                <a:t>ليس </a:t>
              </a:r>
              <a:r>
                <a:rPr lang="ar-SA" sz="2400" dirty="0">
                  <a:solidFill>
                    <a:schemeClr val="bg1"/>
                  </a:solidFill>
                  <a:latin typeface="Microsoft New Tai Lue" pitchFamily="34" charset="0"/>
                </a:rPr>
                <a:t>التغلب على الاعتراضات ولكن مساعدة العميل المرتقب أنت يقوم بالتغلب على الاعتراض بنفسه </a:t>
              </a:r>
              <a:r>
                <a:rPr lang="ar-SA" sz="2400" dirty="0" smtClean="0">
                  <a:solidFill>
                    <a:schemeClr val="bg1"/>
                  </a:solidFill>
                  <a:latin typeface="Microsoft New Tai Lue" pitchFamily="34" charset="0"/>
                </a:rPr>
                <a:t>ليس </a:t>
              </a:r>
              <a:r>
                <a:rPr lang="ar-SA" sz="2400" dirty="0">
                  <a:solidFill>
                    <a:schemeClr val="bg1"/>
                  </a:solidFill>
                  <a:latin typeface="Microsoft New Tai Lue" pitchFamily="34" charset="0"/>
                </a:rPr>
                <a:t>بالمجادلة ولكن بالاقناع المدروس الهادف </a:t>
              </a:r>
              <a:endParaRPr lang="ar-EG" sz="2400" dirty="0">
                <a:solidFill>
                  <a:schemeClr val="bg1"/>
                </a:solidFill>
              </a:endParaRPr>
            </a:p>
          </p:txBody>
        </p:sp>
      </p:grpSp>
      <p:grpSp>
        <p:nvGrpSpPr>
          <p:cNvPr id="13" name="Group 12"/>
          <p:cNvGrpSpPr/>
          <p:nvPr/>
        </p:nvGrpSpPr>
        <p:grpSpPr>
          <a:xfrm rot="20698813">
            <a:off x="3613291" y="3609416"/>
            <a:ext cx="5301573" cy="2467246"/>
            <a:chOff x="3347864" y="1706575"/>
            <a:chExt cx="2500328" cy="2213376"/>
          </a:xfrm>
        </p:grpSpPr>
        <p:pic>
          <p:nvPicPr>
            <p:cNvPr id="14" name="Picture 13"/>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347864" y="1706575"/>
              <a:ext cx="2500328" cy="2213376"/>
            </a:xfrm>
            <a:prstGeom prst="rect">
              <a:avLst/>
            </a:prstGeom>
          </p:spPr>
        </p:pic>
        <p:sp>
          <p:nvSpPr>
            <p:cNvPr id="15" name="Rectangle 14"/>
            <p:cNvSpPr/>
            <p:nvPr/>
          </p:nvSpPr>
          <p:spPr>
            <a:xfrm rot="21429482">
              <a:off x="3479431" y="2115095"/>
              <a:ext cx="2283095" cy="1408148"/>
            </a:xfrm>
            <a:prstGeom prst="rect">
              <a:avLst/>
            </a:prstGeom>
          </p:spPr>
          <p:txBody>
            <a:bodyPr wrap="square">
              <a:spAutoFit/>
            </a:bodyPr>
            <a:lstStyle/>
            <a:p>
              <a:pPr algn="ctr"/>
              <a:r>
                <a:rPr lang="ar-SA" sz="2400" dirty="0">
                  <a:solidFill>
                    <a:schemeClr val="bg1"/>
                  </a:solidFill>
                  <a:latin typeface="Microsoft New Tai Lue" pitchFamily="34" charset="0"/>
                </a:rPr>
                <a:t>وعلى رجل البيع المتميز أن يصمم ان الجدال لا يعتبر طريق إلى البيع </a:t>
              </a:r>
              <a:r>
                <a:rPr lang="ar-SA" sz="2400" dirty="0" smtClean="0">
                  <a:solidFill>
                    <a:schemeClr val="bg1"/>
                  </a:solidFill>
                  <a:latin typeface="Microsoft New Tai Lue" pitchFamily="34" charset="0"/>
                </a:rPr>
                <a:t>الجدال </a:t>
              </a:r>
              <a:r>
                <a:rPr lang="ar-SA" sz="2400" dirty="0">
                  <a:solidFill>
                    <a:schemeClr val="bg1"/>
                  </a:solidFill>
                  <a:latin typeface="Microsoft New Tai Lue" pitchFamily="34" charset="0"/>
                </a:rPr>
                <a:t>قد يكون في ساحة المحكمة حيث يقوم طرف ثالث بالفصل في القضية </a:t>
              </a:r>
              <a:endParaRPr lang="ar-EG" sz="2400" dirty="0">
                <a:solidFill>
                  <a:schemeClr val="bg1"/>
                </a:solidFill>
              </a:endParaRPr>
            </a:p>
          </p:txBody>
        </p:sp>
      </p:grpSp>
    </p:spTree>
    <p:extLst>
      <p:ext uri="{BB962C8B-B14F-4D97-AF65-F5344CB8AC3E}">
        <p14:creationId xmlns:p14="http://schemas.microsoft.com/office/powerpoint/2010/main" val="34713440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2" dur="1000" fill="hold"/>
                                        <p:tgtEl>
                                          <p:spTgt spid="13"/>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238</a:t>
            </a:fld>
            <a:endParaRPr lang="ar-EG">
              <a:solidFill>
                <a:prstClr val="black">
                  <a:tint val="75000"/>
                </a:prstClr>
              </a:solidFill>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062" r="3569" b="3828"/>
          <a:stretch/>
        </p:blipFill>
        <p:spPr>
          <a:xfrm>
            <a:off x="515155" y="914401"/>
            <a:ext cx="8628845" cy="2588653"/>
          </a:xfrm>
          <a:prstGeom prst="rect">
            <a:avLst/>
          </a:prstGeom>
        </p:spPr>
      </p:pic>
      <p:sp>
        <p:nvSpPr>
          <p:cNvPr id="10" name="Rectangle 9"/>
          <p:cNvSpPr/>
          <p:nvPr/>
        </p:nvSpPr>
        <p:spPr>
          <a:xfrm>
            <a:off x="2125047" y="1724472"/>
            <a:ext cx="5409059" cy="1200329"/>
          </a:xfrm>
          <a:prstGeom prst="rect">
            <a:avLst/>
          </a:prstGeom>
        </p:spPr>
        <p:txBody>
          <a:bodyPr wrap="square">
            <a:spAutoFit/>
          </a:bodyPr>
          <a:lstStyle/>
          <a:p>
            <a:pPr algn="ctr"/>
            <a:r>
              <a:rPr lang="ar-SA" sz="2400" dirty="0" smtClean="0">
                <a:solidFill>
                  <a:prstClr val="white"/>
                </a:solidFill>
              </a:rPr>
              <a:t>بغض </a:t>
            </a:r>
            <a:r>
              <a:rPr lang="ar-SA" sz="2400" dirty="0">
                <a:solidFill>
                  <a:prstClr val="white"/>
                </a:solidFill>
              </a:rPr>
              <a:t>النظر عن عملية </a:t>
            </a:r>
            <a:r>
              <a:rPr lang="ar-SA" sz="2400" dirty="0" smtClean="0">
                <a:solidFill>
                  <a:prstClr val="white"/>
                </a:solidFill>
              </a:rPr>
              <a:t>الاعتراض</a:t>
            </a:r>
            <a:r>
              <a:rPr lang="ar-EG" sz="2400" dirty="0" smtClean="0">
                <a:solidFill>
                  <a:prstClr val="white"/>
                </a:solidFill>
              </a:rPr>
              <a:t/>
            </a:r>
            <a:br>
              <a:rPr lang="ar-EG" sz="2400" dirty="0" smtClean="0">
                <a:solidFill>
                  <a:prstClr val="white"/>
                </a:solidFill>
              </a:rPr>
            </a:br>
            <a:r>
              <a:rPr lang="ar-SA" sz="2400" dirty="0" smtClean="0">
                <a:solidFill>
                  <a:prstClr val="white"/>
                </a:solidFill>
              </a:rPr>
              <a:t> </a:t>
            </a:r>
            <a:r>
              <a:rPr lang="ar-SA" sz="2400" dirty="0">
                <a:solidFill>
                  <a:prstClr val="white"/>
                </a:solidFill>
              </a:rPr>
              <a:t>فإن هناك ثلاث قواعد سوف </a:t>
            </a:r>
            <a:r>
              <a:rPr lang="ar-SA" sz="2400" dirty="0" smtClean="0">
                <a:solidFill>
                  <a:prstClr val="white"/>
                </a:solidFill>
              </a:rPr>
              <a:t>ترشدك</a:t>
            </a:r>
            <a:r>
              <a:rPr lang="ar-EG" sz="2400" dirty="0" smtClean="0">
                <a:solidFill>
                  <a:prstClr val="white"/>
                </a:solidFill>
              </a:rPr>
              <a:t/>
            </a:r>
            <a:br>
              <a:rPr lang="ar-EG" sz="2400" dirty="0" smtClean="0">
                <a:solidFill>
                  <a:prstClr val="white"/>
                </a:solidFill>
              </a:rPr>
            </a:br>
            <a:r>
              <a:rPr lang="ar-SA" sz="2400" dirty="0" smtClean="0">
                <a:solidFill>
                  <a:prstClr val="white"/>
                </a:solidFill>
              </a:rPr>
              <a:t> </a:t>
            </a:r>
            <a:r>
              <a:rPr lang="ar-SA" sz="2400" dirty="0">
                <a:solidFill>
                  <a:prstClr val="white"/>
                </a:solidFill>
              </a:rPr>
              <a:t>في مساعدة المشتري </a:t>
            </a:r>
            <a:r>
              <a:rPr lang="ar-SA" sz="2400" dirty="0" smtClean="0">
                <a:solidFill>
                  <a:prstClr val="white"/>
                </a:solidFill>
              </a:rPr>
              <a:t>للتغلب</a:t>
            </a:r>
            <a:r>
              <a:rPr lang="ar-EG" sz="2400" dirty="0">
                <a:solidFill>
                  <a:prstClr val="white"/>
                </a:solidFill>
              </a:rPr>
              <a:t> </a:t>
            </a:r>
            <a:r>
              <a:rPr lang="ar-SA" sz="2400" dirty="0" smtClean="0">
                <a:solidFill>
                  <a:prstClr val="white"/>
                </a:solidFill>
              </a:rPr>
              <a:t>على </a:t>
            </a:r>
            <a:r>
              <a:rPr lang="ar-SA" sz="2400" dirty="0">
                <a:solidFill>
                  <a:prstClr val="white"/>
                </a:solidFill>
              </a:rPr>
              <a:t>الاعتراضات </a:t>
            </a:r>
            <a:endParaRPr lang="ar-EG" sz="2400" dirty="0">
              <a:solidFill>
                <a:prstClr val="white"/>
              </a:solidFill>
            </a:endParaRPr>
          </a:p>
        </p:txBody>
      </p:sp>
      <p:grpSp>
        <p:nvGrpSpPr>
          <p:cNvPr id="20" name="Group 19"/>
          <p:cNvGrpSpPr/>
          <p:nvPr/>
        </p:nvGrpSpPr>
        <p:grpSpPr>
          <a:xfrm>
            <a:off x="-605307" y="3326714"/>
            <a:ext cx="4605389" cy="3872576"/>
            <a:chOff x="-313963" y="1100101"/>
            <a:chExt cx="4636017" cy="4803658"/>
          </a:xfrm>
        </p:grpSpPr>
        <p:pic>
          <p:nvPicPr>
            <p:cNvPr id="21" name="Picture 20"/>
            <p:cNvPicPr>
              <a:picLocks noChangeAspect="1"/>
            </p:cNvPicPr>
            <p:nvPr/>
          </p:nvPicPr>
          <p:blipFill>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3963" y="1100101"/>
              <a:ext cx="4636017" cy="4803658"/>
            </a:xfrm>
            <a:prstGeom prst="rect">
              <a:avLst/>
            </a:prstGeom>
          </p:spPr>
        </p:pic>
        <p:sp>
          <p:nvSpPr>
            <p:cNvPr id="22" name="Rectangle 21"/>
            <p:cNvSpPr/>
            <p:nvPr/>
          </p:nvSpPr>
          <p:spPr>
            <a:xfrm>
              <a:off x="1874917" y="1854857"/>
              <a:ext cx="1991393" cy="1652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chemeClr val="bg1"/>
                  </a:solidFill>
                </a:rPr>
                <a:t>ساعد </a:t>
              </a:r>
              <a:r>
                <a:rPr lang="ar-EG" sz="2400" dirty="0">
                  <a:solidFill>
                    <a:schemeClr val="bg1"/>
                  </a:solidFill>
                </a:rPr>
                <a:t>العميل </a:t>
              </a:r>
              <a:r>
                <a:rPr lang="ar-EG" sz="2400" dirty="0" smtClean="0">
                  <a:solidFill>
                    <a:schemeClr val="bg1"/>
                  </a:solidFill>
                </a:rPr>
                <a:t>على </a:t>
              </a:r>
              <a:r>
                <a:rPr lang="ar-EG" sz="2400" dirty="0">
                  <a:solidFill>
                    <a:schemeClr val="bg1"/>
                  </a:solidFill>
                </a:rPr>
                <a:t>ان يتعرف على الاعتراض الحقيقي </a:t>
              </a:r>
            </a:p>
          </p:txBody>
        </p:sp>
      </p:grpSp>
      <p:grpSp>
        <p:nvGrpSpPr>
          <p:cNvPr id="23" name="Group 22"/>
          <p:cNvGrpSpPr/>
          <p:nvPr/>
        </p:nvGrpSpPr>
        <p:grpSpPr>
          <a:xfrm>
            <a:off x="2125048" y="3918738"/>
            <a:ext cx="4263108" cy="3370704"/>
            <a:chOff x="55525" y="4101353"/>
            <a:chExt cx="4380950" cy="3722829"/>
          </a:xfrm>
        </p:grpSpPr>
        <p:pic>
          <p:nvPicPr>
            <p:cNvPr id="24" name="Picture 23"/>
            <p:cNvPicPr>
              <a:picLocks noChangeAspect="1"/>
            </p:cNvPicPr>
            <p:nvPr/>
          </p:nvPicPr>
          <p:blipFill>
            <a:blip r:embed="rId7" cstate="print">
              <a:duotone>
                <a:prstClr val="black"/>
                <a:schemeClr val="accent4">
                  <a:tint val="45000"/>
                  <a:satMod val="400000"/>
                </a:schemeClr>
              </a:duotone>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55525" y="4101353"/>
              <a:ext cx="4380950" cy="3722829"/>
            </a:xfrm>
            <a:prstGeom prst="rect">
              <a:avLst/>
            </a:prstGeom>
          </p:spPr>
        </p:pic>
        <p:sp>
          <p:nvSpPr>
            <p:cNvPr id="25" name="Rectangle 24"/>
            <p:cNvSpPr/>
            <p:nvPr/>
          </p:nvSpPr>
          <p:spPr>
            <a:xfrm>
              <a:off x="1966864" y="4660916"/>
              <a:ext cx="2217710" cy="1449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bg1"/>
                  </a:solidFill>
                </a:rPr>
                <a:t>حدد </a:t>
              </a:r>
              <a:r>
                <a:rPr lang="ar-EG" sz="2400" b="1" dirty="0">
                  <a:solidFill>
                    <a:schemeClr val="bg1"/>
                  </a:solidFill>
                </a:rPr>
                <a:t>الاعتراض بوضوح </a:t>
              </a:r>
            </a:p>
          </p:txBody>
        </p:sp>
      </p:grpSp>
      <p:grpSp>
        <p:nvGrpSpPr>
          <p:cNvPr id="26" name="Group 25"/>
          <p:cNvGrpSpPr/>
          <p:nvPr/>
        </p:nvGrpSpPr>
        <p:grpSpPr>
          <a:xfrm>
            <a:off x="4437706" y="3378018"/>
            <a:ext cx="4706293" cy="3615210"/>
            <a:chOff x="1795065" y="4797836"/>
            <a:chExt cx="4027355" cy="3392906"/>
          </a:xfrm>
        </p:grpSpPr>
        <p:pic>
          <p:nvPicPr>
            <p:cNvPr id="27" name="Picture 26"/>
            <p:cNvPicPr>
              <a:picLocks noChangeAspect="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95065" y="4797836"/>
              <a:ext cx="4027355" cy="3392906"/>
            </a:xfrm>
            <a:prstGeom prst="rect">
              <a:avLst/>
            </a:prstGeom>
          </p:spPr>
        </p:pic>
        <p:sp>
          <p:nvSpPr>
            <p:cNvPr id="28" name="Rectangle 27"/>
            <p:cNvSpPr/>
            <p:nvPr/>
          </p:nvSpPr>
          <p:spPr>
            <a:xfrm>
              <a:off x="3741690" y="5293635"/>
              <a:ext cx="1703604" cy="1349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bg1"/>
                  </a:solidFill>
                </a:rPr>
                <a:t>اتخذ </a:t>
              </a:r>
              <a:r>
                <a:rPr lang="ar-EG" sz="2400" b="1" dirty="0">
                  <a:solidFill>
                    <a:schemeClr val="bg1"/>
                  </a:solidFill>
                </a:rPr>
                <a:t>موقف المقنع </a:t>
              </a:r>
            </a:p>
          </p:txBody>
        </p:sp>
      </p:grpSp>
    </p:spTree>
    <p:extLst>
      <p:ext uri="{BB962C8B-B14F-4D97-AF65-F5344CB8AC3E}">
        <p14:creationId xmlns:p14="http://schemas.microsoft.com/office/powerpoint/2010/main" val="38022032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53" presetClass="entr" presetSubtype="16"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32" name="Group 31"/>
          <p:cNvGrpSpPr/>
          <p:nvPr/>
        </p:nvGrpSpPr>
        <p:grpSpPr>
          <a:xfrm>
            <a:off x="528033" y="1979285"/>
            <a:ext cx="8770513" cy="4121049"/>
            <a:chOff x="3563888" y="28097"/>
            <a:chExt cx="5447910" cy="2782664"/>
          </a:xfrm>
        </p:grpSpPr>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l="70086" t="56048" r="8651" b="3917"/>
            <a:stretch/>
          </p:blipFill>
          <p:spPr>
            <a:xfrm>
              <a:off x="3563888" y="28097"/>
              <a:ext cx="5447910" cy="2782664"/>
            </a:xfrm>
            <a:prstGeom prst="rect">
              <a:avLst/>
            </a:prstGeom>
          </p:spPr>
        </p:pic>
        <p:sp>
          <p:nvSpPr>
            <p:cNvPr id="34" name="Rectangle 33"/>
            <p:cNvSpPr/>
            <p:nvPr/>
          </p:nvSpPr>
          <p:spPr>
            <a:xfrm>
              <a:off x="4590420" y="896259"/>
              <a:ext cx="3394845" cy="1558654"/>
            </a:xfrm>
            <a:prstGeom prst="rect">
              <a:avLst/>
            </a:prstGeom>
          </p:spPr>
          <p:txBody>
            <a:bodyPr wrap="square">
              <a:spAutoFit/>
            </a:bodyPr>
            <a:lstStyle/>
            <a:p>
              <a:pPr algn="ctr"/>
              <a:r>
                <a:rPr lang="ar-SA" sz="2400" dirty="0">
                  <a:solidFill>
                    <a:srgbClr val="002060"/>
                  </a:solidFill>
                </a:rPr>
                <a:t>والموقف الاقناعي لرجل البيع هو بمثابة تهدئة كبيرة للموقف او بلغة الحروب نزع السلاح </a:t>
              </a:r>
              <a:r>
                <a:rPr lang="ar-SA" sz="2400" dirty="0" smtClean="0">
                  <a:solidFill>
                    <a:srgbClr val="002060"/>
                  </a:solidFill>
                </a:rPr>
                <a:t>وأنه </a:t>
              </a:r>
              <a:r>
                <a:rPr lang="ar-SA" sz="2400" dirty="0">
                  <a:solidFill>
                    <a:srgbClr val="002060"/>
                  </a:solidFill>
                </a:rPr>
                <a:t>يؤكد للعميل أن كليهما في نفس الجانب وليس كل منهما في جانب أي احدهما يهاجم والآخ يدافع والرسال التي يحملها هذا الموقف هي </a:t>
              </a:r>
              <a:r>
                <a:rPr lang="ar-SA" sz="2400" dirty="0" smtClean="0">
                  <a:solidFill>
                    <a:srgbClr val="002060"/>
                  </a:solidFill>
                </a:rPr>
                <a:t>( </a:t>
              </a:r>
              <a:r>
                <a:rPr lang="ar-SA" sz="2400" dirty="0">
                  <a:solidFill>
                    <a:srgbClr val="002060"/>
                  </a:solidFill>
                </a:rPr>
                <a:t>إنني هنا لخدمة مصالحك وليس لإجبارك على الشراء من أجل مصلحتي ) </a:t>
              </a:r>
              <a:r>
                <a:rPr lang="ar-SA" sz="2400" dirty="0" smtClean="0">
                  <a:solidFill>
                    <a:srgbClr val="002060"/>
                  </a:solidFill>
                </a:rPr>
                <a:t>.</a:t>
              </a:r>
              <a:endParaRPr lang="ar-EG" sz="2400" dirty="0" smtClean="0">
                <a:solidFill>
                  <a:srgbClr val="002060"/>
                </a:solidFill>
              </a:endParaRPr>
            </a:p>
          </p:txBody>
        </p:sp>
      </p:grpSp>
      <p:grpSp>
        <p:nvGrpSpPr>
          <p:cNvPr id="29" name="Group 28"/>
          <p:cNvGrpSpPr/>
          <p:nvPr/>
        </p:nvGrpSpPr>
        <p:grpSpPr>
          <a:xfrm>
            <a:off x="1861932" y="356143"/>
            <a:ext cx="4706293" cy="3615210"/>
            <a:chOff x="1795065" y="4797836"/>
            <a:chExt cx="4027355" cy="3392906"/>
          </a:xfrm>
        </p:grpSpPr>
        <p:pic>
          <p:nvPicPr>
            <p:cNvPr id="30" name="Picture 29"/>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95065" y="4797836"/>
              <a:ext cx="4027355" cy="3392906"/>
            </a:xfrm>
            <a:prstGeom prst="rect">
              <a:avLst/>
            </a:prstGeom>
          </p:spPr>
        </p:pic>
        <p:sp>
          <p:nvSpPr>
            <p:cNvPr id="31" name="Rectangle 30"/>
            <p:cNvSpPr/>
            <p:nvPr/>
          </p:nvSpPr>
          <p:spPr>
            <a:xfrm>
              <a:off x="3741690" y="5293635"/>
              <a:ext cx="1703604" cy="1349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bg1"/>
                  </a:solidFill>
                </a:rPr>
                <a:t>اتخذ </a:t>
              </a:r>
              <a:r>
                <a:rPr lang="ar-EG" sz="2400" b="1" dirty="0">
                  <a:solidFill>
                    <a:schemeClr val="bg1"/>
                  </a:solidFill>
                </a:rPr>
                <a:t>موقف المقنع </a:t>
              </a:r>
            </a:p>
          </p:txBody>
        </p:sp>
      </p:grpSp>
    </p:spTree>
    <p:extLst>
      <p:ext uri="{BB962C8B-B14F-4D97-AF65-F5344CB8AC3E}">
        <p14:creationId xmlns:p14="http://schemas.microsoft.com/office/powerpoint/2010/main" val="31192259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24</a:t>
            </a:fld>
            <a:endParaRPr lang="ar-EG">
              <a:solidFill>
                <a:prstClr val="black">
                  <a:tint val="75000"/>
                </a:prstClr>
              </a:solidFill>
            </a:endParaRPr>
          </a:p>
        </p:txBody>
      </p:sp>
      <p:sp>
        <p:nvSpPr>
          <p:cNvPr id="5" name="Rectangle 4"/>
          <p:cNvSpPr/>
          <p:nvPr/>
        </p:nvSpPr>
        <p:spPr>
          <a:xfrm rot="20752398">
            <a:off x="1692193" y="1785442"/>
            <a:ext cx="2796988" cy="1761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9" name="Group 8"/>
          <p:cNvGrpSpPr/>
          <p:nvPr/>
        </p:nvGrpSpPr>
        <p:grpSpPr>
          <a:xfrm flipH="1">
            <a:off x="950313" y="1299265"/>
            <a:ext cx="7960969" cy="3218946"/>
            <a:chOff x="1" y="0"/>
            <a:chExt cx="6915150" cy="1610510"/>
          </a:xfrm>
        </p:grpSpPr>
        <p:pic>
          <p:nvPicPr>
            <p:cNvPr id="10" name="Picture 9" descr="\\HEBA-PC\Users\Public\هبة\مريم\Untitled-1.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6915150" cy="1610510"/>
            </a:xfrm>
            <a:prstGeom prst="rect">
              <a:avLst/>
            </a:prstGeom>
            <a:noFill/>
            <a:ln>
              <a:noFill/>
            </a:ln>
          </p:spPr>
        </p:pic>
        <p:sp>
          <p:nvSpPr>
            <p:cNvPr id="11" name="Rounded Rectangle 10"/>
            <p:cNvSpPr/>
            <p:nvPr/>
          </p:nvSpPr>
          <p:spPr>
            <a:xfrm>
              <a:off x="335856" y="0"/>
              <a:ext cx="6243439" cy="1066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400" dirty="0">
                  <a:ea typeface="Calibri" panose="020F0502020204030204" pitchFamily="34" charset="0"/>
                </a:rPr>
                <a:t>يختار الناس ما يرون رؤيته ويفسرو بشكل انتقائي ما يرونه ، يختارون ما يريدون تذكره وينسون ما يريدون نسيانه . إن الكلمات بحد ذاتها ليس لها معاني ، تكمن المعاني للإنسان والمواقف والعلاقات </a:t>
              </a:r>
              <a:r>
                <a:rPr lang="ar-SA" sz="2400" dirty="0" smtClean="0">
                  <a:ea typeface="Calibri" panose="020F0502020204030204" pitchFamily="34" charset="0"/>
                </a:rPr>
                <a:t>وهكذا </a:t>
              </a:r>
              <a:r>
                <a:rPr lang="ar-SA" sz="2400" dirty="0">
                  <a:ea typeface="Calibri" panose="020F0502020204030204" pitchFamily="34" charset="0"/>
                </a:rPr>
                <a:t>فإن الاتصال ليس سلعة </a:t>
              </a:r>
              <a:endParaRPr lang="en-US" dirty="0">
                <a:effectLst/>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9510156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1558344" y="43951"/>
            <a:ext cx="4956691" cy="2267068"/>
            <a:chOff x="5220073" y="1700808"/>
            <a:chExt cx="3904318" cy="2814920"/>
          </a:xfrm>
        </p:grpSpPr>
        <p:grpSp>
          <p:nvGrpSpPr>
            <p:cNvPr id="9" name="Group 8"/>
            <p:cNvGrpSpPr/>
            <p:nvPr/>
          </p:nvGrpSpPr>
          <p:grpSpPr>
            <a:xfrm>
              <a:off x="5220073" y="1700808"/>
              <a:ext cx="3904318" cy="2814920"/>
              <a:chOff x="0" y="0"/>
              <a:chExt cx="6645275" cy="6642100"/>
            </a:xfrm>
          </p:grpSpPr>
          <p:pic>
            <p:nvPicPr>
              <p:cNvPr id="11" name="Picture 10" descr="C:\Users\maraimm\Desktop\صور انفوجرافيك\Untitled395.png"/>
              <p:cNvPicPr>
                <a:picLocks noChangeAspect="1"/>
              </p:cNvPicPr>
              <p:nvPr/>
            </p:nvPicPr>
            <p:blipFill>
              <a:blip r:embed="rId4">
                <a:duotone>
                  <a:prstClr val="black"/>
                  <a:srgbClr val="66FF99">
                    <a:tint val="45000"/>
                    <a:satMod val="400000"/>
                  </a:srgbClr>
                </a:duotone>
                <a:extLst>
                  <a:ext uri="{28A0092B-C50C-407E-A947-70E740481C1C}">
                    <a14:useLocalDpi xmlns:a14="http://schemas.microsoft.com/office/drawing/2010/main" val="0"/>
                  </a:ext>
                </a:extLst>
              </a:blip>
              <a:srcRect/>
              <a:stretch>
                <a:fillRect/>
              </a:stretch>
            </p:blipFill>
            <p:spPr bwMode="auto">
              <a:xfrm>
                <a:off x="0" y="0"/>
                <a:ext cx="6645275" cy="6642100"/>
              </a:xfrm>
              <a:prstGeom prst="rect">
                <a:avLst/>
              </a:prstGeom>
              <a:noFill/>
              <a:ln>
                <a:noFill/>
              </a:ln>
            </p:spPr>
          </p:pic>
          <p:sp>
            <p:nvSpPr>
              <p:cNvPr id="12" name="Rectangle 11"/>
              <p:cNvSpPr/>
              <p:nvPr/>
            </p:nvSpPr>
            <p:spPr>
              <a:xfrm>
                <a:off x="664234" y="931653"/>
                <a:ext cx="5399681" cy="408029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marL="0" marR="0" lvl="0" indent="0" algn="justLow" defTabSz="914400" rtl="1" eaLnBrk="1" fontAlgn="base" latinLnBrk="0" hangingPunct="1">
                  <a:lnSpc>
                    <a:spcPct val="150000"/>
                  </a:lnSpc>
                  <a:spcBef>
                    <a:spcPct val="0"/>
                  </a:spcBef>
                  <a:spcAft>
                    <a:spcPts val="800"/>
                  </a:spcAft>
                  <a:buClrTx/>
                  <a:buSzTx/>
                  <a:buFontTx/>
                  <a:buNone/>
                  <a:tabLst/>
                  <a:defRPr/>
                </a:pPr>
                <a:endParaRPr kumimoji="0" lang="en-US" sz="1100" b="0" i="0" u="none" strike="noStrike" kern="0" cap="none" spc="0" normalizeH="0" baseline="0" noProof="0" dirty="0" smtClean="0">
                  <a:ln>
                    <a:noFill/>
                  </a:ln>
                  <a:solidFill>
                    <a:srgbClr val="FFFFFF"/>
                  </a:solidFill>
                  <a:effectLst/>
                  <a:uLnTx/>
                  <a:uFillTx/>
                  <a:latin typeface="Arial"/>
                  <a:ea typeface="Calibri" panose="020F0502020204030204" pitchFamily="34" charset="0"/>
                  <a:cs typeface="Arial" panose="020B0604020202020204" pitchFamily="34" charset="0"/>
                </a:endParaRPr>
              </a:p>
            </p:txBody>
          </p:sp>
        </p:grpSp>
        <p:sp>
          <p:nvSpPr>
            <p:cNvPr id="10" name="Rectangle 9"/>
            <p:cNvSpPr/>
            <p:nvPr/>
          </p:nvSpPr>
          <p:spPr>
            <a:xfrm>
              <a:off x="5321854" y="2068795"/>
              <a:ext cx="3749446" cy="1755053"/>
            </a:xfrm>
            <a:prstGeom prst="rect">
              <a:avLst/>
            </a:prstGeom>
          </p:spPr>
          <p:txBody>
            <a:bodyPr wrap="square">
              <a:spAutoFit/>
            </a:bodyPr>
            <a:lstStyle/>
            <a:p>
              <a:pPr lvl="0" algn="ctr" fontAlgn="base">
                <a:spcBef>
                  <a:spcPct val="0"/>
                </a:spcBef>
                <a:spcAft>
                  <a:spcPct val="0"/>
                </a:spcAft>
              </a:pPr>
              <a:r>
                <a:rPr lang="ar-EG" sz="2400" kern="0" dirty="0">
                  <a:solidFill>
                    <a:srgbClr val="002060"/>
                  </a:solidFill>
                  <a:latin typeface="Arial" panose="020B0604020202020204" pitchFamily="34" charset="0"/>
                </a:rPr>
                <a:t>كما أن الموقف الاقناعي لرجل البيع يجعل المشتري يشعر بالراحة ولتحقيق الموقف الاقناعي يجب ان تستخدم قواعد </a:t>
              </a:r>
              <a:r>
                <a:rPr lang="ar-EG" sz="2400" kern="0" dirty="0" smtClean="0">
                  <a:solidFill>
                    <a:srgbClr val="002060"/>
                  </a:solidFill>
                  <a:latin typeface="Arial" panose="020B0604020202020204" pitchFamily="34" charset="0"/>
                </a:rPr>
                <a:t>اساسية معينة </a:t>
              </a:r>
              <a:endParaRPr lang="ar-EG" sz="2400" kern="0" dirty="0">
                <a:solidFill>
                  <a:srgbClr val="002060"/>
                </a:solidFill>
                <a:latin typeface="Arial" panose="020B0604020202020204" pitchFamily="34" charset="0"/>
              </a:endParaRPr>
            </a:p>
          </p:txBody>
        </p:sp>
      </p:grpSp>
      <p:pic>
        <p:nvPicPr>
          <p:cNvPr id="13" name="Picture 12"/>
          <p:cNvPicPr>
            <a:picLocks noChangeAspect="1"/>
          </p:cNvPicPr>
          <p:nvPr/>
        </p:nvPicPr>
        <p:blipFill>
          <a:blip r:embed="rId5"/>
          <a:stretch>
            <a:fillRect/>
          </a:stretch>
        </p:blipFill>
        <p:spPr>
          <a:xfrm>
            <a:off x="1126389" y="3203550"/>
            <a:ext cx="1854810" cy="3211171"/>
          </a:xfrm>
          <a:prstGeom prst="rect">
            <a:avLst/>
          </a:prstGeom>
        </p:spPr>
      </p:pic>
      <p:grpSp>
        <p:nvGrpSpPr>
          <p:cNvPr id="14" name="Group 13"/>
          <p:cNvGrpSpPr/>
          <p:nvPr/>
        </p:nvGrpSpPr>
        <p:grpSpPr>
          <a:xfrm>
            <a:off x="3731169" y="2311019"/>
            <a:ext cx="4807524" cy="4103702"/>
            <a:chOff x="-21456" y="857902"/>
            <a:chExt cx="4148510" cy="3870671"/>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56" y="857902"/>
              <a:ext cx="4148510" cy="3870671"/>
            </a:xfrm>
            <a:prstGeom prst="rect">
              <a:avLst/>
            </a:prstGeom>
          </p:spPr>
        </p:pic>
        <p:sp>
          <p:nvSpPr>
            <p:cNvPr id="16" name="Rectangle 15"/>
            <p:cNvSpPr/>
            <p:nvPr/>
          </p:nvSpPr>
          <p:spPr>
            <a:xfrm>
              <a:off x="722640" y="1602839"/>
              <a:ext cx="2933201" cy="2966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solidFill>
                    <a:srgbClr val="002060"/>
                  </a:solidFill>
                </a:rPr>
                <a:t>انه قد يكون من المدهش بالنسبة لك ان جزءاً كبيراً من رجال البيع الناجحين هو مستمع جيد أكثر منه متحدث جيد ، أن هذا لا يعني أنه لا يستطيع ان يعبر عن نفس بطريقة فعالة ، إنه يعني أن يستمع أولاً يتحدث ثانياً </a:t>
              </a:r>
            </a:p>
          </p:txBody>
        </p:sp>
      </p:grpSp>
      <p:grpSp>
        <p:nvGrpSpPr>
          <p:cNvPr id="17" name="Group 16"/>
          <p:cNvGrpSpPr/>
          <p:nvPr/>
        </p:nvGrpSpPr>
        <p:grpSpPr>
          <a:xfrm>
            <a:off x="2308314" y="1939681"/>
            <a:ext cx="2695360" cy="3273007"/>
            <a:chOff x="4724006" y="-34509"/>
            <a:chExt cx="2695360" cy="3273007"/>
          </a:xfrm>
        </p:grpSpPr>
        <p:grpSp>
          <p:nvGrpSpPr>
            <p:cNvPr id="18" name="Group 17"/>
            <p:cNvGrpSpPr/>
            <p:nvPr/>
          </p:nvGrpSpPr>
          <p:grpSpPr>
            <a:xfrm>
              <a:off x="4724006" y="-34509"/>
              <a:ext cx="2695360" cy="3273007"/>
              <a:chOff x="5360069" y="289762"/>
              <a:chExt cx="2695360" cy="3273007"/>
            </a:xfrm>
          </p:grpSpPr>
          <p:pic>
            <p:nvPicPr>
              <p:cNvPr id="20" name="Picture 19"/>
              <p:cNvPicPr>
                <a:picLocks noChangeAspect="1"/>
              </p:cNvPicPr>
              <p:nvPr/>
            </p:nvPicPr>
            <p:blipFill>
              <a:blip r:embed="rId7"/>
              <a:stretch>
                <a:fillRect/>
              </a:stretch>
            </p:blipFill>
            <p:spPr>
              <a:xfrm>
                <a:off x="5360069" y="289762"/>
                <a:ext cx="2695360" cy="3273007"/>
              </a:xfrm>
              <a:prstGeom prst="rect">
                <a:avLst/>
              </a:prstGeom>
            </p:spPr>
          </p:pic>
          <p:sp>
            <p:nvSpPr>
              <p:cNvPr id="21" name="Rectangle 20"/>
              <p:cNvSpPr/>
              <p:nvPr/>
            </p:nvSpPr>
            <p:spPr>
              <a:xfrm rot="20429403">
                <a:off x="5478044" y="875204"/>
                <a:ext cx="2392204" cy="1117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اسمع </a:t>
                </a:r>
              </a:p>
            </p:txBody>
          </p:sp>
        </p:grpSp>
        <p:sp>
          <p:nvSpPr>
            <p:cNvPr id="19" name="Oval 18"/>
            <p:cNvSpPr/>
            <p:nvPr/>
          </p:nvSpPr>
          <p:spPr>
            <a:xfrm>
              <a:off x="5549173" y="128439"/>
              <a:ext cx="522513" cy="5521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7030A0"/>
                  </a:solidFill>
                </a:rPr>
                <a:t>1</a:t>
              </a:r>
              <a:endParaRPr lang="ar-EG" sz="2800" b="1" dirty="0">
                <a:solidFill>
                  <a:srgbClr val="7030A0"/>
                </a:solidFill>
              </a:endParaRPr>
            </a:p>
          </p:txBody>
        </p:sp>
      </p:grpSp>
      <p:pic>
        <p:nvPicPr>
          <p:cNvPr id="22" name="Picture 4" descr="http://www.ecmag.com/sites/default/files/ears_sound_volume_dreamstime_l_27566202.jpg"/>
          <p:cNvPicPr>
            <a:picLocks noChangeAspect="1" noChangeArrowheads="1"/>
          </p:cNvPicPr>
          <p:nvPr/>
        </p:nvPicPr>
        <p:blipFill>
          <a:blip r:embed="rId8"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903043" y="1172456"/>
            <a:ext cx="2439707" cy="256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4564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2"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right)">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817296" y="1557872"/>
            <a:ext cx="1854810" cy="3211171"/>
          </a:xfrm>
          <a:prstGeom prst="rect">
            <a:avLst/>
          </a:prstGeom>
        </p:spPr>
      </p:pic>
      <p:grpSp>
        <p:nvGrpSpPr>
          <p:cNvPr id="17" name="Group 16"/>
          <p:cNvGrpSpPr/>
          <p:nvPr/>
        </p:nvGrpSpPr>
        <p:grpSpPr>
          <a:xfrm>
            <a:off x="1999221" y="294003"/>
            <a:ext cx="2695360" cy="3273007"/>
            <a:chOff x="4724006" y="-34509"/>
            <a:chExt cx="2695360" cy="3273007"/>
          </a:xfrm>
        </p:grpSpPr>
        <p:grpSp>
          <p:nvGrpSpPr>
            <p:cNvPr id="18" name="Group 17"/>
            <p:cNvGrpSpPr/>
            <p:nvPr/>
          </p:nvGrpSpPr>
          <p:grpSpPr>
            <a:xfrm>
              <a:off x="4724006" y="-34509"/>
              <a:ext cx="2695360" cy="3273007"/>
              <a:chOff x="5360069" y="289762"/>
              <a:chExt cx="2695360" cy="3273007"/>
            </a:xfrm>
          </p:grpSpPr>
          <p:pic>
            <p:nvPicPr>
              <p:cNvPr id="20" name="Picture 19"/>
              <p:cNvPicPr>
                <a:picLocks noChangeAspect="1"/>
              </p:cNvPicPr>
              <p:nvPr/>
            </p:nvPicPr>
            <p:blipFill>
              <a:blip r:embed="rId5"/>
              <a:stretch>
                <a:fillRect/>
              </a:stretch>
            </p:blipFill>
            <p:spPr>
              <a:xfrm>
                <a:off x="5360069" y="289762"/>
                <a:ext cx="2695360" cy="3273007"/>
              </a:xfrm>
              <a:prstGeom prst="rect">
                <a:avLst/>
              </a:prstGeom>
            </p:spPr>
          </p:pic>
          <p:sp>
            <p:nvSpPr>
              <p:cNvPr id="21" name="Rectangle 20"/>
              <p:cNvSpPr/>
              <p:nvPr/>
            </p:nvSpPr>
            <p:spPr>
              <a:xfrm rot="20429403">
                <a:off x="5478044" y="875204"/>
                <a:ext cx="2392204" cy="1117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احترمني أحترمك </a:t>
                </a:r>
              </a:p>
            </p:txBody>
          </p:sp>
        </p:grpSp>
        <p:sp>
          <p:nvSpPr>
            <p:cNvPr id="19" name="Oval 18"/>
            <p:cNvSpPr/>
            <p:nvPr/>
          </p:nvSpPr>
          <p:spPr>
            <a:xfrm>
              <a:off x="5549173" y="128439"/>
              <a:ext cx="522513" cy="5521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7030A0"/>
                  </a:solidFill>
                </a:rPr>
                <a:t>2</a:t>
              </a:r>
              <a:endParaRPr lang="ar-EG" sz="2800" b="1" dirty="0">
                <a:solidFill>
                  <a:srgbClr val="7030A0"/>
                </a:solidFill>
              </a:endParaRPr>
            </a:p>
          </p:txBody>
        </p:sp>
      </p:grpSp>
      <p:pic>
        <p:nvPicPr>
          <p:cNvPr id="23" name="Picture 22"/>
          <p:cNvPicPr>
            <a:picLocks noChangeAspect="1"/>
          </p:cNvPicPr>
          <p:nvPr/>
        </p:nvPicPr>
        <p:blipFill>
          <a:blip r:embed="rId6"/>
          <a:stretch>
            <a:fillRect/>
          </a:stretch>
        </p:blipFill>
        <p:spPr>
          <a:xfrm>
            <a:off x="6108542" y="2032518"/>
            <a:ext cx="2674914" cy="3455530"/>
          </a:xfrm>
          <a:prstGeom prst="rect">
            <a:avLst/>
          </a:prstGeom>
        </p:spPr>
      </p:pic>
      <p:grpSp>
        <p:nvGrpSpPr>
          <p:cNvPr id="24" name="Group 23"/>
          <p:cNvGrpSpPr/>
          <p:nvPr/>
        </p:nvGrpSpPr>
        <p:grpSpPr>
          <a:xfrm>
            <a:off x="1700011" y="3622130"/>
            <a:ext cx="6081445" cy="2735505"/>
            <a:chOff x="0" y="1925071"/>
            <a:chExt cx="5385547" cy="4556059"/>
          </a:xfrm>
        </p:grpSpPr>
        <p:pic>
          <p:nvPicPr>
            <p:cNvPr id="25" name="Picture 24"/>
            <p:cNvPicPr>
              <a:picLocks noChangeAspect="1"/>
            </p:cNvPicPr>
            <p:nvPr/>
          </p:nvPicPr>
          <p:blipFill>
            <a:blip r:embed="rId7"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1925071"/>
              <a:ext cx="5385547" cy="4556059"/>
            </a:xfrm>
            <a:prstGeom prst="rect">
              <a:avLst/>
            </a:prstGeom>
          </p:spPr>
        </p:pic>
        <p:sp>
          <p:nvSpPr>
            <p:cNvPr id="26" name="Rectangle 25"/>
            <p:cNvSpPr/>
            <p:nvPr/>
          </p:nvSpPr>
          <p:spPr>
            <a:xfrm>
              <a:off x="435429" y="2385267"/>
              <a:ext cx="4325231" cy="2670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وكل إعتراض يجب ان يحوز إنصاتك واحترامك </a:t>
              </a:r>
              <a:r>
                <a:rPr lang="ar-EG" sz="2400" dirty="0" smtClean="0"/>
                <a:t>أنه </a:t>
              </a:r>
              <a:r>
                <a:rPr lang="ar-EG" sz="2400" dirty="0"/>
                <a:t>مقدم بواسطة العميل في الوقت الذي يدفع فيه نقوداً نتيجة وقوفك معه </a:t>
              </a:r>
              <a:r>
                <a:rPr lang="ar-EG" sz="2400" dirty="0" smtClean="0"/>
                <a:t>ويجب </a:t>
              </a:r>
              <a:r>
                <a:rPr lang="ar-EG" sz="2400" dirty="0"/>
                <a:t>أن يدرك العميل احترامك لاعتراضاته وعدم التعليق عليها .</a:t>
              </a:r>
            </a:p>
          </p:txBody>
        </p:sp>
      </p:grpSp>
    </p:spTree>
    <p:extLst>
      <p:ext uri="{BB962C8B-B14F-4D97-AF65-F5344CB8AC3E}">
        <p14:creationId xmlns:p14="http://schemas.microsoft.com/office/powerpoint/2010/main" val="30413229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817296" y="1557872"/>
            <a:ext cx="1854810" cy="3211171"/>
          </a:xfrm>
          <a:prstGeom prst="rect">
            <a:avLst/>
          </a:prstGeom>
        </p:spPr>
      </p:pic>
      <p:grpSp>
        <p:nvGrpSpPr>
          <p:cNvPr id="17" name="Group 16"/>
          <p:cNvGrpSpPr/>
          <p:nvPr/>
        </p:nvGrpSpPr>
        <p:grpSpPr>
          <a:xfrm>
            <a:off x="1999221" y="294003"/>
            <a:ext cx="2695360" cy="3273007"/>
            <a:chOff x="4724006" y="-34509"/>
            <a:chExt cx="2695360" cy="3273007"/>
          </a:xfrm>
        </p:grpSpPr>
        <p:grpSp>
          <p:nvGrpSpPr>
            <p:cNvPr id="18" name="Group 17"/>
            <p:cNvGrpSpPr/>
            <p:nvPr/>
          </p:nvGrpSpPr>
          <p:grpSpPr>
            <a:xfrm>
              <a:off x="4724006" y="-34509"/>
              <a:ext cx="2695360" cy="3273007"/>
              <a:chOff x="5360069" y="289762"/>
              <a:chExt cx="2695360" cy="3273007"/>
            </a:xfrm>
          </p:grpSpPr>
          <p:pic>
            <p:nvPicPr>
              <p:cNvPr id="20" name="Picture 19"/>
              <p:cNvPicPr>
                <a:picLocks noChangeAspect="1"/>
              </p:cNvPicPr>
              <p:nvPr/>
            </p:nvPicPr>
            <p:blipFill>
              <a:blip r:embed="rId5"/>
              <a:stretch>
                <a:fillRect/>
              </a:stretch>
            </p:blipFill>
            <p:spPr>
              <a:xfrm>
                <a:off x="5360069" y="289762"/>
                <a:ext cx="2695360" cy="3273007"/>
              </a:xfrm>
              <a:prstGeom prst="rect">
                <a:avLst/>
              </a:prstGeom>
            </p:spPr>
          </p:pic>
          <p:sp>
            <p:nvSpPr>
              <p:cNvPr id="21" name="Rectangle 20"/>
              <p:cNvSpPr/>
              <p:nvPr/>
            </p:nvSpPr>
            <p:spPr>
              <a:xfrm rot="20429403">
                <a:off x="5478044" y="875204"/>
                <a:ext cx="2392204" cy="1117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كنت </a:t>
                </a:r>
                <a:r>
                  <a:rPr lang="ar-EG" sz="2800" b="1" dirty="0" smtClean="0"/>
                  <a:t>محترفاً</a:t>
                </a:r>
                <a:br>
                  <a:rPr lang="ar-EG" sz="2800" b="1" dirty="0" smtClean="0"/>
                </a:br>
                <a:r>
                  <a:rPr lang="ar-EG" sz="2800" b="1" dirty="0" smtClean="0"/>
                  <a:t> </a:t>
                </a:r>
                <a:r>
                  <a:rPr lang="ar-EG" sz="2800" b="1" dirty="0"/>
                  <a:t>في التعامل </a:t>
                </a:r>
              </a:p>
            </p:txBody>
          </p:sp>
        </p:grpSp>
        <p:sp>
          <p:nvSpPr>
            <p:cNvPr id="19" name="Oval 18"/>
            <p:cNvSpPr/>
            <p:nvPr/>
          </p:nvSpPr>
          <p:spPr>
            <a:xfrm>
              <a:off x="5549173" y="128439"/>
              <a:ext cx="522513" cy="5521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7030A0"/>
                  </a:solidFill>
                </a:rPr>
                <a:t>3</a:t>
              </a:r>
              <a:endParaRPr lang="ar-EG" sz="2800" b="1" dirty="0">
                <a:solidFill>
                  <a:srgbClr val="7030A0"/>
                </a:solidFill>
              </a:endParaRPr>
            </a:p>
          </p:txBody>
        </p:sp>
      </p:grpSp>
      <p:grpSp>
        <p:nvGrpSpPr>
          <p:cNvPr id="12" name="Group 11"/>
          <p:cNvGrpSpPr/>
          <p:nvPr/>
        </p:nvGrpSpPr>
        <p:grpSpPr>
          <a:xfrm>
            <a:off x="4112935" y="1472083"/>
            <a:ext cx="3862745" cy="4725001"/>
            <a:chOff x="1595928" y="2132999"/>
            <a:chExt cx="2993029" cy="4725001"/>
          </a:xfrm>
        </p:grpSpPr>
        <p:pic>
          <p:nvPicPr>
            <p:cNvPr id="14" name="Picture 13"/>
            <p:cNvPicPr>
              <a:picLocks noChangeAspect="1"/>
            </p:cNvPicPr>
            <p:nvPr/>
          </p:nvPicPr>
          <p:blipFill>
            <a:blip r:embed="rId6"/>
            <a:stretch>
              <a:fillRect/>
            </a:stretch>
          </p:blipFill>
          <p:spPr>
            <a:xfrm>
              <a:off x="1595928" y="2132999"/>
              <a:ext cx="2993029" cy="4725001"/>
            </a:xfrm>
            <a:prstGeom prst="rect">
              <a:avLst/>
            </a:prstGeom>
          </p:spPr>
        </p:pic>
        <p:sp>
          <p:nvSpPr>
            <p:cNvPr id="15" name="Rectangle 14"/>
            <p:cNvSpPr/>
            <p:nvPr/>
          </p:nvSpPr>
          <p:spPr>
            <a:xfrm>
              <a:off x="2005488" y="5306747"/>
              <a:ext cx="1494010" cy="93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002060"/>
                  </a:solidFill>
                </a:rPr>
                <a:t>الأسلوب </a:t>
              </a:r>
              <a:r>
                <a:rPr lang="ar-SA" sz="2400" b="1" dirty="0" smtClean="0">
                  <a:solidFill>
                    <a:srgbClr val="002060"/>
                  </a:solidFill>
                </a:rPr>
                <a:t>الاحترافي</a:t>
              </a:r>
              <a:r>
                <a:rPr lang="ar-EG" sz="2400" b="1" dirty="0" smtClean="0">
                  <a:solidFill>
                    <a:srgbClr val="002060"/>
                  </a:solidFill>
                </a:rPr>
                <a:t/>
              </a:r>
              <a:br>
                <a:rPr lang="ar-EG" sz="2400" b="1" dirty="0" smtClean="0">
                  <a:solidFill>
                    <a:srgbClr val="002060"/>
                  </a:solidFill>
                </a:rPr>
              </a:br>
              <a:r>
                <a:rPr lang="ar-SA" sz="2400" b="1" dirty="0" smtClean="0">
                  <a:solidFill>
                    <a:srgbClr val="002060"/>
                  </a:solidFill>
                </a:rPr>
                <a:t> </a:t>
              </a:r>
              <a:r>
                <a:rPr lang="ar-SA" sz="2400" b="1" dirty="0">
                  <a:solidFill>
                    <a:srgbClr val="002060"/>
                  </a:solidFill>
                </a:rPr>
                <a:t>هو اسلوب استشاري </a:t>
              </a:r>
              <a:endParaRPr lang="ar-EG" sz="2400" b="1" dirty="0">
                <a:solidFill>
                  <a:srgbClr val="002060"/>
                </a:solidFill>
              </a:endParaRPr>
            </a:p>
          </p:txBody>
        </p:sp>
      </p:grpSp>
      <p:grpSp>
        <p:nvGrpSpPr>
          <p:cNvPr id="16" name="Group 15"/>
          <p:cNvGrpSpPr/>
          <p:nvPr/>
        </p:nvGrpSpPr>
        <p:grpSpPr>
          <a:xfrm>
            <a:off x="6480452" y="1454751"/>
            <a:ext cx="2307448" cy="4340046"/>
            <a:chOff x="3177216" y="1939913"/>
            <a:chExt cx="2658808" cy="4897017"/>
          </a:xfrm>
        </p:grpSpPr>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7216" y="1939913"/>
              <a:ext cx="2658808" cy="4897017"/>
            </a:xfrm>
            <a:prstGeom prst="rect">
              <a:avLst/>
            </a:prstGeom>
          </p:spPr>
        </p:pic>
        <p:sp>
          <p:nvSpPr>
            <p:cNvPr id="27" name="Rectangle 26"/>
            <p:cNvSpPr/>
            <p:nvPr/>
          </p:nvSpPr>
          <p:spPr>
            <a:xfrm>
              <a:off x="3598865" y="5372014"/>
              <a:ext cx="2000502" cy="93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002060"/>
                  </a:solidFill>
                </a:rPr>
                <a:t>الأسلوب الاحترافي ينجز </a:t>
              </a:r>
              <a:r>
                <a:rPr lang="ar-SA" sz="2400" b="1" dirty="0" smtClean="0">
                  <a:solidFill>
                    <a:srgbClr val="002060"/>
                  </a:solidFill>
                </a:rPr>
                <a:t>الأهداف</a:t>
              </a:r>
              <a:endParaRPr lang="ar-EG" sz="2400" b="1" dirty="0">
                <a:solidFill>
                  <a:srgbClr val="002060"/>
                </a:solidFill>
              </a:endParaRPr>
            </a:p>
          </p:txBody>
        </p:sp>
      </p:grpSp>
      <p:grpSp>
        <p:nvGrpSpPr>
          <p:cNvPr id="28" name="Group 27"/>
          <p:cNvGrpSpPr/>
          <p:nvPr/>
        </p:nvGrpSpPr>
        <p:grpSpPr>
          <a:xfrm>
            <a:off x="2318197" y="1849805"/>
            <a:ext cx="4084068" cy="3121440"/>
            <a:chOff x="359294" y="2433377"/>
            <a:chExt cx="3379492" cy="3093364"/>
          </a:xfrm>
        </p:grpSpPr>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294" y="2433377"/>
              <a:ext cx="3379492" cy="3093364"/>
            </a:xfrm>
            <a:prstGeom prst="rect">
              <a:avLst/>
            </a:prstGeom>
          </p:spPr>
        </p:pic>
        <p:sp>
          <p:nvSpPr>
            <p:cNvPr id="30" name="Rectangle 29"/>
            <p:cNvSpPr/>
            <p:nvPr/>
          </p:nvSpPr>
          <p:spPr>
            <a:xfrm>
              <a:off x="502613" y="4089320"/>
              <a:ext cx="1889564" cy="1241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rgbClr val="002060"/>
                  </a:solidFill>
                </a:rPr>
                <a:t>لكي تكون محترفاً </a:t>
              </a:r>
              <a:r>
                <a:rPr lang="ar-SA" sz="2400" dirty="0" smtClean="0">
                  <a:solidFill>
                    <a:srgbClr val="002060"/>
                  </a:solidFill>
                </a:rPr>
                <a:t> </a:t>
              </a:r>
              <a:r>
                <a:rPr lang="ar-SA" sz="2400" dirty="0">
                  <a:solidFill>
                    <a:srgbClr val="002060"/>
                  </a:solidFill>
                </a:rPr>
                <a:t>يجب ان تكون لديك الخبرة في مجال العمل </a:t>
              </a:r>
              <a:endParaRPr lang="ar-EG" sz="2400" dirty="0">
                <a:solidFill>
                  <a:srgbClr val="002060"/>
                </a:solidFill>
              </a:endParaRPr>
            </a:p>
          </p:txBody>
        </p:sp>
      </p:grpSp>
      <p:grpSp>
        <p:nvGrpSpPr>
          <p:cNvPr id="31" name="Group 30"/>
          <p:cNvGrpSpPr/>
          <p:nvPr/>
        </p:nvGrpSpPr>
        <p:grpSpPr>
          <a:xfrm flipH="1">
            <a:off x="4349229" y="900670"/>
            <a:ext cx="5094026" cy="1768735"/>
            <a:chOff x="-301921" y="113857"/>
            <a:chExt cx="7386703" cy="3806041"/>
          </a:xfrm>
        </p:grpSpPr>
        <p:pic>
          <p:nvPicPr>
            <p:cNvPr id="32" name="Picture 31" descr="C:\Users\maraimm\Desktop\صور انفوجرافيك\Untitled257.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1921" y="113857"/>
              <a:ext cx="7386703" cy="3806041"/>
            </a:xfrm>
            <a:prstGeom prst="rect">
              <a:avLst/>
            </a:prstGeom>
            <a:noFill/>
            <a:ln>
              <a:noFill/>
            </a:ln>
          </p:spPr>
        </p:pic>
        <p:sp>
          <p:nvSpPr>
            <p:cNvPr id="33" name="Rounded Rectangle 32"/>
            <p:cNvSpPr/>
            <p:nvPr/>
          </p:nvSpPr>
          <p:spPr>
            <a:xfrm>
              <a:off x="2321373" y="1306152"/>
              <a:ext cx="4420032" cy="18698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dirty="0">
                  <a:ea typeface="Calibri" panose="020F0502020204030204" pitchFamily="34" charset="0"/>
                </a:rPr>
                <a:t>ما هي الطريقة أو الأسلوب الاحترافي ؟ </a:t>
              </a:r>
              <a:endParaRPr lang="en-US" sz="2400" dirty="0">
                <a:effectLst/>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7123558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80">
                                          <p:stCondLst>
                                            <p:cond delay="0"/>
                                          </p:stCondLst>
                                        </p:cTn>
                                        <p:tgtEl>
                                          <p:spTgt spid="28"/>
                                        </p:tgtEl>
                                      </p:cBhvr>
                                    </p:animEffect>
                                    <p:anim calcmode="lin" valueType="num">
                                      <p:cBhvr>
                                        <p:cTn id="25"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30" dur="26">
                                          <p:stCondLst>
                                            <p:cond delay="650"/>
                                          </p:stCondLst>
                                        </p:cTn>
                                        <p:tgtEl>
                                          <p:spTgt spid="28"/>
                                        </p:tgtEl>
                                      </p:cBhvr>
                                      <p:to x="100000" y="60000"/>
                                    </p:animScale>
                                    <p:animScale>
                                      <p:cBhvr>
                                        <p:cTn id="31" dur="166" decel="50000">
                                          <p:stCondLst>
                                            <p:cond delay="676"/>
                                          </p:stCondLst>
                                        </p:cTn>
                                        <p:tgtEl>
                                          <p:spTgt spid="28"/>
                                        </p:tgtEl>
                                      </p:cBhvr>
                                      <p:to x="100000" y="100000"/>
                                    </p:animScale>
                                    <p:animScale>
                                      <p:cBhvr>
                                        <p:cTn id="32" dur="26">
                                          <p:stCondLst>
                                            <p:cond delay="1312"/>
                                          </p:stCondLst>
                                        </p:cTn>
                                        <p:tgtEl>
                                          <p:spTgt spid="28"/>
                                        </p:tgtEl>
                                      </p:cBhvr>
                                      <p:to x="100000" y="80000"/>
                                    </p:animScale>
                                    <p:animScale>
                                      <p:cBhvr>
                                        <p:cTn id="33" dur="166" decel="50000">
                                          <p:stCondLst>
                                            <p:cond delay="1338"/>
                                          </p:stCondLst>
                                        </p:cTn>
                                        <p:tgtEl>
                                          <p:spTgt spid="28"/>
                                        </p:tgtEl>
                                      </p:cBhvr>
                                      <p:to x="100000" y="100000"/>
                                    </p:animScale>
                                    <p:animScale>
                                      <p:cBhvr>
                                        <p:cTn id="34" dur="26">
                                          <p:stCondLst>
                                            <p:cond delay="1642"/>
                                          </p:stCondLst>
                                        </p:cTn>
                                        <p:tgtEl>
                                          <p:spTgt spid="28"/>
                                        </p:tgtEl>
                                      </p:cBhvr>
                                      <p:to x="100000" y="90000"/>
                                    </p:animScale>
                                    <p:animScale>
                                      <p:cBhvr>
                                        <p:cTn id="35" dur="166" decel="50000">
                                          <p:stCondLst>
                                            <p:cond delay="1668"/>
                                          </p:stCondLst>
                                        </p:cTn>
                                        <p:tgtEl>
                                          <p:spTgt spid="28"/>
                                        </p:tgtEl>
                                      </p:cBhvr>
                                      <p:to x="100000" y="100000"/>
                                    </p:animScale>
                                    <p:animScale>
                                      <p:cBhvr>
                                        <p:cTn id="36" dur="26">
                                          <p:stCondLst>
                                            <p:cond delay="1808"/>
                                          </p:stCondLst>
                                        </p:cTn>
                                        <p:tgtEl>
                                          <p:spTgt spid="28"/>
                                        </p:tgtEl>
                                      </p:cBhvr>
                                      <p:to x="100000" y="95000"/>
                                    </p:animScale>
                                    <p:animScale>
                                      <p:cBhvr>
                                        <p:cTn id="37" dur="166" decel="50000">
                                          <p:stCondLst>
                                            <p:cond delay="1834"/>
                                          </p:stCondLst>
                                        </p:cTn>
                                        <p:tgtEl>
                                          <p:spTgt spid="28"/>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817296" y="1557872"/>
            <a:ext cx="1854810" cy="3211171"/>
          </a:xfrm>
          <a:prstGeom prst="rect">
            <a:avLst/>
          </a:prstGeom>
        </p:spPr>
      </p:pic>
      <p:grpSp>
        <p:nvGrpSpPr>
          <p:cNvPr id="17" name="Group 16"/>
          <p:cNvGrpSpPr/>
          <p:nvPr/>
        </p:nvGrpSpPr>
        <p:grpSpPr>
          <a:xfrm>
            <a:off x="1999221" y="294003"/>
            <a:ext cx="2695360" cy="3273007"/>
            <a:chOff x="4724006" y="-34509"/>
            <a:chExt cx="2695360" cy="3273007"/>
          </a:xfrm>
        </p:grpSpPr>
        <p:grpSp>
          <p:nvGrpSpPr>
            <p:cNvPr id="18" name="Group 17"/>
            <p:cNvGrpSpPr/>
            <p:nvPr/>
          </p:nvGrpSpPr>
          <p:grpSpPr>
            <a:xfrm>
              <a:off x="4724006" y="-34509"/>
              <a:ext cx="2695360" cy="3273007"/>
              <a:chOff x="5360069" y="289762"/>
              <a:chExt cx="2695360" cy="3273007"/>
            </a:xfrm>
          </p:grpSpPr>
          <p:pic>
            <p:nvPicPr>
              <p:cNvPr id="20" name="Picture 19"/>
              <p:cNvPicPr>
                <a:picLocks noChangeAspect="1"/>
              </p:cNvPicPr>
              <p:nvPr/>
            </p:nvPicPr>
            <p:blipFill>
              <a:blip r:embed="rId5"/>
              <a:stretch>
                <a:fillRect/>
              </a:stretch>
            </p:blipFill>
            <p:spPr>
              <a:xfrm>
                <a:off x="5360069" y="289762"/>
                <a:ext cx="2695360" cy="3273007"/>
              </a:xfrm>
              <a:prstGeom prst="rect">
                <a:avLst/>
              </a:prstGeom>
            </p:spPr>
          </p:pic>
          <p:sp>
            <p:nvSpPr>
              <p:cNvPr id="21" name="Rectangle 20"/>
              <p:cNvSpPr/>
              <p:nvPr/>
            </p:nvSpPr>
            <p:spPr>
              <a:xfrm rot="20429403">
                <a:off x="5478044" y="875204"/>
                <a:ext cx="2392204" cy="1117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استخدام لغة الدبلوماسي </a:t>
                </a:r>
              </a:p>
            </p:txBody>
          </p:sp>
        </p:grpSp>
        <p:sp>
          <p:nvSpPr>
            <p:cNvPr id="19" name="Oval 18"/>
            <p:cNvSpPr/>
            <p:nvPr/>
          </p:nvSpPr>
          <p:spPr>
            <a:xfrm>
              <a:off x="5549173" y="128439"/>
              <a:ext cx="522513" cy="5521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7030A0"/>
                  </a:solidFill>
                </a:rPr>
                <a:t>4</a:t>
              </a:r>
              <a:endParaRPr lang="ar-EG" sz="2800" b="1" dirty="0">
                <a:solidFill>
                  <a:srgbClr val="7030A0"/>
                </a:solidFill>
              </a:endParaRPr>
            </a:p>
          </p:txBody>
        </p:sp>
      </p:gr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7481" y="1009130"/>
            <a:ext cx="6306519" cy="5518196"/>
          </a:xfrm>
          <a:prstGeom prst="rect">
            <a:avLst/>
          </a:prstGeom>
        </p:spPr>
      </p:pic>
      <p:sp>
        <p:nvSpPr>
          <p:cNvPr id="3" name="Rectangle 2"/>
          <p:cNvSpPr/>
          <p:nvPr/>
        </p:nvSpPr>
        <p:spPr>
          <a:xfrm>
            <a:off x="3346901" y="3443288"/>
            <a:ext cx="5432987" cy="2300690"/>
          </a:xfrm>
          <a:prstGeom prst="rect">
            <a:avLst/>
          </a:prstGeom>
        </p:spPr>
        <p:txBody>
          <a:bodyPr wrap="square">
            <a:spAutoFit/>
          </a:bodyPr>
          <a:lstStyle/>
          <a:p>
            <a:pPr algn="ctr"/>
            <a:r>
              <a:rPr lang="ar-EG" sz="2400" dirty="0">
                <a:solidFill>
                  <a:srgbClr val="002060"/>
                </a:solidFill>
              </a:rPr>
              <a:t>إن وظيفة الدبلوماسي هي كسب الموضوعات عن طريق تحسين الفهم ولا يوجد مكان تطبق فيه هذه الدبلوماسية أنسب من معالجة اعتراضات </a:t>
            </a:r>
            <a:r>
              <a:rPr lang="ar-EG" sz="2400" dirty="0" smtClean="0">
                <a:solidFill>
                  <a:srgbClr val="002060"/>
                </a:solidFill>
              </a:rPr>
              <a:t>المشتري</a:t>
            </a:r>
            <a:br>
              <a:rPr lang="ar-EG" sz="2400" dirty="0" smtClean="0">
                <a:solidFill>
                  <a:srgbClr val="002060"/>
                </a:solidFill>
              </a:rPr>
            </a:br>
            <a:r>
              <a:rPr lang="ar-EG" sz="2400" dirty="0" smtClean="0">
                <a:solidFill>
                  <a:srgbClr val="002060"/>
                </a:solidFill>
              </a:rPr>
              <a:t> </a:t>
            </a:r>
            <a:r>
              <a:rPr lang="ar-EG" sz="2400" dirty="0">
                <a:solidFill>
                  <a:srgbClr val="002060"/>
                </a:solidFill>
              </a:rPr>
              <a:t>وإذا كان لدى البائع إجابة تتناسب مع حاجة أو رغبة أو مشكلة العميل فإن اعتراض العميل يكون نتيجة سوء فهم وإزالة سوء الفهم يترتب عليه إزالة الاعتراض </a:t>
            </a:r>
          </a:p>
        </p:txBody>
      </p:sp>
    </p:spTree>
    <p:extLst>
      <p:ext uri="{BB962C8B-B14F-4D97-AF65-F5344CB8AC3E}">
        <p14:creationId xmlns:p14="http://schemas.microsoft.com/office/powerpoint/2010/main" val="18425651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817296" y="1557872"/>
            <a:ext cx="1854810" cy="3211171"/>
          </a:xfrm>
          <a:prstGeom prst="rect">
            <a:avLst/>
          </a:prstGeom>
        </p:spPr>
      </p:pic>
      <p:grpSp>
        <p:nvGrpSpPr>
          <p:cNvPr id="17" name="Group 16"/>
          <p:cNvGrpSpPr/>
          <p:nvPr/>
        </p:nvGrpSpPr>
        <p:grpSpPr>
          <a:xfrm>
            <a:off x="1999221" y="294003"/>
            <a:ext cx="2695360" cy="3273007"/>
            <a:chOff x="4724006" y="-34509"/>
            <a:chExt cx="2695360" cy="3273007"/>
          </a:xfrm>
        </p:grpSpPr>
        <p:grpSp>
          <p:nvGrpSpPr>
            <p:cNvPr id="18" name="Group 17"/>
            <p:cNvGrpSpPr/>
            <p:nvPr/>
          </p:nvGrpSpPr>
          <p:grpSpPr>
            <a:xfrm>
              <a:off x="4724006" y="-34509"/>
              <a:ext cx="2695360" cy="3273007"/>
              <a:chOff x="5360069" y="289762"/>
              <a:chExt cx="2695360" cy="3273007"/>
            </a:xfrm>
          </p:grpSpPr>
          <p:pic>
            <p:nvPicPr>
              <p:cNvPr id="20" name="Picture 19"/>
              <p:cNvPicPr>
                <a:picLocks noChangeAspect="1"/>
              </p:cNvPicPr>
              <p:nvPr/>
            </p:nvPicPr>
            <p:blipFill>
              <a:blip r:embed="rId5"/>
              <a:stretch>
                <a:fillRect/>
              </a:stretch>
            </p:blipFill>
            <p:spPr>
              <a:xfrm>
                <a:off x="5360069" y="289762"/>
                <a:ext cx="2695360" cy="3273007"/>
              </a:xfrm>
              <a:prstGeom prst="rect">
                <a:avLst/>
              </a:prstGeom>
            </p:spPr>
          </p:pic>
          <p:sp>
            <p:nvSpPr>
              <p:cNvPr id="21" name="Rectangle 20"/>
              <p:cNvSpPr/>
              <p:nvPr/>
            </p:nvSpPr>
            <p:spPr>
              <a:xfrm rot="20429403">
                <a:off x="5478044" y="875204"/>
                <a:ext cx="2392204" cy="1117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كن متواضعاً </a:t>
                </a:r>
              </a:p>
            </p:txBody>
          </p:sp>
        </p:grpSp>
        <p:sp>
          <p:nvSpPr>
            <p:cNvPr id="19" name="Oval 18"/>
            <p:cNvSpPr/>
            <p:nvPr/>
          </p:nvSpPr>
          <p:spPr>
            <a:xfrm>
              <a:off x="5549173" y="128439"/>
              <a:ext cx="522513" cy="5521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7030A0"/>
                  </a:solidFill>
                </a:rPr>
                <a:t>5</a:t>
              </a:r>
              <a:endParaRPr lang="ar-EG" sz="2800" b="1" dirty="0">
                <a:solidFill>
                  <a:srgbClr val="7030A0"/>
                </a:solidFill>
              </a:endParaRPr>
            </a:p>
          </p:txBody>
        </p:sp>
      </p:grpSp>
      <p:grpSp>
        <p:nvGrpSpPr>
          <p:cNvPr id="10" name="Group 9"/>
          <p:cNvGrpSpPr/>
          <p:nvPr/>
        </p:nvGrpSpPr>
        <p:grpSpPr>
          <a:xfrm>
            <a:off x="3103808" y="1841679"/>
            <a:ext cx="6040192" cy="4426700"/>
            <a:chOff x="-29952" y="-295233"/>
            <a:chExt cx="7254240" cy="11928891"/>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52" y="-295233"/>
              <a:ext cx="7254240" cy="11928891"/>
            </a:xfrm>
            <a:prstGeom prst="rect">
              <a:avLst/>
            </a:prstGeom>
            <a:noFill/>
            <a:ln>
              <a:noFill/>
            </a:ln>
          </p:spPr>
        </p:pic>
        <p:sp>
          <p:nvSpPr>
            <p:cNvPr id="12" name="Rounded Rectangle 11"/>
            <p:cNvSpPr/>
            <p:nvPr/>
          </p:nvSpPr>
          <p:spPr>
            <a:xfrm>
              <a:off x="262001" y="1864937"/>
              <a:ext cx="4146639" cy="7608550"/>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002060"/>
                  </a:solidFill>
                  <a:ea typeface="Calibri" panose="020F0502020204030204" pitchFamily="34" charset="0"/>
                </a:rPr>
                <a:t>يجب أن تكون متواضعاً في كل من الحديث والأسلوب ، عندما يوجه العميل اعتراضاً إلى منتجك أو خدمتك ويكون هذا الاعتراض مبني على أساس ضعيف أو اعتراض مضحك </a:t>
              </a:r>
              <a:r>
                <a:rPr lang="ar-SA" sz="2400" dirty="0" smtClean="0">
                  <a:solidFill>
                    <a:srgbClr val="002060"/>
                  </a:solidFill>
                  <a:ea typeface="Calibri" panose="020F0502020204030204" pitchFamily="34" charset="0"/>
                </a:rPr>
                <a:t>ل</a:t>
              </a:r>
              <a:r>
                <a:rPr lang="ar-EG" sz="2400" dirty="0" smtClean="0">
                  <a:solidFill>
                    <a:srgbClr val="002060"/>
                  </a:solidFill>
                  <a:ea typeface="Calibri" panose="020F0502020204030204" pitchFamily="34" charset="0"/>
                </a:rPr>
                <a:t/>
              </a:r>
              <a:br>
                <a:rPr lang="ar-EG" sz="2400" dirty="0" smtClean="0">
                  <a:solidFill>
                    <a:srgbClr val="002060"/>
                  </a:solidFill>
                  <a:ea typeface="Calibri" panose="020F0502020204030204" pitchFamily="34" charset="0"/>
                </a:rPr>
              </a:br>
              <a:r>
                <a:rPr lang="ar-SA" sz="2400" dirty="0" smtClean="0">
                  <a:solidFill>
                    <a:srgbClr val="002060"/>
                  </a:solidFill>
                  <a:ea typeface="Calibri" panose="020F0502020204030204" pitchFamily="34" charset="0"/>
                </a:rPr>
                <a:t>ا </a:t>
              </a:r>
              <a:r>
                <a:rPr lang="ar-SA" sz="2400" dirty="0">
                  <a:solidFill>
                    <a:srgbClr val="002060"/>
                  </a:solidFill>
                  <a:ea typeface="Calibri" panose="020F0502020204030204" pitchFamily="34" charset="0"/>
                </a:rPr>
                <a:t>تضحك منه أو تحدق فيه بتعجب </a:t>
              </a:r>
              <a:r>
                <a:rPr lang="ar-SA" sz="2400" dirty="0" smtClean="0">
                  <a:solidFill>
                    <a:srgbClr val="002060"/>
                  </a:solidFill>
                  <a:ea typeface="Calibri" panose="020F0502020204030204" pitchFamily="34" charset="0"/>
                </a:rPr>
                <a:t> </a:t>
              </a:r>
              <a:r>
                <a:rPr lang="ar-SA" sz="2400" dirty="0">
                  <a:solidFill>
                    <a:srgbClr val="002060"/>
                  </a:solidFill>
                  <a:ea typeface="Calibri" panose="020F0502020204030204" pitchFamily="34" charset="0"/>
                </a:rPr>
                <a:t>بل ابحث عن منطق لتفكير العميل </a:t>
              </a:r>
              <a:endParaRPr lang="en-US" sz="1050" dirty="0">
                <a:solidFill>
                  <a:srgbClr val="002060"/>
                </a:solidFill>
                <a:effectLst/>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6051133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817296" y="1557872"/>
            <a:ext cx="1854810" cy="3211171"/>
          </a:xfrm>
          <a:prstGeom prst="rect">
            <a:avLst/>
          </a:prstGeom>
        </p:spPr>
      </p:pic>
      <p:grpSp>
        <p:nvGrpSpPr>
          <p:cNvPr id="17" name="Group 16"/>
          <p:cNvGrpSpPr/>
          <p:nvPr/>
        </p:nvGrpSpPr>
        <p:grpSpPr>
          <a:xfrm>
            <a:off x="1999221" y="294003"/>
            <a:ext cx="2695360" cy="3273007"/>
            <a:chOff x="4724006" y="-34509"/>
            <a:chExt cx="2695360" cy="3273007"/>
          </a:xfrm>
        </p:grpSpPr>
        <p:grpSp>
          <p:nvGrpSpPr>
            <p:cNvPr id="18" name="Group 17"/>
            <p:cNvGrpSpPr/>
            <p:nvPr/>
          </p:nvGrpSpPr>
          <p:grpSpPr>
            <a:xfrm>
              <a:off x="4724006" y="-34509"/>
              <a:ext cx="2695360" cy="3273007"/>
              <a:chOff x="5360069" y="289762"/>
              <a:chExt cx="2695360" cy="3273007"/>
            </a:xfrm>
          </p:grpSpPr>
          <p:pic>
            <p:nvPicPr>
              <p:cNvPr id="20" name="Picture 19"/>
              <p:cNvPicPr>
                <a:picLocks noChangeAspect="1"/>
              </p:cNvPicPr>
              <p:nvPr/>
            </p:nvPicPr>
            <p:blipFill>
              <a:blip r:embed="rId5"/>
              <a:stretch>
                <a:fillRect/>
              </a:stretch>
            </p:blipFill>
            <p:spPr>
              <a:xfrm>
                <a:off x="5360069" y="289762"/>
                <a:ext cx="2695360" cy="3273007"/>
              </a:xfrm>
              <a:prstGeom prst="rect">
                <a:avLst/>
              </a:prstGeom>
            </p:spPr>
          </p:pic>
          <p:sp>
            <p:nvSpPr>
              <p:cNvPr id="21" name="Rectangle 20"/>
              <p:cNvSpPr/>
              <p:nvPr/>
            </p:nvSpPr>
            <p:spPr>
              <a:xfrm rot="20429403">
                <a:off x="5478044" y="875204"/>
                <a:ext cx="2392204" cy="1117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كن لبقاً </a:t>
                </a:r>
              </a:p>
            </p:txBody>
          </p:sp>
        </p:grpSp>
        <p:sp>
          <p:nvSpPr>
            <p:cNvPr id="19" name="Oval 18"/>
            <p:cNvSpPr/>
            <p:nvPr/>
          </p:nvSpPr>
          <p:spPr>
            <a:xfrm>
              <a:off x="5549173" y="128439"/>
              <a:ext cx="522513" cy="5521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7030A0"/>
                  </a:solidFill>
                </a:rPr>
                <a:t>6</a:t>
              </a:r>
              <a:endParaRPr lang="ar-EG" sz="2800" b="1" dirty="0">
                <a:solidFill>
                  <a:srgbClr val="7030A0"/>
                </a:solidFill>
              </a:endParaRPr>
            </a:p>
          </p:txBody>
        </p:sp>
      </p:grpSp>
      <p:grpSp>
        <p:nvGrpSpPr>
          <p:cNvPr id="14" name="Group 13"/>
          <p:cNvGrpSpPr/>
          <p:nvPr/>
        </p:nvGrpSpPr>
        <p:grpSpPr>
          <a:xfrm>
            <a:off x="2850499" y="1719521"/>
            <a:ext cx="6052013" cy="4608512"/>
            <a:chOff x="-34506" y="258793"/>
            <a:chExt cx="4933950" cy="3277235"/>
          </a:xfrm>
        </p:grpSpPr>
        <p:pic>
          <p:nvPicPr>
            <p:cNvPr id="15" name="Picture 14" descr="C:\Users\maraimm\Desktop\صور انفوجرافيك\Untitled-4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506" y="258793"/>
              <a:ext cx="4933950" cy="3277235"/>
            </a:xfrm>
            <a:prstGeom prst="rect">
              <a:avLst/>
            </a:prstGeom>
            <a:noFill/>
            <a:ln>
              <a:noFill/>
            </a:ln>
          </p:spPr>
        </p:pic>
        <p:sp>
          <p:nvSpPr>
            <p:cNvPr id="16" name="Rounded Rectangle 15"/>
            <p:cNvSpPr/>
            <p:nvPr/>
          </p:nvSpPr>
          <p:spPr>
            <a:xfrm>
              <a:off x="637344" y="644732"/>
              <a:ext cx="3443254" cy="22765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justLow">
                <a:spcAft>
                  <a:spcPts val="800"/>
                </a:spcAft>
              </a:pPr>
              <a:r>
                <a:rPr lang="ar-SA" sz="2400" b="1" dirty="0">
                  <a:solidFill>
                    <a:schemeClr val="bg1"/>
                  </a:solidFill>
                  <a:ea typeface="Calibri" panose="020F0502020204030204" pitchFamily="34" charset="0"/>
                </a:rPr>
                <a:t>لا تكن فقط مؤدباً بل يجب أن تلم إلماماً كاملاً برد فعل المشتري فعلى سبيل المثال </a:t>
              </a:r>
              <a:r>
                <a:rPr lang="ar-SA" sz="2400" b="1" dirty="0" smtClean="0">
                  <a:solidFill>
                    <a:schemeClr val="bg1"/>
                  </a:solidFill>
                  <a:ea typeface="Calibri" panose="020F0502020204030204" pitchFamily="34" charset="0"/>
                </a:rPr>
                <a:t>( </a:t>
              </a:r>
              <a:r>
                <a:rPr lang="ar-SA" sz="2400" b="1" dirty="0">
                  <a:solidFill>
                    <a:schemeClr val="bg1"/>
                  </a:solidFill>
                  <a:ea typeface="Calibri" panose="020F0502020204030204" pitchFamily="34" charset="0"/>
                </a:rPr>
                <a:t>هل </a:t>
              </a:r>
              <a:r>
                <a:rPr lang="ar-SA" sz="2400" b="1" dirty="0" smtClean="0">
                  <a:solidFill>
                    <a:schemeClr val="bg1"/>
                  </a:solidFill>
                  <a:ea typeface="Calibri" panose="020F0502020204030204" pitchFamily="34" charset="0"/>
                </a:rPr>
                <a:t>تعتقد؟ </a:t>
              </a:r>
              <a:r>
                <a:rPr lang="ar-SA" sz="2400" b="1" dirty="0">
                  <a:solidFill>
                    <a:schemeClr val="bg1"/>
                  </a:solidFill>
                  <a:ea typeface="Calibri" panose="020F0502020204030204" pitchFamily="34" charset="0"/>
                </a:rPr>
                <a:t>) أكثر لباقة من ( </a:t>
              </a:r>
              <a:r>
                <a:rPr lang="ar-SA" sz="2400" b="1" dirty="0" smtClean="0">
                  <a:solidFill>
                    <a:schemeClr val="bg1"/>
                  </a:solidFill>
                  <a:ea typeface="Calibri" panose="020F0502020204030204" pitchFamily="34" charset="0"/>
                </a:rPr>
                <a:t>أعتقد</a:t>
              </a:r>
              <a:r>
                <a:rPr lang="ar-EG" sz="2400" b="1" dirty="0" smtClean="0">
                  <a:solidFill>
                    <a:schemeClr val="bg1"/>
                  </a:solidFill>
                  <a:ea typeface="Calibri" panose="020F0502020204030204" pitchFamily="34" charset="0"/>
                </a:rPr>
                <a:t>)</a:t>
              </a:r>
              <a:r>
                <a:rPr lang="ar-SA" sz="2400" b="1" dirty="0" smtClean="0">
                  <a:solidFill>
                    <a:schemeClr val="bg1"/>
                  </a:solidFill>
                  <a:ea typeface="Calibri" panose="020F0502020204030204" pitchFamily="34" charset="0"/>
                </a:rPr>
                <a:t> </a:t>
              </a:r>
              <a:endParaRPr lang="ar-SA" sz="2400" b="1" dirty="0">
                <a:solidFill>
                  <a:schemeClr val="bg1"/>
                </a:solidFill>
                <a:ea typeface="Calibri" panose="020F0502020204030204" pitchFamily="34" charset="0"/>
              </a:endParaRPr>
            </a:p>
          </p:txBody>
        </p:sp>
      </p:grpSp>
    </p:spTree>
    <p:extLst>
      <p:ext uri="{BB962C8B-B14F-4D97-AF65-F5344CB8AC3E}">
        <p14:creationId xmlns:p14="http://schemas.microsoft.com/office/powerpoint/2010/main" val="29220300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80">
                                          <p:stCondLst>
                                            <p:cond delay="0"/>
                                          </p:stCondLst>
                                        </p:cTn>
                                        <p:tgtEl>
                                          <p:spTgt spid="14"/>
                                        </p:tgtEl>
                                      </p:cBhvr>
                                    </p:animEffect>
                                    <p:anim calcmode="lin" valueType="num">
                                      <p:cBhvr>
                                        <p:cTn id="2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5" dur="26">
                                          <p:stCondLst>
                                            <p:cond delay="650"/>
                                          </p:stCondLst>
                                        </p:cTn>
                                        <p:tgtEl>
                                          <p:spTgt spid="14"/>
                                        </p:tgtEl>
                                      </p:cBhvr>
                                      <p:to x="100000" y="60000"/>
                                    </p:animScale>
                                    <p:animScale>
                                      <p:cBhvr>
                                        <p:cTn id="26" dur="166" decel="50000">
                                          <p:stCondLst>
                                            <p:cond delay="676"/>
                                          </p:stCondLst>
                                        </p:cTn>
                                        <p:tgtEl>
                                          <p:spTgt spid="14"/>
                                        </p:tgtEl>
                                      </p:cBhvr>
                                      <p:to x="100000" y="100000"/>
                                    </p:animScale>
                                    <p:animScale>
                                      <p:cBhvr>
                                        <p:cTn id="27" dur="26">
                                          <p:stCondLst>
                                            <p:cond delay="1312"/>
                                          </p:stCondLst>
                                        </p:cTn>
                                        <p:tgtEl>
                                          <p:spTgt spid="14"/>
                                        </p:tgtEl>
                                      </p:cBhvr>
                                      <p:to x="100000" y="80000"/>
                                    </p:animScale>
                                    <p:animScale>
                                      <p:cBhvr>
                                        <p:cTn id="28" dur="166" decel="50000">
                                          <p:stCondLst>
                                            <p:cond delay="1338"/>
                                          </p:stCondLst>
                                        </p:cTn>
                                        <p:tgtEl>
                                          <p:spTgt spid="14"/>
                                        </p:tgtEl>
                                      </p:cBhvr>
                                      <p:to x="100000" y="100000"/>
                                    </p:animScale>
                                    <p:animScale>
                                      <p:cBhvr>
                                        <p:cTn id="29" dur="26">
                                          <p:stCondLst>
                                            <p:cond delay="1642"/>
                                          </p:stCondLst>
                                        </p:cTn>
                                        <p:tgtEl>
                                          <p:spTgt spid="14"/>
                                        </p:tgtEl>
                                      </p:cBhvr>
                                      <p:to x="100000" y="90000"/>
                                    </p:animScale>
                                    <p:animScale>
                                      <p:cBhvr>
                                        <p:cTn id="30" dur="166" decel="50000">
                                          <p:stCondLst>
                                            <p:cond delay="1668"/>
                                          </p:stCondLst>
                                        </p:cTn>
                                        <p:tgtEl>
                                          <p:spTgt spid="14"/>
                                        </p:tgtEl>
                                      </p:cBhvr>
                                      <p:to x="100000" y="100000"/>
                                    </p:animScale>
                                    <p:animScale>
                                      <p:cBhvr>
                                        <p:cTn id="31" dur="26">
                                          <p:stCondLst>
                                            <p:cond delay="1808"/>
                                          </p:stCondLst>
                                        </p:cTn>
                                        <p:tgtEl>
                                          <p:spTgt spid="14"/>
                                        </p:tgtEl>
                                      </p:cBhvr>
                                      <p:to x="100000" y="95000"/>
                                    </p:animScale>
                                    <p:animScale>
                                      <p:cBhvr>
                                        <p:cTn id="32"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950596" y="1622267"/>
            <a:ext cx="1854810" cy="3211171"/>
          </a:xfrm>
          <a:prstGeom prst="rect">
            <a:avLst/>
          </a:prstGeom>
        </p:spPr>
      </p:pic>
      <p:grpSp>
        <p:nvGrpSpPr>
          <p:cNvPr id="17" name="Group 16"/>
          <p:cNvGrpSpPr/>
          <p:nvPr/>
        </p:nvGrpSpPr>
        <p:grpSpPr>
          <a:xfrm>
            <a:off x="1957940" y="179878"/>
            <a:ext cx="2695360" cy="3273007"/>
            <a:chOff x="4724006" y="-34509"/>
            <a:chExt cx="2695360" cy="3273007"/>
          </a:xfrm>
        </p:grpSpPr>
        <p:grpSp>
          <p:nvGrpSpPr>
            <p:cNvPr id="18" name="Group 17"/>
            <p:cNvGrpSpPr/>
            <p:nvPr/>
          </p:nvGrpSpPr>
          <p:grpSpPr>
            <a:xfrm>
              <a:off x="4724006" y="-34509"/>
              <a:ext cx="2695360" cy="3273007"/>
              <a:chOff x="5360069" y="289762"/>
              <a:chExt cx="2695360" cy="3273007"/>
            </a:xfrm>
          </p:grpSpPr>
          <p:pic>
            <p:nvPicPr>
              <p:cNvPr id="20" name="Picture 19"/>
              <p:cNvPicPr>
                <a:picLocks noChangeAspect="1"/>
              </p:cNvPicPr>
              <p:nvPr/>
            </p:nvPicPr>
            <p:blipFill>
              <a:blip r:embed="rId5"/>
              <a:stretch>
                <a:fillRect/>
              </a:stretch>
            </p:blipFill>
            <p:spPr>
              <a:xfrm>
                <a:off x="5360069" y="289762"/>
                <a:ext cx="2695360" cy="3273007"/>
              </a:xfrm>
              <a:prstGeom prst="rect">
                <a:avLst/>
              </a:prstGeom>
            </p:spPr>
          </p:pic>
          <p:sp>
            <p:nvSpPr>
              <p:cNvPr id="21" name="Rectangle 20"/>
              <p:cNvSpPr/>
              <p:nvPr/>
            </p:nvSpPr>
            <p:spPr>
              <a:xfrm rot="20429403">
                <a:off x="5478044" y="875204"/>
                <a:ext cx="2392204" cy="1117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ابحث عن مجالات الاتفاق </a:t>
                </a:r>
              </a:p>
            </p:txBody>
          </p:sp>
        </p:grpSp>
        <p:sp>
          <p:nvSpPr>
            <p:cNvPr id="19" name="Oval 18"/>
            <p:cNvSpPr/>
            <p:nvPr/>
          </p:nvSpPr>
          <p:spPr>
            <a:xfrm>
              <a:off x="5549173" y="128439"/>
              <a:ext cx="522513" cy="5521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7030A0"/>
                  </a:solidFill>
                </a:rPr>
                <a:t>7</a:t>
              </a:r>
              <a:endParaRPr lang="ar-EG" sz="2800" b="1" dirty="0">
                <a:solidFill>
                  <a:srgbClr val="7030A0"/>
                </a:solidFill>
              </a:endParaRPr>
            </a:p>
          </p:txBody>
        </p:sp>
      </p:grpSp>
      <p:pic>
        <p:nvPicPr>
          <p:cNvPr id="11" name="Picture 10"/>
          <p:cNvPicPr>
            <a:picLocks noChangeAspect="1"/>
          </p:cNvPicPr>
          <p:nvPr/>
        </p:nvPicPr>
        <p:blipFill>
          <a:blip r:embed="rId6">
            <a:clrChange>
              <a:clrFrom>
                <a:srgbClr val="FFFFFF"/>
              </a:clrFrom>
              <a:clrTo>
                <a:srgbClr val="FFFFFF">
                  <a:alpha val="0"/>
                </a:srgbClr>
              </a:clrTo>
            </a:clrChange>
          </a:blip>
          <a:stretch>
            <a:fillRect/>
          </a:stretch>
        </p:blipFill>
        <p:spPr>
          <a:xfrm>
            <a:off x="3232597" y="1227198"/>
            <a:ext cx="5640945" cy="5292474"/>
          </a:xfrm>
          <a:prstGeom prst="rect">
            <a:avLst/>
          </a:prstGeom>
        </p:spPr>
      </p:pic>
      <p:sp>
        <p:nvSpPr>
          <p:cNvPr id="12" name="Rectangle 11"/>
          <p:cNvSpPr/>
          <p:nvPr/>
        </p:nvSpPr>
        <p:spPr>
          <a:xfrm flipH="1">
            <a:off x="3812750" y="3009325"/>
            <a:ext cx="2667989" cy="2308324"/>
          </a:xfrm>
          <a:prstGeom prst="rect">
            <a:avLst/>
          </a:prstGeom>
        </p:spPr>
        <p:txBody>
          <a:bodyPr wrap="square">
            <a:spAutoFit/>
          </a:bodyPr>
          <a:lstStyle/>
          <a:p>
            <a:pPr algn="justLow"/>
            <a:r>
              <a:rPr lang="ar-SA" sz="2400" b="1" kern="0" dirty="0">
                <a:solidFill>
                  <a:srgbClr val="002060"/>
                </a:solidFill>
                <a:cs typeface="AL-Mohanad Bold" pitchFamily="2" charset="-78"/>
              </a:rPr>
              <a:t>إذا كان بإمكانك أن تقبل اعتراض المشتري في </a:t>
            </a:r>
            <a:r>
              <a:rPr lang="ar-SA" sz="2400" b="1" kern="0" dirty="0" smtClean="0">
                <a:solidFill>
                  <a:srgbClr val="002060"/>
                </a:solidFill>
                <a:cs typeface="AL-Mohanad Bold" pitchFamily="2" charset="-78"/>
              </a:rPr>
              <a:t>نقطة</a:t>
            </a:r>
            <a:r>
              <a:rPr lang="ar-EG" sz="2400" b="1" kern="0" dirty="0" smtClean="0">
                <a:solidFill>
                  <a:srgbClr val="002060"/>
                </a:solidFill>
                <a:cs typeface="AL-Mohanad Bold" pitchFamily="2" charset="-78"/>
              </a:rPr>
              <a:t/>
            </a:r>
            <a:br>
              <a:rPr lang="ar-EG" sz="2400" b="1" kern="0" dirty="0" smtClean="0">
                <a:solidFill>
                  <a:srgbClr val="002060"/>
                </a:solidFill>
                <a:cs typeface="AL-Mohanad Bold" pitchFamily="2" charset="-78"/>
              </a:rPr>
            </a:br>
            <a:r>
              <a:rPr lang="ar-SA" sz="2400" b="1" kern="0" dirty="0" smtClean="0">
                <a:solidFill>
                  <a:srgbClr val="002060"/>
                </a:solidFill>
                <a:cs typeface="AL-Mohanad Bold" pitchFamily="2" charset="-78"/>
              </a:rPr>
              <a:t> </a:t>
            </a:r>
            <a:r>
              <a:rPr lang="ar-SA" sz="2400" b="1" kern="0" dirty="0">
                <a:solidFill>
                  <a:srgbClr val="002060"/>
                </a:solidFill>
                <a:cs typeface="AL-Mohanad Bold" pitchFamily="2" charset="-78"/>
              </a:rPr>
              <a:t>لا تعوق عملية البيع اقبل النقطة وهناك سببان رئيسيان للبحث عن نقاط الاتفاق </a:t>
            </a:r>
          </a:p>
        </p:txBody>
      </p:sp>
    </p:spTree>
    <p:extLst>
      <p:ext uri="{BB962C8B-B14F-4D97-AF65-F5344CB8AC3E}">
        <p14:creationId xmlns:p14="http://schemas.microsoft.com/office/powerpoint/2010/main" val="36683326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1000"/>
                                        <p:tgtEl>
                                          <p:spTgt spid="12">
                                            <p:txEl>
                                              <p:pRg st="0" end="0"/>
                                            </p:txEl>
                                          </p:spTgt>
                                        </p:tgtEl>
                                      </p:cBhvr>
                                    </p:animEffect>
                                    <p:anim calcmode="lin" valueType="num">
                                      <p:cBhvr>
                                        <p:cTn id="2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10" name="Group 9"/>
          <p:cNvGrpSpPr/>
          <p:nvPr/>
        </p:nvGrpSpPr>
        <p:grpSpPr>
          <a:xfrm>
            <a:off x="841913" y="1227907"/>
            <a:ext cx="8473465" cy="2627787"/>
            <a:chOff x="231954" y="2062290"/>
            <a:chExt cx="8473465" cy="1794032"/>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0729">
              <a:off x="231954" y="2062290"/>
              <a:ext cx="8473465" cy="1794032"/>
            </a:xfrm>
            <a:prstGeom prst="rect">
              <a:avLst/>
            </a:prstGeom>
          </p:spPr>
        </p:pic>
        <p:sp>
          <p:nvSpPr>
            <p:cNvPr id="15" name="Rectangle 14"/>
            <p:cNvSpPr/>
            <p:nvPr/>
          </p:nvSpPr>
          <p:spPr>
            <a:xfrm rot="537221">
              <a:off x="5632648" y="2328587"/>
              <a:ext cx="2424849" cy="91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400" b="1" dirty="0" smtClean="0">
                  <a:solidFill>
                    <a:srgbClr val="002060"/>
                  </a:solidFill>
                </a:rPr>
                <a:t>السبب الاول</a:t>
              </a:r>
              <a:endParaRPr lang="ar-EG" sz="2400" b="1" dirty="0">
                <a:solidFill>
                  <a:srgbClr val="002060"/>
                </a:solidFill>
              </a:endParaRPr>
            </a:p>
          </p:txBody>
        </p:sp>
        <p:sp>
          <p:nvSpPr>
            <p:cNvPr id="16" name="Rectangle 15"/>
            <p:cNvSpPr/>
            <p:nvPr/>
          </p:nvSpPr>
          <p:spPr>
            <a:xfrm rot="229165">
              <a:off x="932803" y="2271956"/>
              <a:ext cx="4520087" cy="91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أنه بتعيين نقاط بينك وبين عميلك فإنه بذلك يمكنك خلق جو من التفاعل الإيجابي </a:t>
              </a:r>
              <a:r>
                <a:rPr lang="ar-EG" sz="2400" dirty="0" smtClean="0">
                  <a:solidFill>
                    <a:srgbClr val="002060"/>
                  </a:solidFill>
                </a:rPr>
                <a:t>إن </a:t>
              </a:r>
              <a:r>
                <a:rPr lang="ar-EG" sz="2400" dirty="0">
                  <a:solidFill>
                    <a:srgbClr val="002060"/>
                  </a:solidFill>
                </a:rPr>
                <a:t>هذا هو الاتجاه الصحيح للمقابلة .</a:t>
              </a:r>
            </a:p>
          </p:txBody>
        </p:sp>
      </p:grpSp>
      <p:grpSp>
        <p:nvGrpSpPr>
          <p:cNvPr id="22" name="Group 21"/>
          <p:cNvGrpSpPr/>
          <p:nvPr/>
        </p:nvGrpSpPr>
        <p:grpSpPr>
          <a:xfrm>
            <a:off x="463639" y="3606085"/>
            <a:ext cx="8744035" cy="2781836"/>
            <a:chOff x="231954" y="2062290"/>
            <a:chExt cx="8473465" cy="1794032"/>
          </a:xfrm>
        </p:grpSpPr>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0729">
              <a:off x="231954" y="2062290"/>
              <a:ext cx="8473465" cy="1794032"/>
            </a:xfrm>
            <a:prstGeom prst="rect">
              <a:avLst/>
            </a:prstGeom>
          </p:spPr>
        </p:pic>
        <p:sp>
          <p:nvSpPr>
            <p:cNvPr id="24" name="Rectangle 23"/>
            <p:cNvSpPr/>
            <p:nvPr/>
          </p:nvSpPr>
          <p:spPr>
            <a:xfrm rot="537221">
              <a:off x="5568973" y="2343244"/>
              <a:ext cx="2424849" cy="91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400" b="1" dirty="0" smtClean="0">
                  <a:solidFill>
                    <a:srgbClr val="002060"/>
                  </a:solidFill>
                </a:rPr>
                <a:t>السبب الثاني</a:t>
              </a:r>
              <a:endParaRPr lang="en-US" sz="2400" b="1" dirty="0">
                <a:solidFill>
                  <a:srgbClr val="002060"/>
                </a:solidFill>
              </a:endParaRPr>
            </a:p>
          </p:txBody>
        </p:sp>
        <p:sp>
          <p:nvSpPr>
            <p:cNvPr id="25" name="Rectangle 24"/>
            <p:cNvSpPr/>
            <p:nvPr/>
          </p:nvSpPr>
          <p:spPr>
            <a:xfrm rot="229165">
              <a:off x="782419" y="2325381"/>
              <a:ext cx="4653038" cy="91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أنه بتحقيق النقاط التي تتفق فيها أنت والمشتري </a:t>
              </a:r>
              <a:r>
                <a:rPr lang="ar-EG" sz="2400" dirty="0" smtClean="0">
                  <a:solidFill>
                    <a:srgbClr val="002060"/>
                  </a:solidFill>
                </a:rPr>
                <a:t>حتى </a:t>
              </a:r>
              <a:r>
                <a:rPr lang="ar-EG" sz="2400" dirty="0">
                  <a:solidFill>
                    <a:srgbClr val="002060"/>
                  </a:solidFill>
                </a:rPr>
                <a:t>وإن كان إتفاقك مع المشتري </a:t>
              </a:r>
              <a:r>
                <a:rPr lang="ar-EG" sz="2400" dirty="0" smtClean="0">
                  <a:solidFill>
                    <a:srgbClr val="002060"/>
                  </a:solidFill>
                </a:rPr>
                <a:t>علي </a:t>
              </a:r>
              <a:r>
                <a:rPr lang="ar-EG" sz="2400" dirty="0">
                  <a:solidFill>
                    <a:srgbClr val="002060"/>
                  </a:solidFill>
                </a:rPr>
                <a:t>اعتراضات ثانوية او غير مهمة </a:t>
              </a:r>
              <a:r>
                <a:rPr lang="ar-EG" sz="2400" dirty="0" smtClean="0">
                  <a:solidFill>
                    <a:srgbClr val="002060"/>
                  </a:solidFill>
                </a:rPr>
                <a:t>فإنك </a:t>
              </a:r>
              <a:r>
                <a:rPr lang="ar-EG" sz="2400" dirty="0">
                  <a:solidFill>
                    <a:srgbClr val="002060"/>
                  </a:solidFill>
                </a:rPr>
                <a:t>بذلك تبرهن عن أمانتك وموضوعيتك </a:t>
              </a:r>
            </a:p>
          </p:txBody>
        </p:sp>
      </p:grpSp>
    </p:spTree>
    <p:extLst>
      <p:ext uri="{BB962C8B-B14F-4D97-AF65-F5344CB8AC3E}">
        <p14:creationId xmlns:p14="http://schemas.microsoft.com/office/powerpoint/2010/main" val="23743189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strVal val="#ppt_w+.3"/>
                                          </p:val>
                                        </p:tav>
                                        <p:tav tm="100000">
                                          <p:val>
                                            <p:strVal val="#ppt_w"/>
                                          </p:val>
                                        </p:tav>
                                      </p:tavLst>
                                    </p:anim>
                                    <p:anim calcmode="lin" valueType="num">
                                      <p:cBhvr>
                                        <p:cTn id="15" dur="1000" fill="hold"/>
                                        <p:tgtEl>
                                          <p:spTgt spid="22"/>
                                        </p:tgtEl>
                                        <p:attrNameLst>
                                          <p:attrName>ppt_h</p:attrName>
                                        </p:attrNameLst>
                                      </p:cBhvr>
                                      <p:tavLst>
                                        <p:tav tm="0">
                                          <p:val>
                                            <p:strVal val="#ppt_h"/>
                                          </p:val>
                                        </p:tav>
                                        <p:tav tm="100000">
                                          <p:val>
                                            <p:strVal val="#ppt_h"/>
                                          </p:val>
                                        </p:tav>
                                      </p:tavLst>
                                    </p:anim>
                                    <p:animEffect transition="in" filter="fade">
                                      <p:cBhvr>
                                        <p:cTn id="1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950596" y="1622267"/>
            <a:ext cx="1854810" cy="3211171"/>
          </a:xfrm>
          <a:prstGeom prst="rect">
            <a:avLst/>
          </a:prstGeom>
        </p:spPr>
      </p:pic>
      <p:grpSp>
        <p:nvGrpSpPr>
          <p:cNvPr id="17" name="Group 16"/>
          <p:cNvGrpSpPr/>
          <p:nvPr/>
        </p:nvGrpSpPr>
        <p:grpSpPr>
          <a:xfrm>
            <a:off x="1957940" y="179878"/>
            <a:ext cx="2752237" cy="3273007"/>
            <a:chOff x="4724006" y="-34509"/>
            <a:chExt cx="2752237" cy="3273007"/>
          </a:xfrm>
        </p:grpSpPr>
        <p:grpSp>
          <p:nvGrpSpPr>
            <p:cNvPr id="18" name="Group 17"/>
            <p:cNvGrpSpPr/>
            <p:nvPr/>
          </p:nvGrpSpPr>
          <p:grpSpPr>
            <a:xfrm>
              <a:off x="4724006" y="-34509"/>
              <a:ext cx="2752237" cy="3273007"/>
              <a:chOff x="5360069" y="289762"/>
              <a:chExt cx="2752237" cy="3273007"/>
            </a:xfrm>
          </p:grpSpPr>
          <p:pic>
            <p:nvPicPr>
              <p:cNvPr id="20" name="Picture 19"/>
              <p:cNvPicPr>
                <a:picLocks noChangeAspect="1"/>
              </p:cNvPicPr>
              <p:nvPr/>
            </p:nvPicPr>
            <p:blipFill>
              <a:blip r:embed="rId5"/>
              <a:stretch>
                <a:fillRect/>
              </a:stretch>
            </p:blipFill>
            <p:spPr>
              <a:xfrm>
                <a:off x="5360069" y="289762"/>
                <a:ext cx="2695360" cy="3273007"/>
              </a:xfrm>
              <a:prstGeom prst="rect">
                <a:avLst/>
              </a:prstGeom>
            </p:spPr>
          </p:pic>
          <p:sp>
            <p:nvSpPr>
              <p:cNvPr id="21" name="Rectangle 20"/>
              <p:cNvSpPr/>
              <p:nvPr/>
            </p:nvSpPr>
            <p:spPr>
              <a:xfrm rot="20429403">
                <a:off x="5470889" y="833589"/>
                <a:ext cx="2641417" cy="1117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ابعد </a:t>
                </a:r>
                <a:r>
                  <a:rPr lang="ar-EG" sz="2800" b="1" dirty="0" smtClean="0"/>
                  <a:t>عن</a:t>
                </a:r>
                <a:br>
                  <a:rPr lang="ar-EG" sz="2800" b="1" dirty="0" smtClean="0"/>
                </a:br>
                <a:r>
                  <a:rPr lang="ar-EG" sz="2800" b="1" dirty="0" smtClean="0"/>
                  <a:t> </a:t>
                </a:r>
                <a:r>
                  <a:rPr lang="ar-EG" sz="2800" b="1" dirty="0"/>
                  <a:t>الموضوعات الجدلية </a:t>
                </a:r>
              </a:p>
            </p:txBody>
          </p:sp>
        </p:grpSp>
        <p:sp>
          <p:nvSpPr>
            <p:cNvPr id="19" name="Oval 18"/>
            <p:cNvSpPr/>
            <p:nvPr/>
          </p:nvSpPr>
          <p:spPr>
            <a:xfrm>
              <a:off x="5549173" y="128439"/>
              <a:ext cx="522513" cy="5521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7030A0"/>
                  </a:solidFill>
                </a:rPr>
                <a:t>8</a:t>
              </a:r>
              <a:endParaRPr lang="ar-EG" sz="2800" b="1" dirty="0">
                <a:solidFill>
                  <a:srgbClr val="7030A0"/>
                </a:solidFill>
              </a:endParaRPr>
            </a:p>
          </p:txBody>
        </p:sp>
      </p:grpSp>
      <p:grpSp>
        <p:nvGrpSpPr>
          <p:cNvPr id="10" name="Group 9"/>
          <p:cNvGrpSpPr/>
          <p:nvPr/>
        </p:nvGrpSpPr>
        <p:grpSpPr>
          <a:xfrm>
            <a:off x="3044363" y="1977277"/>
            <a:ext cx="5944537" cy="3406092"/>
            <a:chOff x="1855874" y="1188732"/>
            <a:chExt cx="5665452" cy="2334395"/>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855874" y="1188732"/>
              <a:ext cx="5665452" cy="2334395"/>
            </a:xfrm>
            <a:prstGeom prst="rect">
              <a:avLst/>
            </a:prstGeom>
          </p:spPr>
        </p:pic>
        <p:sp>
          <p:nvSpPr>
            <p:cNvPr id="15" name="Rectangle 14"/>
            <p:cNvSpPr/>
            <p:nvPr/>
          </p:nvSpPr>
          <p:spPr>
            <a:xfrm rot="21289904">
              <a:off x="2381032" y="1657781"/>
              <a:ext cx="4935070" cy="1317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السياسة ، الدين ، الجنس أو أي موضوعات اخرى يمكن ان تكون موضوع خلاف في وجهات النظر يجب أن يبتعد عنها بدبلوماسية في العملية البيعية </a:t>
              </a:r>
            </a:p>
          </p:txBody>
        </p:sp>
      </p:grpSp>
    </p:spTree>
    <p:extLst>
      <p:ext uri="{BB962C8B-B14F-4D97-AF65-F5344CB8AC3E}">
        <p14:creationId xmlns:p14="http://schemas.microsoft.com/office/powerpoint/2010/main" val="12709514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rot="1818826">
            <a:off x="2206767" y="1542964"/>
            <a:ext cx="4879147" cy="2483094"/>
            <a:chOff x="3973089" y="968426"/>
            <a:chExt cx="4320038" cy="3040906"/>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78776">
              <a:off x="3973089" y="968426"/>
              <a:ext cx="4320038" cy="3040906"/>
            </a:xfrm>
            <a:prstGeom prst="rect">
              <a:avLst/>
            </a:prstGeom>
          </p:spPr>
        </p:pic>
        <p:sp>
          <p:nvSpPr>
            <p:cNvPr id="16" name="Rectangle 15"/>
            <p:cNvSpPr/>
            <p:nvPr/>
          </p:nvSpPr>
          <p:spPr>
            <a:xfrm rot="19143512">
              <a:off x="4190382" y="1935776"/>
              <a:ext cx="4099696" cy="1217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bg1"/>
                  </a:solidFill>
                </a:rPr>
                <a:t>حتى نتمكن من تحديد الاعتراض فإنه يتحتم على رجل البيع أن يسمع إلى العميل ثم يفكر ثم بعد ذلك يتمكن من الإجابة الشافية </a:t>
              </a:r>
              <a:endParaRPr lang="ar-EG" sz="2800" dirty="0">
                <a:solidFill>
                  <a:schemeClr val="bg1"/>
                </a:solidFill>
              </a:endParaRPr>
            </a:p>
          </p:txBody>
        </p:sp>
      </p:grpSp>
      <p:grpSp>
        <p:nvGrpSpPr>
          <p:cNvPr id="25" name="Group 24"/>
          <p:cNvGrpSpPr/>
          <p:nvPr/>
        </p:nvGrpSpPr>
        <p:grpSpPr>
          <a:xfrm>
            <a:off x="4911262" y="3802352"/>
            <a:ext cx="2690785" cy="2474295"/>
            <a:chOff x="5933820" y="852263"/>
            <a:chExt cx="3067166" cy="3212976"/>
          </a:xfrm>
        </p:grpSpPr>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l="53290" b="53150"/>
            <a:stretch/>
          </p:blipFill>
          <p:spPr>
            <a:xfrm>
              <a:off x="5933820" y="852263"/>
              <a:ext cx="3067166" cy="3212976"/>
            </a:xfrm>
            <a:prstGeom prst="rect">
              <a:avLst/>
            </a:prstGeom>
          </p:spPr>
        </p:pic>
        <p:sp>
          <p:nvSpPr>
            <p:cNvPr id="27" name="Rectangle 26"/>
            <p:cNvSpPr/>
            <p:nvPr/>
          </p:nvSpPr>
          <p:spPr>
            <a:xfrm>
              <a:off x="6138147" y="1992495"/>
              <a:ext cx="2301590" cy="830997"/>
            </a:xfrm>
            <a:prstGeom prst="rect">
              <a:avLst/>
            </a:prstGeom>
          </p:spPr>
          <p:txBody>
            <a:bodyPr wrap="square">
              <a:spAutoFit/>
            </a:bodyPr>
            <a:lstStyle/>
            <a:p>
              <a:pPr algn="ctr"/>
              <a:r>
                <a:rPr lang="ar-EG" sz="2400" b="1" dirty="0">
                  <a:solidFill>
                    <a:srgbClr val="FF0000"/>
                  </a:solidFill>
                </a:rPr>
                <a:t>حاول أن تستنتج جذور الاعتراض </a:t>
              </a:r>
            </a:p>
          </p:txBody>
        </p:sp>
      </p:grpSp>
      <p:grpSp>
        <p:nvGrpSpPr>
          <p:cNvPr id="28" name="Group 27"/>
          <p:cNvGrpSpPr/>
          <p:nvPr/>
        </p:nvGrpSpPr>
        <p:grpSpPr>
          <a:xfrm>
            <a:off x="1913667" y="3751929"/>
            <a:ext cx="2653211" cy="2474295"/>
            <a:chOff x="3268209" y="2368263"/>
            <a:chExt cx="3024336" cy="3212976"/>
          </a:xfrm>
        </p:grpSpPr>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2571" t="49349" r="56513" b="3801"/>
            <a:stretch/>
          </p:blipFill>
          <p:spPr>
            <a:xfrm>
              <a:off x="3268209" y="2368263"/>
              <a:ext cx="3024336" cy="3212976"/>
            </a:xfrm>
            <a:prstGeom prst="rect">
              <a:avLst/>
            </a:prstGeom>
          </p:spPr>
        </p:pic>
        <p:sp>
          <p:nvSpPr>
            <p:cNvPr id="30" name="Rectangle 29"/>
            <p:cNvSpPr/>
            <p:nvPr/>
          </p:nvSpPr>
          <p:spPr>
            <a:xfrm>
              <a:off x="3681591" y="3300642"/>
              <a:ext cx="2244885" cy="1604208"/>
            </a:xfrm>
            <a:prstGeom prst="rect">
              <a:avLst/>
            </a:prstGeom>
          </p:spPr>
          <p:txBody>
            <a:bodyPr wrap="square">
              <a:spAutoFit/>
            </a:bodyPr>
            <a:lstStyle/>
            <a:p>
              <a:pPr algn="ctr"/>
              <a:r>
                <a:rPr lang="ar-SA" sz="2400" b="1" dirty="0">
                  <a:solidFill>
                    <a:srgbClr val="FF0000"/>
                  </a:solidFill>
                </a:rPr>
                <a:t>احصل على مساعدة المشتري كلما كان ممكناً </a:t>
              </a:r>
            </a:p>
          </p:txBody>
        </p:sp>
      </p:grpSp>
      <p:grpSp>
        <p:nvGrpSpPr>
          <p:cNvPr id="31" name="Group 30"/>
          <p:cNvGrpSpPr/>
          <p:nvPr/>
        </p:nvGrpSpPr>
        <p:grpSpPr>
          <a:xfrm>
            <a:off x="-137001" y="228330"/>
            <a:ext cx="4263108" cy="3370704"/>
            <a:chOff x="55525" y="4101353"/>
            <a:chExt cx="4380950" cy="3722829"/>
          </a:xfrm>
        </p:grpSpPr>
        <p:pic>
          <p:nvPicPr>
            <p:cNvPr id="32" name="Picture 31"/>
            <p:cNvPicPr>
              <a:picLocks noChangeAspect="1"/>
            </p:cNvPicPr>
            <p:nvPr/>
          </p:nvPicPr>
          <p:blipFill>
            <a:blip r:embed="rId6" cstate="print">
              <a:duotone>
                <a:prstClr val="black"/>
                <a:schemeClr val="accent4">
                  <a:tint val="45000"/>
                  <a:satMod val="400000"/>
                </a:schemeClr>
              </a:duotone>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55525" y="4101353"/>
              <a:ext cx="4380950" cy="3722829"/>
            </a:xfrm>
            <a:prstGeom prst="rect">
              <a:avLst/>
            </a:prstGeom>
          </p:spPr>
        </p:pic>
        <p:sp>
          <p:nvSpPr>
            <p:cNvPr id="33" name="Rectangle 32"/>
            <p:cNvSpPr/>
            <p:nvPr/>
          </p:nvSpPr>
          <p:spPr>
            <a:xfrm>
              <a:off x="1966864" y="4660916"/>
              <a:ext cx="2217710" cy="1449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bg1"/>
                  </a:solidFill>
                </a:rPr>
                <a:t>حدد </a:t>
              </a:r>
              <a:r>
                <a:rPr lang="ar-EG" sz="2400" b="1" dirty="0">
                  <a:solidFill>
                    <a:schemeClr val="bg1"/>
                  </a:solidFill>
                </a:rPr>
                <a:t>الاعتراض بوضوح </a:t>
              </a:r>
            </a:p>
          </p:txBody>
        </p:sp>
      </p:grpSp>
    </p:spTree>
    <p:extLst>
      <p:ext uri="{BB962C8B-B14F-4D97-AF65-F5344CB8AC3E}">
        <p14:creationId xmlns:p14="http://schemas.microsoft.com/office/powerpoint/2010/main" val="32916295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80">
                                          <p:stCondLst>
                                            <p:cond delay="0"/>
                                          </p:stCondLst>
                                        </p:cTn>
                                        <p:tgtEl>
                                          <p:spTgt spid="25"/>
                                        </p:tgtEl>
                                      </p:cBhvr>
                                    </p:animEffect>
                                    <p:anim calcmode="lin" valueType="num">
                                      <p:cBhvr>
                                        <p:cTn id="13"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8" dur="26">
                                          <p:stCondLst>
                                            <p:cond delay="650"/>
                                          </p:stCondLst>
                                        </p:cTn>
                                        <p:tgtEl>
                                          <p:spTgt spid="25"/>
                                        </p:tgtEl>
                                      </p:cBhvr>
                                      <p:to x="100000" y="60000"/>
                                    </p:animScale>
                                    <p:animScale>
                                      <p:cBhvr>
                                        <p:cTn id="19" dur="166" decel="50000">
                                          <p:stCondLst>
                                            <p:cond delay="676"/>
                                          </p:stCondLst>
                                        </p:cTn>
                                        <p:tgtEl>
                                          <p:spTgt spid="25"/>
                                        </p:tgtEl>
                                      </p:cBhvr>
                                      <p:to x="100000" y="100000"/>
                                    </p:animScale>
                                    <p:animScale>
                                      <p:cBhvr>
                                        <p:cTn id="20" dur="26">
                                          <p:stCondLst>
                                            <p:cond delay="1312"/>
                                          </p:stCondLst>
                                        </p:cTn>
                                        <p:tgtEl>
                                          <p:spTgt spid="25"/>
                                        </p:tgtEl>
                                      </p:cBhvr>
                                      <p:to x="100000" y="80000"/>
                                    </p:animScale>
                                    <p:animScale>
                                      <p:cBhvr>
                                        <p:cTn id="21" dur="166" decel="50000">
                                          <p:stCondLst>
                                            <p:cond delay="1338"/>
                                          </p:stCondLst>
                                        </p:cTn>
                                        <p:tgtEl>
                                          <p:spTgt spid="25"/>
                                        </p:tgtEl>
                                      </p:cBhvr>
                                      <p:to x="100000" y="100000"/>
                                    </p:animScale>
                                    <p:animScale>
                                      <p:cBhvr>
                                        <p:cTn id="22" dur="26">
                                          <p:stCondLst>
                                            <p:cond delay="1642"/>
                                          </p:stCondLst>
                                        </p:cTn>
                                        <p:tgtEl>
                                          <p:spTgt spid="25"/>
                                        </p:tgtEl>
                                      </p:cBhvr>
                                      <p:to x="100000" y="90000"/>
                                    </p:animScale>
                                    <p:animScale>
                                      <p:cBhvr>
                                        <p:cTn id="23" dur="166" decel="50000">
                                          <p:stCondLst>
                                            <p:cond delay="1668"/>
                                          </p:stCondLst>
                                        </p:cTn>
                                        <p:tgtEl>
                                          <p:spTgt spid="25"/>
                                        </p:tgtEl>
                                      </p:cBhvr>
                                      <p:to x="100000" y="100000"/>
                                    </p:animScale>
                                    <p:animScale>
                                      <p:cBhvr>
                                        <p:cTn id="24" dur="26">
                                          <p:stCondLst>
                                            <p:cond delay="1808"/>
                                          </p:stCondLst>
                                        </p:cTn>
                                        <p:tgtEl>
                                          <p:spTgt spid="25"/>
                                        </p:tgtEl>
                                      </p:cBhvr>
                                      <p:to x="100000" y="95000"/>
                                    </p:animScale>
                                    <p:animScale>
                                      <p:cBhvr>
                                        <p:cTn id="25" dur="166" decel="50000">
                                          <p:stCondLst>
                                            <p:cond delay="1834"/>
                                          </p:stCondLst>
                                        </p:cTn>
                                        <p:tgtEl>
                                          <p:spTgt spid="2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80">
                                          <p:stCondLst>
                                            <p:cond delay="0"/>
                                          </p:stCondLst>
                                        </p:cTn>
                                        <p:tgtEl>
                                          <p:spTgt spid="28"/>
                                        </p:tgtEl>
                                      </p:cBhvr>
                                    </p:animEffect>
                                    <p:anim calcmode="lin" valueType="num">
                                      <p:cBhvr>
                                        <p:cTn id="31"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36" dur="26">
                                          <p:stCondLst>
                                            <p:cond delay="650"/>
                                          </p:stCondLst>
                                        </p:cTn>
                                        <p:tgtEl>
                                          <p:spTgt spid="28"/>
                                        </p:tgtEl>
                                      </p:cBhvr>
                                      <p:to x="100000" y="60000"/>
                                    </p:animScale>
                                    <p:animScale>
                                      <p:cBhvr>
                                        <p:cTn id="37" dur="166" decel="50000">
                                          <p:stCondLst>
                                            <p:cond delay="676"/>
                                          </p:stCondLst>
                                        </p:cTn>
                                        <p:tgtEl>
                                          <p:spTgt spid="28"/>
                                        </p:tgtEl>
                                      </p:cBhvr>
                                      <p:to x="100000" y="100000"/>
                                    </p:animScale>
                                    <p:animScale>
                                      <p:cBhvr>
                                        <p:cTn id="38" dur="26">
                                          <p:stCondLst>
                                            <p:cond delay="1312"/>
                                          </p:stCondLst>
                                        </p:cTn>
                                        <p:tgtEl>
                                          <p:spTgt spid="28"/>
                                        </p:tgtEl>
                                      </p:cBhvr>
                                      <p:to x="100000" y="80000"/>
                                    </p:animScale>
                                    <p:animScale>
                                      <p:cBhvr>
                                        <p:cTn id="39" dur="166" decel="50000">
                                          <p:stCondLst>
                                            <p:cond delay="1338"/>
                                          </p:stCondLst>
                                        </p:cTn>
                                        <p:tgtEl>
                                          <p:spTgt spid="28"/>
                                        </p:tgtEl>
                                      </p:cBhvr>
                                      <p:to x="100000" y="100000"/>
                                    </p:animScale>
                                    <p:animScale>
                                      <p:cBhvr>
                                        <p:cTn id="40" dur="26">
                                          <p:stCondLst>
                                            <p:cond delay="1642"/>
                                          </p:stCondLst>
                                        </p:cTn>
                                        <p:tgtEl>
                                          <p:spTgt spid="28"/>
                                        </p:tgtEl>
                                      </p:cBhvr>
                                      <p:to x="100000" y="90000"/>
                                    </p:animScale>
                                    <p:animScale>
                                      <p:cBhvr>
                                        <p:cTn id="41" dur="166" decel="50000">
                                          <p:stCondLst>
                                            <p:cond delay="1668"/>
                                          </p:stCondLst>
                                        </p:cTn>
                                        <p:tgtEl>
                                          <p:spTgt spid="28"/>
                                        </p:tgtEl>
                                      </p:cBhvr>
                                      <p:to x="100000" y="100000"/>
                                    </p:animScale>
                                    <p:animScale>
                                      <p:cBhvr>
                                        <p:cTn id="42" dur="26">
                                          <p:stCondLst>
                                            <p:cond delay="1808"/>
                                          </p:stCondLst>
                                        </p:cTn>
                                        <p:tgtEl>
                                          <p:spTgt spid="28"/>
                                        </p:tgtEl>
                                      </p:cBhvr>
                                      <p:to x="100000" y="95000"/>
                                    </p:animScale>
                                    <p:animScale>
                                      <p:cBhvr>
                                        <p:cTn id="43"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6138582" y="2889931"/>
            <a:ext cx="2674914" cy="3455530"/>
          </a:xfrm>
          <a:prstGeom prst="rect">
            <a:avLst/>
          </a:prstGeom>
        </p:spPr>
      </p:pic>
      <p:grpSp>
        <p:nvGrpSpPr>
          <p:cNvPr id="15" name="Group 14"/>
          <p:cNvGrpSpPr/>
          <p:nvPr/>
        </p:nvGrpSpPr>
        <p:grpSpPr>
          <a:xfrm>
            <a:off x="699246" y="787624"/>
            <a:ext cx="5782236" cy="2735505"/>
            <a:chOff x="0" y="1925071"/>
            <a:chExt cx="5385547" cy="4556059"/>
          </a:xfrm>
        </p:grpSpPr>
        <p:pic>
          <p:nvPicPr>
            <p:cNvPr id="13" name="Picture 12"/>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1925071"/>
              <a:ext cx="5385547" cy="4556059"/>
            </a:xfrm>
            <a:prstGeom prst="rect">
              <a:avLst/>
            </a:prstGeom>
          </p:spPr>
        </p:pic>
        <p:sp>
          <p:nvSpPr>
            <p:cNvPr id="14" name="Rectangle 13"/>
            <p:cNvSpPr/>
            <p:nvPr/>
          </p:nvSpPr>
          <p:spPr>
            <a:xfrm>
              <a:off x="435429" y="2385267"/>
              <a:ext cx="4325231" cy="2670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يعرف الاتصال بأنه عملية مخطط لها تستهدف تحفيز الناس وخلق دوافع عندهم من أجل تبني مواقف والقيام بممارسات جديدة </a:t>
              </a:r>
            </a:p>
          </p:txBody>
        </p:sp>
      </p:grpSp>
      <p:grpSp>
        <p:nvGrpSpPr>
          <p:cNvPr id="16" name="Group 15"/>
          <p:cNvGrpSpPr/>
          <p:nvPr/>
        </p:nvGrpSpPr>
        <p:grpSpPr>
          <a:xfrm>
            <a:off x="2145429" y="3065930"/>
            <a:ext cx="3322278" cy="3592084"/>
            <a:chOff x="2339790" y="594837"/>
            <a:chExt cx="3671046" cy="4030952"/>
          </a:xfrm>
        </p:grpSpPr>
        <p:pic>
          <p:nvPicPr>
            <p:cNvPr id="17" name="Picture 16"/>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339790" y="594837"/>
              <a:ext cx="3671046" cy="4030952"/>
            </a:xfrm>
            <a:prstGeom prst="rect">
              <a:avLst/>
            </a:prstGeom>
          </p:spPr>
        </p:pic>
        <p:sp>
          <p:nvSpPr>
            <p:cNvPr id="18" name="Rectangle 17"/>
            <p:cNvSpPr/>
            <p:nvPr/>
          </p:nvSpPr>
          <p:spPr>
            <a:xfrm>
              <a:off x="2608731" y="1582006"/>
              <a:ext cx="2823881" cy="2398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FF0000"/>
                  </a:solidFill>
                </a:rPr>
                <a:t>ينظر </a:t>
              </a:r>
              <a:r>
                <a:rPr lang="ar-EG" sz="2400" dirty="0">
                  <a:solidFill>
                    <a:srgbClr val="FF0000"/>
                  </a:solidFill>
                </a:rPr>
                <a:t>للاتصال اليوم بوصفه عملية منهجية ، بمعنى أنه </a:t>
              </a:r>
              <a:r>
                <a:rPr lang="ar-EG" sz="2400" dirty="0" smtClean="0">
                  <a:solidFill>
                    <a:srgbClr val="FF0000"/>
                  </a:solidFill>
                </a:rPr>
                <a:t>حدوثه </a:t>
              </a:r>
              <a:r>
                <a:rPr lang="ar-EG" sz="2400" dirty="0">
                  <a:solidFill>
                    <a:srgbClr val="FF0000"/>
                  </a:solidFill>
                </a:rPr>
                <a:t>عبر فترة زمنية </a:t>
              </a:r>
              <a:r>
                <a:rPr lang="ar-EG" sz="2400" dirty="0" smtClean="0">
                  <a:solidFill>
                    <a:srgbClr val="FF0000"/>
                  </a:solidFill>
                </a:rPr>
                <a:t>محددة تؤثر على باقي الفترات </a:t>
              </a:r>
              <a:endParaRPr lang="ar-EG" sz="2400" dirty="0">
                <a:solidFill>
                  <a:srgbClr val="FF0000"/>
                </a:solidFill>
              </a:endParaRPr>
            </a:p>
          </p:txBody>
        </p:sp>
      </p:grpSp>
    </p:spTree>
    <p:extLst>
      <p:ext uri="{BB962C8B-B14F-4D97-AF65-F5344CB8AC3E}">
        <p14:creationId xmlns:p14="http://schemas.microsoft.com/office/powerpoint/2010/main" val="3799497447"/>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32" name="Group 31"/>
          <p:cNvGrpSpPr/>
          <p:nvPr/>
        </p:nvGrpSpPr>
        <p:grpSpPr>
          <a:xfrm>
            <a:off x="837126" y="2069437"/>
            <a:ext cx="8306874" cy="4121049"/>
            <a:chOff x="3563888" y="28097"/>
            <a:chExt cx="5447910" cy="2782664"/>
          </a:xfrm>
        </p:grpSpPr>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l="70086" t="56048" r="8651" b="3917"/>
            <a:stretch/>
          </p:blipFill>
          <p:spPr>
            <a:xfrm>
              <a:off x="3563888" y="28097"/>
              <a:ext cx="5447910" cy="2782664"/>
            </a:xfrm>
            <a:prstGeom prst="rect">
              <a:avLst/>
            </a:prstGeom>
          </p:spPr>
        </p:pic>
        <p:sp>
          <p:nvSpPr>
            <p:cNvPr id="34" name="Rectangle 33"/>
            <p:cNvSpPr/>
            <p:nvPr/>
          </p:nvSpPr>
          <p:spPr>
            <a:xfrm>
              <a:off x="4558598" y="1018437"/>
              <a:ext cx="3458490" cy="1309269"/>
            </a:xfrm>
            <a:prstGeom prst="rect">
              <a:avLst/>
            </a:prstGeom>
          </p:spPr>
          <p:txBody>
            <a:bodyPr wrap="square">
              <a:spAutoFit/>
            </a:bodyPr>
            <a:lstStyle/>
            <a:p>
              <a:pPr algn="ctr"/>
              <a:r>
                <a:rPr lang="ar-SA" sz="2400" dirty="0">
                  <a:solidFill>
                    <a:srgbClr val="002060"/>
                  </a:solidFill>
                </a:rPr>
                <a:t>ولما لا ؟ عندما تريد الكشف عن شيء ما ألست أن تسأل من يعرف هذا الشيء ؟ عديد من العقول الكبيرة تتخبط في التخمين والفروض الحدسية في أبراج عاجية ، بينما أصحاب العقول الأقل قد يحصلون على الحل ببساطة بالتوجه مباشرة إلى المصدر وسؤاله </a:t>
              </a:r>
              <a:endParaRPr lang="ar-EG" sz="2400" dirty="0" smtClean="0">
                <a:solidFill>
                  <a:srgbClr val="002060"/>
                </a:solidFill>
              </a:endParaRPr>
            </a:p>
          </p:txBody>
        </p:sp>
      </p:grpSp>
      <p:grpSp>
        <p:nvGrpSpPr>
          <p:cNvPr id="35" name="Group 34"/>
          <p:cNvGrpSpPr/>
          <p:nvPr/>
        </p:nvGrpSpPr>
        <p:grpSpPr>
          <a:xfrm>
            <a:off x="1996226" y="546595"/>
            <a:ext cx="4605389" cy="3872576"/>
            <a:chOff x="-313963" y="1100101"/>
            <a:chExt cx="4636017" cy="4803658"/>
          </a:xfrm>
        </p:grpSpPr>
        <p:pic>
          <p:nvPicPr>
            <p:cNvPr id="36" name="Picture 35"/>
            <p:cNvPicPr>
              <a:picLocks noChangeAspect="1"/>
            </p:cNvPicPr>
            <p:nvPr/>
          </p:nvPicPr>
          <p:blipFill>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3963" y="1100101"/>
              <a:ext cx="4636017" cy="4803658"/>
            </a:xfrm>
            <a:prstGeom prst="rect">
              <a:avLst/>
            </a:prstGeom>
          </p:spPr>
        </p:pic>
        <p:sp>
          <p:nvSpPr>
            <p:cNvPr id="37" name="Rectangle 36"/>
            <p:cNvSpPr/>
            <p:nvPr/>
          </p:nvSpPr>
          <p:spPr>
            <a:xfrm>
              <a:off x="1874917" y="1854857"/>
              <a:ext cx="1991393" cy="1652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prstClr val="white"/>
                  </a:solidFill>
                </a:rPr>
                <a:t>إسأل دائماً </a:t>
              </a:r>
            </a:p>
          </p:txBody>
        </p:sp>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45786">
            <a:off x="920976" y="580760"/>
            <a:ext cx="3523445" cy="3523445"/>
          </a:xfrm>
          <a:prstGeom prst="rect">
            <a:avLst/>
          </a:prstGeom>
        </p:spPr>
      </p:pic>
    </p:spTree>
    <p:extLst>
      <p:ext uri="{BB962C8B-B14F-4D97-AF65-F5344CB8AC3E}">
        <p14:creationId xmlns:p14="http://schemas.microsoft.com/office/powerpoint/2010/main" val="5485589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251</a:t>
            </a:fld>
            <a:endParaRPr lang="ar-EG">
              <a:solidFill>
                <a:prstClr val="black">
                  <a:tint val="75000"/>
                </a:prstClr>
              </a:solidFill>
            </a:endParaRPr>
          </a:p>
        </p:txBody>
      </p:sp>
      <p:grpSp>
        <p:nvGrpSpPr>
          <p:cNvPr id="5" name="Group 4"/>
          <p:cNvGrpSpPr/>
          <p:nvPr/>
        </p:nvGrpSpPr>
        <p:grpSpPr>
          <a:xfrm>
            <a:off x="1081825" y="1075220"/>
            <a:ext cx="8062175" cy="5281131"/>
            <a:chOff x="1081825" y="1075220"/>
            <a:chExt cx="8062175" cy="5281131"/>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825" y="1075220"/>
              <a:ext cx="8062175" cy="5281131"/>
            </a:xfrm>
            <a:prstGeom prst="rect">
              <a:avLst/>
            </a:prstGeom>
          </p:spPr>
        </p:pic>
        <p:sp>
          <p:nvSpPr>
            <p:cNvPr id="3" name="Rectangle 2"/>
            <p:cNvSpPr/>
            <p:nvPr/>
          </p:nvSpPr>
          <p:spPr>
            <a:xfrm>
              <a:off x="2086377" y="2252662"/>
              <a:ext cx="4172756" cy="1134483"/>
            </a:xfrm>
            <a:prstGeom prst="rect">
              <a:avLst/>
            </a:prstGeom>
          </p:spPr>
          <p:txBody>
            <a:bodyPr wrap="none">
              <a:prstTxWarp prst="textChevronInverted">
                <a:avLst/>
              </a:prstTxWarp>
              <a:spAutoFit/>
            </a:bodyPr>
            <a:lstStyle/>
            <a:p>
              <a:r>
                <a:rPr lang="ar-EG" sz="3600" b="1" dirty="0">
                  <a:solidFill>
                    <a:srgbClr val="FF0000"/>
                  </a:solidFill>
                </a:rPr>
                <a:t>خطوات التعامل مع اعترضات العميل </a:t>
              </a:r>
            </a:p>
          </p:txBody>
        </p:sp>
      </p:grpSp>
    </p:spTree>
    <p:extLst>
      <p:ext uri="{BB962C8B-B14F-4D97-AF65-F5344CB8AC3E}">
        <p14:creationId xmlns:p14="http://schemas.microsoft.com/office/powerpoint/2010/main" val="11839284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252</a:t>
            </a:fld>
            <a:endParaRPr lang="ar-EG">
              <a:solidFill>
                <a:prstClr val="black">
                  <a:tint val="75000"/>
                </a:prstClr>
              </a:solidFill>
            </a:endParaRPr>
          </a:p>
        </p:txBody>
      </p:sp>
      <p:grpSp>
        <p:nvGrpSpPr>
          <p:cNvPr id="3" name="Group 2"/>
          <p:cNvGrpSpPr/>
          <p:nvPr/>
        </p:nvGrpSpPr>
        <p:grpSpPr>
          <a:xfrm flipH="1">
            <a:off x="855552" y="594489"/>
            <a:ext cx="7659798" cy="2166152"/>
            <a:chOff x="0" y="0"/>
            <a:chExt cx="5579745" cy="2369185"/>
          </a:xfrm>
        </p:grpSpPr>
        <p:pic>
          <p:nvPicPr>
            <p:cNvPr id="5" name="Picture 4"/>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0" y="0"/>
              <a:ext cx="5579745" cy="2369185"/>
            </a:xfrm>
            <a:prstGeom prst="rect">
              <a:avLst/>
            </a:prstGeom>
            <a:noFill/>
            <a:ln>
              <a:noFill/>
            </a:ln>
          </p:spPr>
        </p:pic>
        <p:sp>
          <p:nvSpPr>
            <p:cNvPr id="6" name="Rectangle 5"/>
            <p:cNvSpPr/>
            <p:nvPr/>
          </p:nvSpPr>
          <p:spPr>
            <a:xfrm>
              <a:off x="301532" y="834724"/>
              <a:ext cx="4163783" cy="122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eaLnBrk="0" fontAlgn="base" hangingPunct="0"/>
              <a:r>
                <a:rPr lang="ar-SA" sz="2400" dirty="0" smtClean="0">
                  <a:solidFill>
                    <a:srgbClr val="002060"/>
                  </a:solidFill>
                </a:rPr>
                <a:t>أنصت </a:t>
              </a:r>
              <a:r>
                <a:rPr lang="ar-SA" sz="2400" dirty="0">
                  <a:solidFill>
                    <a:srgbClr val="002060"/>
                  </a:solidFill>
                </a:rPr>
                <a:t>باهتمام إلى اعتراض العميل </a:t>
              </a:r>
              <a:r>
                <a:rPr lang="ar-SA" sz="2400" dirty="0" smtClean="0">
                  <a:solidFill>
                    <a:srgbClr val="002060"/>
                  </a:solidFill>
                </a:rPr>
                <a:t> </a:t>
              </a:r>
              <a:r>
                <a:rPr lang="ar-SA" sz="2400" dirty="0">
                  <a:solidFill>
                    <a:srgbClr val="002060"/>
                  </a:solidFill>
                </a:rPr>
                <a:t>وبكل حواسك </a:t>
              </a:r>
              <a:r>
                <a:rPr lang="ar-EG" sz="2400" dirty="0" smtClean="0">
                  <a:solidFill>
                    <a:srgbClr val="002060"/>
                  </a:solidFill>
                </a:rPr>
                <a:t/>
              </a:r>
              <a:br>
                <a:rPr lang="ar-EG" sz="2400" dirty="0" smtClean="0">
                  <a:solidFill>
                    <a:srgbClr val="002060"/>
                  </a:solidFill>
                </a:rPr>
              </a:br>
              <a:r>
                <a:rPr lang="ar-SA" sz="2400" dirty="0" smtClean="0">
                  <a:solidFill>
                    <a:srgbClr val="002060"/>
                  </a:solidFill>
                </a:rPr>
                <a:t> </a:t>
              </a:r>
              <a:r>
                <a:rPr lang="ar-SA" sz="2400" dirty="0">
                  <a:solidFill>
                    <a:srgbClr val="002060"/>
                  </a:solidFill>
                </a:rPr>
                <a:t>لأن رأي العميل من الأهمية ان تتعرف على مدلولات كل كلمة منه</a:t>
              </a:r>
              <a:r>
                <a:rPr lang="en-US" sz="2400" dirty="0">
                  <a:solidFill>
                    <a:srgbClr val="002060"/>
                  </a:solidFill>
                  <a:effectLst/>
                  <a:ea typeface="Calibri" panose="020F0502020204030204" pitchFamily="34" charset="0"/>
                </a:rPr>
                <a:t> </a:t>
              </a:r>
            </a:p>
          </p:txBody>
        </p:sp>
        <p:sp>
          <p:nvSpPr>
            <p:cNvPr id="16" name="Rectangle 15"/>
            <p:cNvSpPr/>
            <p:nvPr/>
          </p:nvSpPr>
          <p:spPr>
            <a:xfrm rot="19124193">
              <a:off x="4641645" y="414132"/>
              <a:ext cx="300952" cy="779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justLow" rtl="1" eaLnBrk="0" fontAlgn="base" hangingPunct="0">
                <a:spcAft>
                  <a:spcPts val="0"/>
                </a:spcAft>
              </a:pPr>
              <a:r>
                <a:rPr lang="ar-EG" sz="4400" dirty="0" smtClean="0">
                  <a:solidFill>
                    <a:srgbClr val="002060"/>
                  </a:solidFill>
                </a:rPr>
                <a:t>1</a:t>
              </a:r>
              <a:endParaRPr lang="ar-SA" sz="4400" dirty="0">
                <a:solidFill>
                  <a:srgbClr val="002060"/>
                </a:solidFill>
              </a:endParaRPr>
            </a:p>
            <a:p>
              <a:pPr algn="ctr" rtl="1">
                <a:lnSpc>
                  <a:spcPct val="107000"/>
                </a:lnSpc>
                <a:spcAft>
                  <a:spcPts val="800"/>
                </a:spcAft>
              </a:pPr>
              <a:r>
                <a:rPr lang="en-US" sz="1100" dirty="0">
                  <a:effectLst/>
                  <a:ea typeface="Calibri" panose="020F0502020204030204" pitchFamily="34" charset="0"/>
                  <a:cs typeface="Arial" panose="020B0604020202020204" pitchFamily="34" charset="0"/>
                </a:rPr>
                <a:t> </a:t>
              </a:r>
            </a:p>
          </p:txBody>
        </p:sp>
      </p:grpSp>
      <p:grpSp>
        <p:nvGrpSpPr>
          <p:cNvPr id="7" name="Group 6"/>
          <p:cNvGrpSpPr/>
          <p:nvPr/>
        </p:nvGrpSpPr>
        <p:grpSpPr>
          <a:xfrm>
            <a:off x="437405" y="2595643"/>
            <a:ext cx="7765129" cy="1924551"/>
            <a:chOff x="0" y="0"/>
            <a:chExt cx="5579745" cy="2369185"/>
          </a:xfrm>
        </p:grpSpPr>
        <p:pic>
          <p:nvPicPr>
            <p:cNvPr id="8" name="Picture 7"/>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5579745" cy="2369185"/>
            </a:xfrm>
            <a:prstGeom prst="rect">
              <a:avLst/>
            </a:prstGeom>
            <a:noFill/>
            <a:ln>
              <a:noFill/>
            </a:ln>
          </p:spPr>
        </p:pic>
        <p:sp>
          <p:nvSpPr>
            <p:cNvPr id="9" name="Rectangle 8"/>
            <p:cNvSpPr/>
            <p:nvPr/>
          </p:nvSpPr>
          <p:spPr>
            <a:xfrm>
              <a:off x="358166" y="819397"/>
              <a:ext cx="4121256" cy="1258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eaLnBrk="0" fontAlgn="base" hangingPunct="0">
                <a:spcAft>
                  <a:spcPts val="0"/>
                </a:spcAft>
              </a:pPr>
              <a:r>
                <a:rPr lang="ar-SA" sz="2400" dirty="0" smtClean="0">
                  <a:solidFill>
                    <a:srgbClr val="002060"/>
                  </a:solidFill>
                </a:rPr>
                <a:t>احتفظ </a:t>
              </a:r>
              <a:r>
                <a:rPr lang="ar-SA" sz="2400" dirty="0">
                  <a:solidFill>
                    <a:srgbClr val="002060"/>
                  </a:solidFill>
                </a:rPr>
                <a:t>بهدوئك ، أعط انطباعاً بأن لديك الحل لكثير من مخاوفه ، ويجب أن تكون مهتماً بألا يظهر منك أي ضيق </a:t>
              </a:r>
              <a:endParaRPr lang="en-US" sz="2400" dirty="0">
                <a:solidFill>
                  <a:srgbClr val="002060"/>
                </a:solidFill>
              </a:endParaRPr>
            </a:p>
          </p:txBody>
        </p:sp>
        <p:sp>
          <p:nvSpPr>
            <p:cNvPr id="17" name="Rectangle 16"/>
            <p:cNvSpPr/>
            <p:nvPr/>
          </p:nvSpPr>
          <p:spPr>
            <a:xfrm rot="19182796">
              <a:off x="4561546" y="454917"/>
              <a:ext cx="543694" cy="852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eaLnBrk="0" fontAlgn="base" hangingPunct="0"/>
              <a:r>
                <a:rPr lang="ar-EG" sz="4400" dirty="0" smtClean="0">
                  <a:solidFill>
                    <a:srgbClr val="002060"/>
                  </a:solidFill>
                </a:rPr>
                <a:t>2</a:t>
              </a:r>
              <a:endParaRPr lang="en-US" sz="4400" dirty="0">
                <a:solidFill>
                  <a:srgbClr val="002060"/>
                </a:solidFill>
              </a:endParaRPr>
            </a:p>
          </p:txBody>
        </p:sp>
      </p:grpSp>
      <p:grpSp>
        <p:nvGrpSpPr>
          <p:cNvPr id="13" name="Group 12"/>
          <p:cNvGrpSpPr/>
          <p:nvPr/>
        </p:nvGrpSpPr>
        <p:grpSpPr>
          <a:xfrm flipH="1">
            <a:off x="699144" y="4484871"/>
            <a:ext cx="7816206" cy="1871480"/>
            <a:chOff x="0" y="0"/>
            <a:chExt cx="5579745" cy="2369185"/>
          </a:xfrm>
        </p:grpSpPr>
        <p:pic>
          <p:nvPicPr>
            <p:cNvPr id="14" name="Picture 13"/>
            <p:cNvPicPr>
              <a:picLocks noChangeAspect="1"/>
            </p:cNvPicPr>
            <p:nvPr/>
          </p:nvPicPr>
          <p:blipFill>
            <a:blip r:embed="rId4"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5579745" cy="2369185"/>
            </a:xfrm>
            <a:prstGeom prst="rect">
              <a:avLst/>
            </a:prstGeom>
            <a:noFill/>
            <a:ln>
              <a:noFill/>
            </a:ln>
          </p:spPr>
        </p:pic>
        <p:sp>
          <p:nvSpPr>
            <p:cNvPr id="15" name="Rectangle 14"/>
            <p:cNvSpPr/>
            <p:nvPr/>
          </p:nvSpPr>
          <p:spPr>
            <a:xfrm>
              <a:off x="253837" y="843147"/>
              <a:ext cx="4163783" cy="12231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eaLnBrk="0" fontAlgn="base" hangingPunct="0">
                <a:spcAft>
                  <a:spcPts val="0"/>
                </a:spcAft>
              </a:pPr>
              <a:r>
                <a:rPr lang="ar-SA" sz="2400" dirty="0">
                  <a:solidFill>
                    <a:srgbClr val="002060"/>
                  </a:solidFill>
                </a:rPr>
                <a:t> تقاطع ، لأن جزءاً من معالجتك للقضية أن تسمع عليها بالكامل لأنك كما تقول له : توقف عند هذا الحد</a:t>
              </a:r>
              <a:r>
                <a:rPr lang="en-US" sz="1100" dirty="0">
                  <a:solidFill>
                    <a:srgbClr val="002060"/>
                  </a:solidFill>
                  <a:effectLst/>
                  <a:ea typeface="Calibri" panose="020F0502020204030204" pitchFamily="34" charset="0"/>
                  <a:cs typeface="Arial" panose="020B0604020202020204" pitchFamily="34" charset="0"/>
                </a:rPr>
                <a:t> </a:t>
              </a:r>
            </a:p>
          </p:txBody>
        </p:sp>
        <p:sp>
          <p:nvSpPr>
            <p:cNvPr id="18" name="Rectangle 17"/>
            <p:cNvSpPr/>
            <p:nvPr/>
          </p:nvSpPr>
          <p:spPr>
            <a:xfrm rot="19441154">
              <a:off x="4454166" y="411413"/>
              <a:ext cx="591478" cy="812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eaLnBrk="0" fontAlgn="base" hangingPunct="0">
                <a:spcAft>
                  <a:spcPts val="0"/>
                </a:spcAft>
              </a:pPr>
              <a:r>
                <a:rPr lang="ar-EG" sz="4400" dirty="0">
                  <a:solidFill>
                    <a:srgbClr val="002060"/>
                  </a:solidFill>
                </a:rPr>
                <a:t>3</a:t>
              </a:r>
              <a:endParaRPr lang="en-US" sz="4400" dirty="0">
                <a:solidFill>
                  <a:srgbClr val="002060"/>
                </a:solidFill>
              </a:endParaRPr>
            </a:p>
          </p:txBody>
        </p:sp>
      </p:grpSp>
    </p:spTree>
    <p:extLst>
      <p:ext uri="{BB962C8B-B14F-4D97-AF65-F5344CB8AC3E}">
        <p14:creationId xmlns:p14="http://schemas.microsoft.com/office/powerpoint/2010/main" val="14734202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253</a:t>
            </a:fld>
            <a:endParaRPr lang="ar-EG">
              <a:solidFill>
                <a:prstClr val="black">
                  <a:tint val="75000"/>
                </a:prstClr>
              </a:solidFill>
            </a:endParaRPr>
          </a:p>
        </p:txBody>
      </p:sp>
      <p:grpSp>
        <p:nvGrpSpPr>
          <p:cNvPr id="3" name="Group 2"/>
          <p:cNvGrpSpPr/>
          <p:nvPr/>
        </p:nvGrpSpPr>
        <p:grpSpPr>
          <a:xfrm flipH="1">
            <a:off x="855552" y="594489"/>
            <a:ext cx="7659798" cy="2166152"/>
            <a:chOff x="0" y="0"/>
            <a:chExt cx="5579745" cy="2369185"/>
          </a:xfrm>
        </p:grpSpPr>
        <p:pic>
          <p:nvPicPr>
            <p:cNvPr id="5" name="Picture 4"/>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0" y="0"/>
              <a:ext cx="5579745" cy="2369185"/>
            </a:xfrm>
            <a:prstGeom prst="rect">
              <a:avLst/>
            </a:prstGeom>
            <a:noFill/>
            <a:ln>
              <a:noFill/>
            </a:ln>
          </p:spPr>
        </p:pic>
        <p:sp>
          <p:nvSpPr>
            <p:cNvPr id="6" name="Rectangle 5"/>
            <p:cNvSpPr/>
            <p:nvPr/>
          </p:nvSpPr>
          <p:spPr>
            <a:xfrm>
              <a:off x="227869" y="793111"/>
              <a:ext cx="4475439" cy="122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eaLnBrk="0" fontAlgn="base" hangingPunct="0"/>
              <a:r>
                <a:rPr lang="ar-SA" sz="2400" dirty="0" smtClean="0">
                  <a:solidFill>
                    <a:srgbClr val="002060"/>
                  </a:solidFill>
                </a:rPr>
                <a:t>اعتبر </a:t>
              </a:r>
              <a:r>
                <a:rPr lang="ar-SA" sz="2400" dirty="0">
                  <a:solidFill>
                    <a:srgbClr val="002060"/>
                  </a:solidFill>
                </a:rPr>
                <a:t>أن الاعتراض هو بمثاب سؤال موجه إليك </a:t>
              </a:r>
              <a:r>
                <a:rPr lang="ar-SA" sz="2400" dirty="0" smtClean="0">
                  <a:solidFill>
                    <a:srgbClr val="002060"/>
                  </a:solidFill>
                </a:rPr>
                <a:t>وخذ </a:t>
              </a:r>
              <a:r>
                <a:rPr lang="ar-SA" sz="2400" dirty="0">
                  <a:solidFill>
                    <a:srgbClr val="002060"/>
                  </a:solidFill>
                </a:rPr>
                <a:t>وقتك لتجيب </a:t>
              </a:r>
              <a:r>
                <a:rPr lang="ar-SA" sz="2400" dirty="0" smtClean="0">
                  <a:solidFill>
                    <a:srgbClr val="002060"/>
                  </a:solidFill>
                </a:rPr>
                <a:t>ولكن </a:t>
              </a:r>
              <a:r>
                <a:rPr lang="ar-SA" sz="2400" dirty="0">
                  <a:solidFill>
                    <a:srgbClr val="002060"/>
                  </a:solidFill>
                </a:rPr>
                <a:t>إحذر أن تجيب فوراً دون تفكير في الاعتراض</a:t>
              </a:r>
              <a:endParaRPr lang="en-US" sz="2400" dirty="0">
                <a:solidFill>
                  <a:srgbClr val="002060"/>
                </a:solidFill>
                <a:effectLst/>
                <a:ea typeface="Calibri" panose="020F0502020204030204" pitchFamily="34" charset="0"/>
              </a:endParaRPr>
            </a:p>
          </p:txBody>
        </p:sp>
        <p:sp>
          <p:nvSpPr>
            <p:cNvPr id="16" name="Rectangle 15"/>
            <p:cNvSpPr/>
            <p:nvPr/>
          </p:nvSpPr>
          <p:spPr>
            <a:xfrm rot="19124193">
              <a:off x="4641645" y="414132"/>
              <a:ext cx="300952" cy="779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justLow" rtl="1" eaLnBrk="0" fontAlgn="base" hangingPunct="0">
                <a:spcAft>
                  <a:spcPts val="0"/>
                </a:spcAft>
              </a:pPr>
              <a:r>
                <a:rPr lang="ar-EG" sz="4400" dirty="0" smtClean="0">
                  <a:solidFill>
                    <a:srgbClr val="002060"/>
                  </a:solidFill>
                </a:rPr>
                <a:t>4</a:t>
              </a:r>
              <a:endParaRPr lang="ar-SA" sz="4400" dirty="0">
                <a:solidFill>
                  <a:srgbClr val="002060"/>
                </a:solidFill>
              </a:endParaRPr>
            </a:p>
            <a:p>
              <a:pPr algn="ctr" rtl="1">
                <a:lnSpc>
                  <a:spcPct val="107000"/>
                </a:lnSpc>
                <a:spcAft>
                  <a:spcPts val="800"/>
                </a:spcAft>
              </a:pPr>
              <a:r>
                <a:rPr lang="en-US" sz="1100" dirty="0">
                  <a:effectLst/>
                  <a:ea typeface="Calibri" panose="020F0502020204030204" pitchFamily="34" charset="0"/>
                  <a:cs typeface="Arial" panose="020B0604020202020204" pitchFamily="34" charset="0"/>
                </a:rPr>
                <a:t> </a:t>
              </a:r>
            </a:p>
          </p:txBody>
        </p:sp>
      </p:grpSp>
      <p:grpSp>
        <p:nvGrpSpPr>
          <p:cNvPr id="7" name="Group 6"/>
          <p:cNvGrpSpPr/>
          <p:nvPr/>
        </p:nvGrpSpPr>
        <p:grpSpPr>
          <a:xfrm>
            <a:off x="437405" y="2595643"/>
            <a:ext cx="7765129" cy="1924551"/>
            <a:chOff x="0" y="0"/>
            <a:chExt cx="5579745" cy="2369185"/>
          </a:xfrm>
        </p:grpSpPr>
        <p:pic>
          <p:nvPicPr>
            <p:cNvPr id="8" name="Picture 7"/>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5579745" cy="2369185"/>
            </a:xfrm>
            <a:prstGeom prst="rect">
              <a:avLst/>
            </a:prstGeom>
            <a:noFill/>
            <a:ln>
              <a:noFill/>
            </a:ln>
          </p:spPr>
        </p:pic>
        <p:sp>
          <p:nvSpPr>
            <p:cNvPr id="9" name="Rectangle 8"/>
            <p:cNvSpPr/>
            <p:nvPr/>
          </p:nvSpPr>
          <p:spPr>
            <a:xfrm>
              <a:off x="358166" y="819397"/>
              <a:ext cx="4121256" cy="1258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eaLnBrk="0" fontAlgn="base" hangingPunct="0">
                <a:spcAft>
                  <a:spcPts val="0"/>
                </a:spcAft>
              </a:pPr>
              <a:r>
                <a:rPr lang="ar-SA" sz="2400" dirty="0" smtClean="0">
                  <a:solidFill>
                    <a:srgbClr val="002060"/>
                  </a:solidFill>
                </a:rPr>
                <a:t>استخدم </a:t>
              </a:r>
              <a:r>
                <a:rPr lang="ar-SA" sz="2400" dirty="0">
                  <a:solidFill>
                    <a:srgbClr val="002060"/>
                  </a:solidFill>
                </a:rPr>
                <a:t>صوتاً وسطاً في التعبير لأن ارتفاع صوتك يعني عدوانيتك ، وانخفاض صوتك يعني أنك مهزوم </a:t>
              </a:r>
              <a:endParaRPr lang="en-US" sz="2400" dirty="0">
                <a:solidFill>
                  <a:srgbClr val="002060"/>
                </a:solidFill>
              </a:endParaRPr>
            </a:p>
          </p:txBody>
        </p:sp>
        <p:sp>
          <p:nvSpPr>
            <p:cNvPr id="17" name="Rectangle 16"/>
            <p:cNvSpPr/>
            <p:nvPr/>
          </p:nvSpPr>
          <p:spPr>
            <a:xfrm rot="19182796">
              <a:off x="4561546" y="454917"/>
              <a:ext cx="543694" cy="852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eaLnBrk="0" fontAlgn="base" hangingPunct="0"/>
              <a:r>
                <a:rPr lang="ar-EG" sz="4400" dirty="0" smtClean="0">
                  <a:solidFill>
                    <a:srgbClr val="002060"/>
                  </a:solidFill>
                </a:rPr>
                <a:t>5</a:t>
              </a:r>
              <a:endParaRPr lang="en-US" sz="4400" dirty="0">
                <a:solidFill>
                  <a:srgbClr val="002060"/>
                </a:solidFill>
              </a:endParaRPr>
            </a:p>
          </p:txBody>
        </p:sp>
      </p:grpSp>
      <p:grpSp>
        <p:nvGrpSpPr>
          <p:cNvPr id="13" name="Group 12"/>
          <p:cNvGrpSpPr/>
          <p:nvPr/>
        </p:nvGrpSpPr>
        <p:grpSpPr>
          <a:xfrm flipH="1">
            <a:off x="699144" y="4484871"/>
            <a:ext cx="7816206" cy="1871480"/>
            <a:chOff x="0" y="0"/>
            <a:chExt cx="5579745" cy="2369185"/>
          </a:xfrm>
        </p:grpSpPr>
        <p:pic>
          <p:nvPicPr>
            <p:cNvPr id="14" name="Picture 13"/>
            <p:cNvPicPr>
              <a:picLocks noChangeAspect="1"/>
            </p:cNvPicPr>
            <p:nvPr/>
          </p:nvPicPr>
          <p:blipFill>
            <a:blip r:embed="rId4"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5579745" cy="2369185"/>
            </a:xfrm>
            <a:prstGeom prst="rect">
              <a:avLst/>
            </a:prstGeom>
            <a:noFill/>
            <a:ln>
              <a:noFill/>
            </a:ln>
          </p:spPr>
        </p:pic>
        <p:sp>
          <p:nvSpPr>
            <p:cNvPr id="15" name="Rectangle 14"/>
            <p:cNvSpPr/>
            <p:nvPr/>
          </p:nvSpPr>
          <p:spPr>
            <a:xfrm>
              <a:off x="253838" y="843146"/>
              <a:ext cx="4280442" cy="12231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eaLnBrk="0" fontAlgn="base" hangingPunct="0">
                <a:spcAft>
                  <a:spcPts val="0"/>
                </a:spcAft>
              </a:pPr>
              <a:r>
                <a:rPr lang="ar-SA" sz="2400" dirty="0" smtClean="0">
                  <a:solidFill>
                    <a:srgbClr val="002060"/>
                  </a:solidFill>
                </a:rPr>
                <a:t>لا </a:t>
              </a:r>
              <a:r>
                <a:rPr lang="ar-SA" sz="2400" dirty="0">
                  <a:solidFill>
                    <a:srgbClr val="002060"/>
                  </a:solidFill>
                </a:rPr>
                <a:t>ترد بعدوانية في كافة الأحول حتى ولو كنت محقاً في الرد </a:t>
              </a:r>
              <a:r>
                <a:rPr lang="ar-SA" sz="2400" dirty="0" smtClean="0">
                  <a:solidFill>
                    <a:srgbClr val="002060"/>
                  </a:solidFill>
                </a:rPr>
                <a:t> </a:t>
              </a:r>
              <a:r>
                <a:rPr lang="ar-SA" sz="2400" dirty="0">
                  <a:solidFill>
                    <a:srgbClr val="002060"/>
                  </a:solidFill>
                </a:rPr>
                <a:t>واستخدام قاعدة ( أنا أعلم تماماً أن ما تقوله صحيح </a:t>
              </a:r>
              <a:r>
                <a:rPr lang="ar-SA" sz="2400" dirty="0" smtClean="0">
                  <a:solidFill>
                    <a:srgbClr val="002060"/>
                  </a:solidFill>
                </a:rPr>
                <a:t>ولكن ..</a:t>
              </a:r>
              <a:r>
                <a:rPr lang="ar-EG" sz="2400" dirty="0" smtClean="0">
                  <a:solidFill>
                    <a:srgbClr val="002060"/>
                  </a:solidFill>
                </a:rPr>
                <a:t>)</a:t>
              </a:r>
              <a:endParaRPr lang="en-US" sz="1100" dirty="0">
                <a:solidFill>
                  <a:srgbClr val="002060"/>
                </a:solidFill>
                <a:effectLst/>
                <a:ea typeface="Calibri" panose="020F0502020204030204" pitchFamily="34" charset="0"/>
                <a:cs typeface="Arial" panose="020B0604020202020204" pitchFamily="34" charset="0"/>
              </a:endParaRPr>
            </a:p>
          </p:txBody>
        </p:sp>
        <p:sp>
          <p:nvSpPr>
            <p:cNvPr id="18" name="Rectangle 17"/>
            <p:cNvSpPr/>
            <p:nvPr/>
          </p:nvSpPr>
          <p:spPr>
            <a:xfrm rot="19441154">
              <a:off x="4454166" y="411413"/>
              <a:ext cx="591478" cy="812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eaLnBrk="0" fontAlgn="base" hangingPunct="0">
                <a:spcAft>
                  <a:spcPts val="0"/>
                </a:spcAft>
              </a:pPr>
              <a:r>
                <a:rPr lang="ar-EG" sz="4400" dirty="0">
                  <a:solidFill>
                    <a:srgbClr val="002060"/>
                  </a:solidFill>
                </a:rPr>
                <a:t>6</a:t>
              </a:r>
              <a:endParaRPr lang="en-US" sz="4400" dirty="0">
                <a:solidFill>
                  <a:srgbClr val="002060"/>
                </a:solidFill>
              </a:endParaRPr>
            </a:p>
          </p:txBody>
        </p:sp>
      </p:grpSp>
    </p:spTree>
    <p:extLst>
      <p:ext uri="{BB962C8B-B14F-4D97-AF65-F5344CB8AC3E}">
        <p14:creationId xmlns:p14="http://schemas.microsoft.com/office/powerpoint/2010/main" val="8242495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254</a:t>
            </a:fld>
            <a:endParaRPr lang="ar-EG">
              <a:solidFill>
                <a:prstClr val="black">
                  <a:tint val="75000"/>
                </a:prstClr>
              </a:solidFill>
            </a:endParaRPr>
          </a:p>
        </p:txBody>
      </p:sp>
      <p:grpSp>
        <p:nvGrpSpPr>
          <p:cNvPr id="3" name="Group 2"/>
          <p:cNvGrpSpPr/>
          <p:nvPr/>
        </p:nvGrpSpPr>
        <p:grpSpPr>
          <a:xfrm flipH="1">
            <a:off x="1576769" y="1174038"/>
            <a:ext cx="6524042" cy="4132057"/>
            <a:chOff x="0" y="0"/>
            <a:chExt cx="5579745" cy="2369185"/>
          </a:xfrm>
        </p:grpSpPr>
        <p:pic>
          <p:nvPicPr>
            <p:cNvPr id="5" name="Picture 4"/>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0" y="0"/>
              <a:ext cx="5579745" cy="2369185"/>
            </a:xfrm>
            <a:prstGeom prst="rect">
              <a:avLst/>
            </a:prstGeom>
            <a:noFill/>
            <a:ln>
              <a:noFill/>
            </a:ln>
          </p:spPr>
        </p:pic>
        <p:sp>
          <p:nvSpPr>
            <p:cNvPr id="6" name="Rectangle 5"/>
            <p:cNvSpPr/>
            <p:nvPr/>
          </p:nvSpPr>
          <p:spPr>
            <a:xfrm>
              <a:off x="227869" y="793111"/>
              <a:ext cx="4475439" cy="122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eaLnBrk="0" fontAlgn="base" hangingPunct="0"/>
              <a:r>
                <a:rPr lang="ar-SA" sz="2400" dirty="0" smtClean="0">
                  <a:solidFill>
                    <a:srgbClr val="002060"/>
                  </a:solidFill>
                </a:rPr>
                <a:t>عند </a:t>
              </a:r>
              <a:r>
                <a:rPr lang="ar-SA" sz="2400" dirty="0">
                  <a:solidFill>
                    <a:srgbClr val="002060"/>
                  </a:solidFill>
                </a:rPr>
                <a:t>الرد على الاعتراض ابحث عن موافقة العميل فيما جاء بالرد على اعتراضه ، ويمكن في هذا الخصوص أن تنهي الرد على الاعتراض بسؤال من المنطلق الإجابة عليه بنعم </a:t>
              </a:r>
              <a:endParaRPr lang="en-US" sz="2400" dirty="0">
                <a:solidFill>
                  <a:srgbClr val="002060"/>
                </a:solidFill>
                <a:effectLst/>
                <a:ea typeface="Calibri" panose="020F0502020204030204" pitchFamily="34" charset="0"/>
              </a:endParaRPr>
            </a:p>
          </p:txBody>
        </p:sp>
        <p:sp>
          <p:nvSpPr>
            <p:cNvPr id="7" name="Rectangle 6"/>
            <p:cNvSpPr/>
            <p:nvPr/>
          </p:nvSpPr>
          <p:spPr>
            <a:xfrm rot="19124193">
              <a:off x="4641645" y="414132"/>
              <a:ext cx="300952" cy="779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justLow" rtl="1" eaLnBrk="0" fontAlgn="base" hangingPunct="0">
                <a:spcAft>
                  <a:spcPts val="0"/>
                </a:spcAft>
              </a:pPr>
              <a:r>
                <a:rPr lang="ar-EG" sz="4400" dirty="0" smtClean="0">
                  <a:solidFill>
                    <a:srgbClr val="002060"/>
                  </a:solidFill>
                </a:rPr>
                <a:t>7</a:t>
              </a:r>
              <a:endParaRPr lang="ar-SA" sz="4400" dirty="0">
                <a:solidFill>
                  <a:srgbClr val="002060"/>
                </a:solidFill>
              </a:endParaRPr>
            </a:p>
            <a:p>
              <a:pPr algn="ctr" rtl="1">
                <a:lnSpc>
                  <a:spcPct val="107000"/>
                </a:lnSpc>
                <a:spcAft>
                  <a:spcPts val="800"/>
                </a:spcAft>
              </a:pPr>
              <a:r>
                <a:rPr lang="en-US" sz="1100" dirty="0">
                  <a:effectLst/>
                  <a:ea typeface="Calibri" panose="020F0502020204030204" pitchFamily="34" charset="0"/>
                  <a:cs typeface="Arial" panose="020B0604020202020204" pitchFamily="34" charset="0"/>
                </a:rPr>
                <a:t> </a:t>
              </a:r>
            </a:p>
          </p:txBody>
        </p:sp>
      </p:grpSp>
    </p:spTree>
    <p:extLst>
      <p:ext uri="{BB962C8B-B14F-4D97-AF65-F5344CB8AC3E}">
        <p14:creationId xmlns:p14="http://schemas.microsoft.com/office/powerpoint/2010/main" val="40182033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255</a:t>
            </a:fld>
            <a:endParaRPr lang="ar-EG">
              <a:solidFill>
                <a:prstClr val="black">
                  <a:tint val="75000"/>
                </a:prstClr>
              </a:solidFill>
            </a:endParaRPr>
          </a:p>
        </p:txBody>
      </p:sp>
      <p:grpSp>
        <p:nvGrpSpPr>
          <p:cNvPr id="5" name="Group 4"/>
          <p:cNvGrpSpPr/>
          <p:nvPr/>
        </p:nvGrpSpPr>
        <p:grpSpPr>
          <a:xfrm>
            <a:off x="437405" y="225930"/>
            <a:ext cx="6020545" cy="1293777"/>
            <a:chOff x="0" y="0"/>
            <a:chExt cx="5579745" cy="2369185"/>
          </a:xfrm>
        </p:grpSpPr>
        <p:pic>
          <p:nvPicPr>
            <p:cNvPr id="6" name="Picture 5"/>
            <p:cNvPicPr>
              <a:picLocks noChangeAspect="1"/>
            </p:cNvPicPr>
            <p:nvPr/>
          </p:nvPicPr>
          <p:blipFill>
            <a:blip r:embed="rId4"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5579745" cy="2369185"/>
            </a:xfrm>
            <a:prstGeom prst="rect">
              <a:avLst/>
            </a:prstGeom>
            <a:noFill/>
            <a:ln>
              <a:noFill/>
            </a:ln>
          </p:spPr>
        </p:pic>
        <p:sp>
          <p:nvSpPr>
            <p:cNvPr id="7" name="Rectangle 6"/>
            <p:cNvSpPr/>
            <p:nvPr/>
          </p:nvSpPr>
          <p:spPr>
            <a:xfrm>
              <a:off x="358166" y="819397"/>
              <a:ext cx="4121256" cy="1258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eaLnBrk="0" fontAlgn="base" hangingPunct="0">
                <a:spcAft>
                  <a:spcPts val="0"/>
                </a:spcAft>
              </a:pPr>
              <a:r>
                <a:rPr lang="ar-SA" sz="2400" dirty="0" smtClean="0">
                  <a:solidFill>
                    <a:srgbClr val="002060"/>
                  </a:solidFill>
                </a:rPr>
                <a:t>احذر </a:t>
              </a:r>
              <a:r>
                <a:rPr lang="ar-SA" sz="2400" dirty="0">
                  <a:solidFill>
                    <a:srgbClr val="002060"/>
                  </a:solidFill>
                </a:rPr>
                <a:t>ذلك عند التعامل مع اعتراضات </a:t>
              </a:r>
              <a:r>
                <a:rPr lang="ar-SA" sz="2400" dirty="0" smtClean="0">
                  <a:solidFill>
                    <a:srgbClr val="002060"/>
                  </a:solidFill>
                </a:rPr>
                <a:t>العميل </a:t>
              </a:r>
              <a:endParaRPr lang="en-US" sz="2400" dirty="0">
                <a:solidFill>
                  <a:srgbClr val="002060"/>
                </a:solidFill>
              </a:endParaRPr>
            </a:p>
          </p:txBody>
        </p:sp>
        <p:sp>
          <p:nvSpPr>
            <p:cNvPr id="8" name="Rectangle 7"/>
            <p:cNvSpPr/>
            <p:nvPr/>
          </p:nvSpPr>
          <p:spPr>
            <a:xfrm rot="19182796">
              <a:off x="4561546" y="454917"/>
              <a:ext cx="543694" cy="852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eaLnBrk="0" fontAlgn="base" hangingPunct="0"/>
              <a:r>
                <a:rPr lang="ar-EG" sz="4400" dirty="0" smtClean="0">
                  <a:solidFill>
                    <a:srgbClr val="002060"/>
                  </a:solidFill>
                </a:rPr>
                <a:t>8</a:t>
              </a:r>
              <a:endParaRPr lang="en-US" sz="4400" dirty="0">
                <a:solidFill>
                  <a:srgbClr val="002060"/>
                </a:solidFill>
              </a:endParaRPr>
            </a:p>
          </p:txBody>
        </p:sp>
      </p:grpSp>
      <p:grpSp>
        <p:nvGrpSpPr>
          <p:cNvPr id="9" name="Group 8"/>
          <p:cNvGrpSpPr/>
          <p:nvPr/>
        </p:nvGrpSpPr>
        <p:grpSpPr>
          <a:xfrm>
            <a:off x="3206512" y="4011553"/>
            <a:ext cx="3311166" cy="1810691"/>
            <a:chOff x="4615958" y="703384"/>
            <a:chExt cx="3457066" cy="2655834"/>
          </a:xfrm>
        </p:grpSpPr>
        <p:pic>
          <p:nvPicPr>
            <p:cNvPr id="10" name="Picture 9"/>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blip>
            <a:stretch>
              <a:fillRect/>
            </a:stretch>
          </p:blipFill>
          <p:spPr>
            <a:xfrm>
              <a:off x="4615958" y="703384"/>
              <a:ext cx="3457066" cy="2655834"/>
            </a:xfrm>
            <a:prstGeom prst="rect">
              <a:avLst/>
            </a:prstGeom>
          </p:spPr>
        </p:pic>
        <p:sp>
          <p:nvSpPr>
            <p:cNvPr id="11" name="TextBox 10"/>
            <p:cNvSpPr txBox="1"/>
            <p:nvPr/>
          </p:nvSpPr>
          <p:spPr>
            <a:xfrm>
              <a:off x="4944928" y="933340"/>
              <a:ext cx="2732708" cy="2302302"/>
            </a:xfrm>
            <a:prstGeom prst="rect">
              <a:avLst/>
            </a:prstGeom>
            <a:noFill/>
          </p:spPr>
          <p:txBody>
            <a:bodyPr wrap="square" rtlCol="1">
              <a:spAutoFit/>
            </a:bodyPr>
            <a:lstStyle/>
            <a:p>
              <a:pPr algn="ctr"/>
              <a:r>
                <a:rPr lang="ar-EG" sz="2400" dirty="0" smtClean="0">
                  <a:solidFill>
                    <a:schemeClr val="tx1">
                      <a:lumMod val="95000"/>
                      <a:lumOff val="5000"/>
                    </a:schemeClr>
                  </a:solidFill>
                </a:rPr>
                <a:t>ان </a:t>
              </a:r>
              <a:r>
                <a:rPr lang="ar-EG" sz="2400" dirty="0">
                  <a:solidFill>
                    <a:schemeClr val="tx1">
                      <a:lumMod val="95000"/>
                      <a:lumOff val="5000"/>
                    </a:schemeClr>
                  </a:solidFill>
                </a:rPr>
                <a:t>تبدو سعادتك بانتصاراتك المتلاحقة في الرد على اعتراضاته الفنية .</a:t>
              </a:r>
            </a:p>
          </p:txBody>
        </p:sp>
      </p:grpSp>
      <p:grpSp>
        <p:nvGrpSpPr>
          <p:cNvPr id="12" name="Group 11"/>
          <p:cNvGrpSpPr/>
          <p:nvPr/>
        </p:nvGrpSpPr>
        <p:grpSpPr>
          <a:xfrm>
            <a:off x="5901225" y="3223357"/>
            <a:ext cx="3311166" cy="1810690"/>
            <a:chOff x="4615958" y="703384"/>
            <a:chExt cx="3457066" cy="2655834"/>
          </a:xfrm>
        </p:grpSpPr>
        <p:pic>
          <p:nvPicPr>
            <p:cNvPr id="13" name="Picture 12"/>
            <p:cNvPicPr>
              <a:picLocks noChangeAspect="1"/>
            </p:cNvPicPr>
            <p:nvPr/>
          </p:nvPicPr>
          <p:blipFill>
            <a:blip r:embed="rId5">
              <a:clrChange>
                <a:clrFrom>
                  <a:srgbClr val="FFFFFF"/>
                </a:clrFrom>
                <a:clrTo>
                  <a:srgbClr val="FFFFFF">
                    <a:alpha val="0"/>
                  </a:srgbClr>
                </a:clrTo>
              </a:clrChange>
            </a:blip>
            <a:stretch>
              <a:fillRect/>
            </a:stretch>
          </p:blipFill>
          <p:spPr>
            <a:xfrm>
              <a:off x="4615958" y="703384"/>
              <a:ext cx="3457066" cy="2655834"/>
            </a:xfrm>
            <a:prstGeom prst="rect">
              <a:avLst/>
            </a:prstGeom>
          </p:spPr>
        </p:pic>
        <p:sp>
          <p:nvSpPr>
            <p:cNvPr id="14" name="TextBox 13"/>
            <p:cNvSpPr txBox="1"/>
            <p:nvPr/>
          </p:nvSpPr>
          <p:spPr>
            <a:xfrm>
              <a:off x="5077038" y="1405513"/>
              <a:ext cx="2484791" cy="1218867"/>
            </a:xfrm>
            <a:prstGeom prst="rect">
              <a:avLst/>
            </a:prstGeom>
            <a:noFill/>
          </p:spPr>
          <p:txBody>
            <a:bodyPr wrap="square" rtlCol="1">
              <a:spAutoFit/>
            </a:bodyPr>
            <a:lstStyle/>
            <a:p>
              <a:pPr algn="ctr"/>
              <a:r>
                <a:rPr lang="ar-EG" sz="2400" dirty="0" smtClean="0">
                  <a:solidFill>
                    <a:schemeClr val="tx1">
                      <a:lumMod val="95000"/>
                      <a:lumOff val="5000"/>
                    </a:schemeClr>
                  </a:solidFill>
                </a:rPr>
                <a:t>أن </a:t>
              </a:r>
              <a:r>
                <a:rPr lang="ar-EG" sz="2400" dirty="0">
                  <a:solidFill>
                    <a:schemeClr val="tx1">
                      <a:lumMod val="95000"/>
                      <a:lumOff val="5000"/>
                    </a:schemeClr>
                  </a:solidFill>
                </a:rPr>
                <a:t>تظهر صالة معلوماتك عن </a:t>
              </a:r>
              <a:r>
                <a:rPr lang="ar-EG" sz="2400" dirty="0" smtClean="0">
                  <a:solidFill>
                    <a:schemeClr val="tx1">
                      <a:lumMod val="95000"/>
                      <a:lumOff val="5000"/>
                    </a:schemeClr>
                  </a:solidFill>
                </a:rPr>
                <a:t>منتجاته</a:t>
              </a:r>
              <a:endParaRPr lang="en-US" sz="2400" dirty="0">
                <a:solidFill>
                  <a:schemeClr val="tx1">
                    <a:lumMod val="95000"/>
                    <a:lumOff val="5000"/>
                  </a:schemeClr>
                </a:solidFill>
              </a:endParaRPr>
            </a:p>
          </p:txBody>
        </p:sp>
      </p:grpSp>
      <p:grpSp>
        <p:nvGrpSpPr>
          <p:cNvPr id="15" name="Group 14"/>
          <p:cNvGrpSpPr/>
          <p:nvPr/>
        </p:nvGrpSpPr>
        <p:grpSpPr>
          <a:xfrm>
            <a:off x="5832834" y="1360786"/>
            <a:ext cx="3311166" cy="1810690"/>
            <a:chOff x="4615958" y="703384"/>
            <a:chExt cx="3457066" cy="2655834"/>
          </a:xfrm>
        </p:grpSpPr>
        <p:pic>
          <p:nvPicPr>
            <p:cNvPr id="16" name="Picture 15"/>
            <p:cNvPicPr>
              <a:picLocks noChangeAspect="1"/>
            </p:cNvPicPr>
            <p:nvPr/>
          </p:nvPicPr>
          <p:blipFill>
            <a:blip r:embed="rId5">
              <a:clrChange>
                <a:clrFrom>
                  <a:srgbClr val="FFFFFF"/>
                </a:clrFrom>
                <a:clrTo>
                  <a:srgbClr val="FFFFFF">
                    <a:alpha val="0"/>
                  </a:srgbClr>
                </a:clrTo>
              </a:clrChange>
              <a:duotone>
                <a:schemeClr val="accent2">
                  <a:shade val="45000"/>
                  <a:satMod val="135000"/>
                </a:schemeClr>
                <a:prstClr val="white"/>
              </a:duotone>
            </a:blip>
            <a:stretch>
              <a:fillRect/>
            </a:stretch>
          </p:blipFill>
          <p:spPr>
            <a:xfrm>
              <a:off x="4615958" y="703384"/>
              <a:ext cx="3457066" cy="2655834"/>
            </a:xfrm>
            <a:prstGeom prst="rect">
              <a:avLst/>
            </a:prstGeom>
          </p:spPr>
        </p:pic>
        <p:sp>
          <p:nvSpPr>
            <p:cNvPr id="17" name="TextBox 16"/>
            <p:cNvSpPr txBox="1"/>
            <p:nvPr/>
          </p:nvSpPr>
          <p:spPr>
            <a:xfrm rot="20939076">
              <a:off x="4976291" y="1173111"/>
              <a:ext cx="2732708" cy="1760586"/>
            </a:xfrm>
            <a:prstGeom prst="rect">
              <a:avLst/>
            </a:prstGeom>
            <a:noFill/>
          </p:spPr>
          <p:txBody>
            <a:bodyPr wrap="square" rtlCol="1">
              <a:spAutoFit/>
            </a:bodyPr>
            <a:lstStyle/>
            <a:p>
              <a:pPr algn="ctr"/>
              <a:r>
                <a:rPr lang="ar-EG" sz="2400" dirty="0" smtClean="0">
                  <a:solidFill>
                    <a:schemeClr val="tx1">
                      <a:lumMod val="95000"/>
                      <a:lumOff val="5000"/>
                    </a:schemeClr>
                  </a:solidFill>
                </a:rPr>
                <a:t>أن </a:t>
              </a:r>
              <a:r>
                <a:rPr lang="ar-EG" sz="2400" dirty="0">
                  <a:solidFill>
                    <a:schemeClr val="tx1">
                      <a:lumMod val="95000"/>
                      <a:lumOff val="5000"/>
                    </a:schemeClr>
                  </a:solidFill>
                </a:rPr>
                <a:t>تبدي </a:t>
              </a:r>
              <a:r>
                <a:rPr lang="ar-EG" sz="2400" dirty="0" smtClean="0">
                  <a:solidFill>
                    <a:schemeClr val="tx1">
                      <a:lumMod val="95000"/>
                      <a:lumOff val="5000"/>
                    </a:schemeClr>
                  </a:solidFill>
                </a:rPr>
                <a:t>تعبيرات</a:t>
              </a:r>
              <a:br>
                <a:rPr lang="ar-EG" sz="2400" dirty="0" smtClean="0">
                  <a:solidFill>
                    <a:schemeClr val="tx1">
                      <a:lumMod val="95000"/>
                      <a:lumOff val="5000"/>
                    </a:schemeClr>
                  </a:solidFill>
                </a:rPr>
              </a:br>
              <a:r>
                <a:rPr lang="ar-EG" sz="2400" dirty="0" smtClean="0">
                  <a:solidFill>
                    <a:schemeClr val="tx1">
                      <a:lumMod val="95000"/>
                      <a:lumOff val="5000"/>
                    </a:schemeClr>
                  </a:solidFill>
                </a:rPr>
                <a:t> </a:t>
              </a:r>
              <a:r>
                <a:rPr lang="ar-EG" sz="2400" dirty="0">
                  <a:solidFill>
                    <a:schemeClr val="tx1">
                      <a:lumMod val="95000"/>
                      <a:lumOff val="5000"/>
                    </a:schemeClr>
                  </a:solidFill>
                </a:rPr>
                <a:t>للوجه او اليد تسفه </a:t>
              </a:r>
              <a:r>
                <a:rPr lang="ar-EG" sz="2400" dirty="0" smtClean="0">
                  <a:solidFill>
                    <a:schemeClr val="tx1">
                      <a:lumMod val="95000"/>
                      <a:lumOff val="5000"/>
                    </a:schemeClr>
                  </a:solidFill>
                </a:rPr>
                <a:t/>
              </a:r>
              <a:br>
                <a:rPr lang="ar-EG" sz="2400" dirty="0" smtClean="0">
                  <a:solidFill>
                    <a:schemeClr val="tx1">
                      <a:lumMod val="95000"/>
                      <a:lumOff val="5000"/>
                    </a:schemeClr>
                  </a:solidFill>
                </a:rPr>
              </a:br>
              <a:r>
                <a:rPr lang="ar-EG" sz="2400" dirty="0" smtClean="0">
                  <a:solidFill>
                    <a:schemeClr val="tx1">
                      <a:lumMod val="95000"/>
                      <a:lumOff val="5000"/>
                    </a:schemeClr>
                  </a:solidFill>
                </a:rPr>
                <a:t>أو </a:t>
              </a:r>
              <a:r>
                <a:rPr lang="ar-EG" sz="2400" dirty="0">
                  <a:solidFill>
                    <a:schemeClr val="tx1">
                      <a:lumMod val="95000"/>
                      <a:lumOff val="5000"/>
                    </a:schemeClr>
                  </a:solidFill>
                </a:rPr>
                <a:t>تقلل من </a:t>
              </a:r>
              <a:r>
                <a:rPr lang="ar-EG" sz="2400" dirty="0" smtClean="0">
                  <a:solidFill>
                    <a:schemeClr val="tx1">
                      <a:lumMod val="95000"/>
                      <a:lumOff val="5000"/>
                    </a:schemeClr>
                  </a:solidFill>
                </a:rPr>
                <a:t>الاعتراض</a:t>
              </a:r>
              <a:endParaRPr lang="en-US" sz="2400" dirty="0">
                <a:solidFill>
                  <a:schemeClr val="tx1">
                    <a:lumMod val="95000"/>
                    <a:lumOff val="5000"/>
                  </a:schemeClr>
                </a:solidFill>
              </a:endParaRPr>
            </a:p>
          </p:txBody>
        </p:sp>
      </p:grpSp>
      <p:grpSp>
        <p:nvGrpSpPr>
          <p:cNvPr id="21" name="Group 20"/>
          <p:cNvGrpSpPr/>
          <p:nvPr/>
        </p:nvGrpSpPr>
        <p:grpSpPr>
          <a:xfrm>
            <a:off x="3031680" y="2001476"/>
            <a:ext cx="3311166" cy="1810689"/>
            <a:chOff x="4615958" y="703384"/>
            <a:chExt cx="3457066" cy="2655834"/>
          </a:xfrm>
        </p:grpSpPr>
        <p:pic>
          <p:nvPicPr>
            <p:cNvPr id="22" name="Picture 21"/>
            <p:cNvPicPr>
              <a:picLocks noChangeAspect="1"/>
            </p:cNvPicPr>
            <p:nvPr/>
          </p:nvPicPr>
          <p:blipFill>
            <a:blip r:embed="rId5">
              <a:clrChange>
                <a:clrFrom>
                  <a:srgbClr val="FFFFFF"/>
                </a:clrFrom>
                <a:clrTo>
                  <a:srgbClr val="FFFFFF">
                    <a:alpha val="0"/>
                  </a:srgbClr>
                </a:clrTo>
              </a:clrChange>
            </a:blip>
            <a:stretch>
              <a:fillRect/>
            </a:stretch>
          </p:blipFill>
          <p:spPr>
            <a:xfrm>
              <a:off x="4615958" y="703384"/>
              <a:ext cx="3457066" cy="2655834"/>
            </a:xfrm>
            <a:prstGeom prst="rect">
              <a:avLst/>
            </a:prstGeom>
          </p:spPr>
        </p:pic>
        <p:sp>
          <p:nvSpPr>
            <p:cNvPr id="23" name="TextBox 22"/>
            <p:cNvSpPr txBox="1"/>
            <p:nvPr/>
          </p:nvSpPr>
          <p:spPr>
            <a:xfrm>
              <a:off x="4943151" y="1421866"/>
              <a:ext cx="2732708" cy="1218868"/>
            </a:xfrm>
            <a:prstGeom prst="rect">
              <a:avLst/>
            </a:prstGeom>
            <a:noFill/>
          </p:spPr>
          <p:txBody>
            <a:bodyPr wrap="square" rtlCol="1">
              <a:spAutoFit/>
            </a:bodyPr>
            <a:lstStyle/>
            <a:p>
              <a:pPr algn="ctr"/>
              <a:r>
                <a:rPr lang="ar-EG" sz="2400" dirty="0" smtClean="0">
                  <a:solidFill>
                    <a:schemeClr val="tx1">
                      <a:lumMod val="95000"/>
                      <a:lumOff val="5000"/>
                    </a:schemeClr>
                  </a:solidFill>
                </a:rPr>
                <a:t>أن </a:t>
              </a:r>
              <a:r>
                <a:rPr lang="ar-EG" sz="2400" dirty="0">
                  <a:solidFill>
                    <a:schemeClr val="tx1">
                      <a:lumMod val="95000"/>
                      <a:lumOff val="5000"/>
                    </a:schemeClr>
                  </a:solidFill>
                </a:rPr>
                <a:t>تفتقد سياسات العميل المتعلقة بالسلع </a:t>
              </a:r>
              <a:r>
                <a:rPr lang="ar-EG" sz="2400" dirty="0" smtClean="0">
                  <a:solidFill>
                    <a:schemeClr val="tx1">
                      <a:lumMod val="95000"/>
                      <a:lumOff val="5000"/>
                    </a:schemeClr>
                  </a:solidFill>
                </a:rPr>
                <a:t>والخدمات</a:t>
              </a:r>
              <a:endParaRPr lang="en-US" sz="2400" dirty="0">
                <a:solidFill>
                  <a:schemeClr val="tx1">
                    <a:lumMod val="95000"/>
                    <a:lumOff val="5000"/>
                  </a:schemeClr>
                </a:solidFill>
              </a:endParaRPr>
            </a:p>
          </p:txBody>
        </p:sp>
      </p:grpSp>
      <p:grpSp>
        <p:nvGrpSpPr>
          <p:cNvPr id="27" name="Group 26"/>
          <p:cNvGrpSpPr/>
          <p:nvPr/>
        </p:nvGrpSpPr>
        <p:grpSpPr>
          <a:xfrm>
            <a:off x="448183" y="4504344"/>
            <a:ext cx="3311166" cy="1810690"/>
            <a:chOff x="4615958" y="703384"/>
            <a:chExt cx="3457066" cy="2655834"/>
          </a:xfrm>
        </p:grpSpPr>
        <p:pic>
          <p:nvPicPr>
            <p:cNvPr id="28" name="Picture 27"/>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blip>
            <a:stretch>
              <a:fillRect/>
            </a:stretch>
          </p:blipFill>
          <p:spPr>
            <a:xfrm>
              <a:off x="4615958" y="703384"/>
              <a:ext cx="3457066" cy="2655834"/>
            </a:xfrm>
            <a:prstGeom prst="rect">
              <a:avLst/>
            </a:prstGeom>
          </p:spPr>
        </p:pic>
        <p:sp>
          <p:nvSpPr>
            <p:cNvPr id="29" name="TextBox 28"/>
            <p:cNvSpPr txBox="1"/>
            <p:nvPr/>
          </p:nvSpPr>
          <p:spPr>
            <a:xfrm>
              <a:off x="4978136" y="1443837"/>
              <a:ext cx="2732708" cy="1218867"/>
            </a:xfrm>
            <a:prstGeom prst="rect">
              <a:avLst/>
            </a:prstGeom>
            <a:noFill/>
          </p:spPr>
          <p:txBody>
            <a:bodyPr wrap="square" rtlCol="1">
              <a:spAutoFit/>
            </a:bodyPr>
            <a:lstStyle/>
            <a:p>
              <a:pPr algn="ctr"/>
              <a:r>
                <a:rPr lang="ar-EG" sz="2400" dirty="0" smtClean="0">
                  <a:solidFill>
                    <a:schemeClr val="tx1">
                      <a:lumMod val="95000"/>
                      <a:lumOff val="5000"/>
                    </a:schemeClr>
                  </a:solidFill>
                </a:rPr>
                <a:t>ألا </a:t>
              </a:r>
              <a:r>
                <a:rPr lang="ar-EG" sz="2400" dirty="0">
                  <a:solidFill>
                    <a:schemeClr val="tx1">
                      <a:lumMod val="95000"/>
                      <a:lumOff val="5000"/>
                    </a:schemeClr>
                  </a:solidFill>
                </a:rPr>
                <a:t>تراعي مشاعره وحاجاته ومخاوفه . </a:t>
              </a:r>
            </a:p>
          </p:txBody>
        </p:sp>
      </p:grpSp>
      <p:grpSp>
        <p:nvGrpSpPr>
          <p:cNvPr id="30" name="Group 29"/>
          <p:cNvGrpSpPr/>
          <p:nvPr/>
        </p:nvGrpSpPr>
        <p:grpSpPr>
          <a:xfrm rot="316824">
            <a:off x="228570" y="2431474"/>
            <a:ext cx="3311166" cy="1810690"/>
            <a:chOff x="4615958" y="703384"/>
            <a:chExt cx="3457066" cy="2655834"/>
          </a:xfrm>
        </p:grpSpPr>
        <p:pic>
          <p:nvPicPr>
            <p:cNvPr id="31" name="Picture 30"/>
            <p:cNvPicPr>
              <a:picLocks noChangeAspect="1"/>
            </p:cNvPicPr>
            <p:nvPr/>
          </p:nvPicPr>
          <p:blipFill>
            <a:blip r:embed="rId5">
              <a:clrChange>
                <a:clrFrom>
                  <a:srgbClr val="FFFFFF"/>
                </a:clrFrom>
                <a:clrTo>
                  <a:srgbClr val="FFFFFF">
                    <a:alpha val="0"/>
                  </a:srgbClr>
                </a:clrTo>
              </a:clrChange>
            </a:blip>
            <a:stretch>
              <a:fillRect/>
            </a:stretch>
          </p:blipFill>
          <p:spPr>
            <a:xfrm>
              <a:off x="4615958" y="703384"/>
              <a:ext cx="3457066" cy="2655834"/>
            </a:xfrm>
            <a:prstGeom prst="rect">
              <a:avLst/>
            </a:prstGeom>
          </p:spPr>
        </p:pic>
        <p:sp>
          <p:nvSpPr>
            <p:cNvPr id="32" name="TextBox 31"/>
            <p:cNvSpPr txBox="1"/>
            <p:nvPr/>
          </p:nvSpPr>
          <p:spPr>
            <a:xfrm>
              <a:off x="4978137" y="1215413"/>
              <a:ext cx="2732708" cy="1760586"/>
            </a:xfrm>
            <a:prstGeom prst="rect">
              <a:avLst/>
            </a:prstGeom>
            <a:noFill/>
          </p:spPr>
          <p:txBody>
            <a:bodyPr wrap="square" rtlCol="1">
              <a:spAutoFit/>
            </a:bodyPr>
            <a:lstStyle/>
            <a:p>
              <a:pPr algn="ctr"/>
              <a:r>
                <a:rPr lang="ar-EG" sz="2400" dirty="0" smtClean="0">
                  <a:solidFill>
                    <a:schemeClr val="tx1">
                      <a:lumMod val="95000"/>
                      <a:lumOff val="5000"/>
                    </a:schemeClr>
                  </a:solidFill>
                </a:rPr>
                <a:t>ان </a:t>
              </a:r>
              <a:r>
                <a:rPr lang="ar-EG" sz="2400" dirty="0">
                  <a:solidFill>
                    <a:schemeClr val="tx1">
                      <a:lumMod val="95000"/>
                      <a:lumOff val="5000"/>
                    </a:schemeClr>
                  </a:solidFill>
                </a:rPr>
                <a:t>تصر على ان تتكلم وحدك .. ولا تنصت للعميل .</a:t>
              </a:r>
              <a:endParaRPr lang="en-US" sz="2400" dirty="0">
                <a:solidFill>
                  <a:schemeClr val="tx1">
                    <a:lumMod val="95000"/>
                    <a:lumOff val="5000"/>
                  </a:schemeClr>
                </a:solidFill>
              </a:endParaRPr>
            </a:p>
          </p:txBody>
        </p:sp>
      </p:grpSp>
    </p:spTree>
    <p:extLst>
      <p:ext uri="{BB962C8B-B14F-4D97-AF65-F5344CB8AC3E}">
        <p14:creationId xmlns:p14="http://schemas.microsoft.com/office/powerpoint/2010/main" val="2445302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80">
                                          <p:stCondLst>
                                            <p:cond delay="0"/>
                                          </p:stCondLst>
                                        </p:cTn>
                                        <p:tgtEl>
                                          <p:spTgt spid="21"/>
                                        </p:tgtEl>
                                      </p:cBhvr>
                                    </p:animEffect>
                                    <p:anim calcmode="lin" valueType="num">
                                      <p:cBhvr>
                                        <p:cTn id="3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6" dur="26">
                                          <p:stCondLst>
                                            <p:cond delay="650"/>
                                          </p:stCondLst>
                                        </p:cTn>
                                        <p:tgtEl>
                                          <p:spTgt spid="21"/>
                                        </p:tgtEl>
                                      </p:cBhvr>
                                      <p:to x="100000" y="60000"/>
                                    </p:animScale>
                                    <p:animScale>
                                      <p:cBhvr>
                                        <p:cTn id="37" dur="166" decel="50000">
                                          <p:stCondLst>
                                            <p:cond delay="676"/>
                                          </p:stCondLst>
                                        </p:cTn>
                                        <p:tgtEl>
                                          <p:spTgt spid="21"/>
                                        </p:tgtEl>
                                      </p:cBhvr>
                                      <p:to x="100000" y="100000"/>
                                    </p:animScale>
                                    <p:animScale>
                                      <p:cBhvr>
                                        <p:cTn id="38" dur="26">
                                          <p:stCondLst>
                                            <p:cond delay="1312"/>
                                          </p:stCondLst>
                                        </p:cTn>
                                        <p:tgtEl>
                                          <p:spTgt spid="21"/>
                                        </p:tgtEl>
                                      </p:cBhvr>
                                      <p:to x="100000" y="80000"/>
                                    </p:animScale>
                                    <p:animScale>
                                      <p:cBhvr>
                                        <p:cTn id="39" dur="166" decel="50000">
                                          <p:stCondLst>
                                            <p:cond delay="1338"/>
                                          </p:stCondLst>
                                        </p:cTn>
                                        <p:tgtEl>
                                          <p:spTgt spid="21"/>
                                        </p:tgtEl>
                                      </p:cBhvr>
                                      <p:to x="100000" y="100000"/>
                                    </p:animScale>
                                    <p:animScale>
                                      <p:cBhvr>
                                        <p:cTn id="40" dur="26">
                                          <p:stCondLst>
                                            <p:cond delay="1642"/>
                                          </p:stCondLst>
                                        </p:cTn>
                                        <p:tgtEl>
                                          <p:spTgt spid="21"/>
                                        </p:tgtEl>
                                      </p:cBhvr>
                                      <p:to x="100000" y="90000"/>
                                    </p:animScale>
                                    <p:animScale>
                                      <p:cBhvr>
                                        <p:cTn id="41" dur="166" decel="50000">
                                          <p:stCondLst>
                                            <p:cond delay="1668"/>
                                          </p:stCondLst>
                                        </p:cTn>
                                        <p:tgtEl>
                                          <p:spTgt spid="21"/>
                                        </p:tgtEl>
                                      </p:cBhvr>
                                      <p:to x="100000" y="100000"/>
                                    </p:animScale>
                                    <p:animScale>
                                      <p:cBhvr>
                                        <p:cTn id="42" dur="26">
                                          <p:stCondLst>
                                            <p:cond delay="1808"/>
                                          </p:stCondLst>
                                        </p:cTn>
                                        <p:tgtEl>
                                          <p:spTgt spid="21"/>
                                        </p:tgtEl>
                                      </p:cBhvr>
                                      <p:to x="100000" y="95000"/>
                                    </p:animScale>
                                    <p:animScale>
                                      <p:cBhvr>
                                        <p:cTn id="43" dur="166" decel="50000">
                                          <p:stCondLst>
                                            <p:cond delay="1834"/>
                                          </p:stCondLst>
                                        </p:cTn>
                                        <p:tgtEl>
                                          <p:spTgt spid="2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580">
                                          <p:stCondLst>
                                            <p:cond delay="0"/>
                                          </p:stCondLst>
                                        </p:cTn>
                                        <p:tgtEl>
                                          <p:spTgt spid="12"/>
                                        </p:tgtEl>
                                      </p:cBhvr>
                                    </p:animEffect>
                                    <p:anim calcmode="lin" valueType="num">
                                      <p:cBhvr>
                                        <p:cTn id="4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4" dur="26">
                                          <p:stCondLst>
                                            <p:cond delay="650"/>
                                          </p:stCondLst>
                                        </p:cTn>
                                        <p:tgtEl>
                                          <p:spTgt spid="12"/>
                                        </p:tgtEl>
                                      </p:cBhvr>
                                      <p:to x="100000" y="60000"/>
                                    </p:animScale>
                                    <p:animScale>
                                      <p:cBhvr>
                                        <p:cTn id="55" dur="166" decel="50000">
                                          <p:stCondLst>
                                            <p:cond delay="676"/>
                                          </p:stCondLst>
                                        </p:cTn>
                                        <p:tgtEl>
                                          <p:spTgt spid="12"/>
                                        </p:tgtEl>
                                      </p:cBhvr>
                                      <p:to x="100000" y="100000"/>
                                    </p:animScale>
                                    <p:animScale>
                                      <p:cBhvr>
                                        <p:cTn id="56" dur="26">
                                          <p:stCondLst>
                                            <p:cond delay="1312"/>
                                          </p:stCondLst>
                                        </p:cTn>
                                        <p:tgtEl>
                                          <p:spTgt spid="12"/>
                                        </p:tgtEl>
                                      </p:cBhvr>
                                      <p:to x="100000" y="80000"/>
                                    </p:animScale>
                                    <p:animScale>
                                      <p:cBhvr>
                                        <p:cTn id="57" dur="166" decel="50000">
                                          <p:stCondLst>
                                            <p:cond delay="1338"/>
                                          </p:stCondLst>
                                        </p:cTn>
                                        <p:tgtEl>
                                          <p:spTgt spid="12"/>
                                        </p:tgtEl>
                                      </p:cBhvr>
                                      <p:to x="100000" y="100000"/>
                                    </p:animScale>
                                    <p:animScale>
                                      <p:cBhvr>
                                        <p:cTn id="58" dur="26">
                                          <p:stCondLst>
                                            <p:cond delay="1642"/>
                                          </p:stCondLst>
                                        </p:cTn>
                                        <p:tgtEl>
                                          <p:spTgt spid="12"/>
                                        </p:tgtEl>
                                      </p:cBhvr>
                                      <p:to x="100000" y="90000"/>
                                    </p:animScale>
                                    <p:animScale>
                                      <p:cBhvr>
                                        <p:cTn id="59" dur="166" decel="50000">
                                          <p:stCondLst>
                                            <p:cond delay="1668"/>
                                          </p:stCondLst>
                                        </p:cTn>
                                        <p:tgtEl>
                                          <p:spTgt spid="12"/>
                                        </p:tgtEl>
                                      </p:cBhvr>
                                      <p:to x="100000" y="100000"/>
                                    </p:animScale>
                                    <p:animScale>
                                      <p:cBhvr>
                                        <p:cTn id="60" dur="26">
                                          <p:stCondLst>
                                            <p:cond delay="1808"/>
                                          </p:stCondLst>
                                        </p:cTn>
                                        <p:tgtEl>
                                          <p:spTgt spid="12"/>
                                        </p:tgtEl>
                                      </p:cBhvr>
                                      <p:to x="100000" y="95000"/>
                                    </p:animScale>
                                    <p:animScale>
                                      <p:cBhvr>
                                        <p:cTn id="61" dur="166" decel="50000">
                                          <p:stCondLst>
                                            <p:cond delay="1834"/>
                                          </p:stCondLst>
                                        </p:cTn>
                                        <p:tgtEl>
                                          <p:spTgt spid="12"/>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580">
                                          <p:stCondLst>
                                            <p:cond delay="0"/>
                                          </p:stCondLst>
                                        </p:cTn>
                                        <p:tgtEl>
                                          <p:spTgt spid="9"/>
                                        </p:tgtEl>
                                      </p:cBhvr>
                                    </p:animEffect>
                                    <p:anim calcmode="lin" valueType="num">
                                      <p:cBhvr>
                                        <p:cTn id="6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2" dur="26">
                                          <p:stCondLst>
                                            <p:cond delay="650"/>
                                          </p:stCondLst>
                                        </p:cTn>
                                        <p:tgtEl>
                                          <p:spTgt spid="9"/>
                                        </p:tgtEl>
                                      </p:cBhvr>
                                      <p:to x="100000" y="60000"/>
                                    </p:animScale>
                                    <p:animScale>
                                      <p:cBhvr>
                                        <p:cTn id="73" dur="166" decel="50000">
                                          <p:stCondLst>
                                            <p:cond delay="676"/>
                                          </p:stCondLst>
                                        </p:cTn>
                                        <p:tgtEl>
                                          <p:spTgt spid="9"/>
                                        </p:tgtEl>
                                      </p:cBhvr>
                                      <p:to x="100000" y="100000"/>
                                    </p:animScale>
                                    <p:animScale>
                                      <p:cBhvr>
                                        <p:cTn id="74" dur="26">
                                          <p:stCondLst>
                                            <p:cond delay="1312"/>
                                          </p:stCondLst>
                                        </p:cTn>
                                        <p:tgtEl>
                                          <p:spTgt spid="9"/>
                                        </p:tgtEl>
                                      </p:cBhvr>
                                      <p:to x="100000" y="80000"/>
                                    </p:animScale>
                                    <p:animScale>
                                      <p:cBhvr>
                                        <p:cTn id="75" dur="166" decel="50000">
                                          <p:stCondLst>
                                            <p:cond delay="1338"/>
                                          </p:stCondLst>
                                        </p:cTn>
                                        <p:tgtEl>
                                          <p:spTgt spid="9"/>
                                        </p:tgtEl>
                                      </p:cBhvr>
                                      <p:to x="100000" y="100000"/>
                                    </p:animScale>
                                    <p:animScale>
                                      <p:cBhvr>
                                        <p:cTn id="76" dur="26">
                                          <p:stCondLst>
                                            <p:cond delay="1642"/>
                                          </p:stCondLst>
                                        </p:cTn>
                                        <p:tgtEl>
                                          <p:spTgt spid="9"/>
                                        </p:tgtEl>
                                      </p:cBhvr>
                                      <p:to x="100000" y="90000"/>
                                    </p:animScale>
                                    <p:animScale>
                                      <p:cBhvr>
                                        <p:cTn id="77" dur="166" decel="50000">
                                          <p:stCondLst>
                                            <p:cond delay="1668"/>
                                          </p:stCondLst>
                                        </p:cTn>
                                        <p:tgtEl>
                                          <p:spTgt spid="9"/>
                                        </p:tgtEl>
                                      </p:cBhvr>
                                      <p:to x="100000" y="100000"/>
                                    </p:animScale>
                                    <p:animScale>
                                      <p:cBhvr>
                                        <p:cTn id="78" dur="26">
                                          <p:stCondLst>
                                            <p:cond delay="1808"/>
                                          </p:stCondLst>
                                        </p:cTn>
                                        <p:tgtEl>
                                          <p:spTgt spid="9"/>
                                        </p:tgtEl>
                                      </p:cBhvr>
                                      <p:to x="100000" y="95000"/>
                                    </p:animScale>
                                    <p:animScale>
                                      <p:cBhvr>
                                        <p:cTn id="79" dur="166" decel="50000">
                                          <p:stCondLst>
                                            <p:cond delay="1834"/>
                                          </p:stCondLst>
                                        </p:cTn>
                                        <p:tgtEl>
                                          <p:spTgt spid="9"/>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down)">
                                      <p:cBhvr>
                                        <p:cTn id="84" dur="580">
                                          <p:stCondLst>
                                            <p:cond delay="0"/>
                                          </p:stCondLst>
                                        </p:cTn>
                                        <p:tgtEl>
                                          <p:spTgt spid="30"/>
                                        </p:tgtEl>
                                      </p:cBhvr>
                                    </p:animEffect>
                                    <p:anim calcmode="lin" valueType="num">
                                      <p:cBhvr>
                                        <p:cTn id="85"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90" dur="26">
                                          <p:stCondLst>
                                            <p:cond delay="650"/>
                                          </p:stCondLst>
                                        </p:cTn>
                                        <p:tgtEl>
                                          <p:spTgt spid="30"/>
                                        </p:tgtEl>
                                      </p:cBhvr>
                                      <p:to x="100000" y="60000"/>
                                    </p:animScale>
                                    <p:animScale>
                                      <p:cBhvr>
                                        <p:cTn id="91" dur="166" decel="50000">
                                          <p:stCondLst>
                                            <p:cond delay="676"/>
                                          </p:stCondLst>
                                        </p:cTn>
                                        <p:tgtEl>
                                          <p:spTgt spid="30"/>
                                        </p:tgtEl>
                                      </p:cBhvr>
                                      <p:to x="100000" y="100000"/>
                                    </p:animScale>
                                    <p:animScale>
                                      <p:cBhvr>
                                        <p:cTn id="92" dur="26">
                                          <p:stCondLst>
                                            <p:cond delay="1312"/>
                                          </p:stCondLst>
                                        </p:cTn>
                                        <p:tgtEl>
                                          <p:spTgt spid="30"/>
                                        </p:tgtEl>
                                      </p:cBhvr>
                                      <p:to x="100000" y="80000"/>
                                    </p:animScale>
                                    <p:animScale>
                                      <p:cBhvr>
                                        <p:cTn id="93" dur="166" decel="50000">
                                          <p:stCondLst>
                                            <p:cond delay="1338"/>
                                          </p:stCondLst>
                                        </p:cTn>
                                        <p:tgtEl>
                                          <p:spTgt spid="30"/>
                                        </p:tgtEl>
                                      </p:cBhvr>
                                      <p:to x="100000" y="100000"/>
                                    </p:animScale>
                                    <p:animScale>
                                      <p:cBhvr>
                                        <p:cTn id="94" dur="26">
                                          <p:stCondLst>
                                            <p:cond delay="1642"/>
                                          </p:stCondLst>
                                        </p:cTn>
                                        <p:tgtEl>
                                          <p:spTgt spid="30"/>
                                        </p:tgtEl>
                                      </p:cBhvr>
                                      <p:to x="100000" y="90000"/>
                                    </p:animScale>
                                    <p:animScale>
                                      <p:cBhvr>
                                        <p:cTn id="95" dur="166" decel="50000">
                                          <p:stCondLst>
                                            <p:cond delay="1668"/>
                                          </p:stCondLst>
                                        </p:cTn>
                                        <p:tgtEl>
                                          <p:spTgt spid="30"/>
                                        </p:tgtEl>
                                      </p:cBhvr>
                                      <p:to x="100000" y="100000"/>
                                    </p:animScale>
                                    <p:animScale>
                                      <p:cBhvr>
                                        <p:cTn id="96" dur="26">
                                          <p:stCondLst>
                                            <p:cond delay="1808"/>
                                          </p:stCondLst>
                                        </p:cTn>
                                        <p:tgtEl>
                                          <p:spTgt spid="30"/>
                                        </p:tgtEl>
                                      </p:cBhvr>
                                      <p:to x="100000" y="95000"/>
                                    </p:animScale>
                                    <p:animScale>
                                      <p:cBhvr>
                                        <p:cTn id="97" dur="166" decel="50000">
                                          <p:stCondLst>
                                            <p:cond delay="1834"/>
                                          </p:stCondLst>
                                        </p:cTn>
                                        <p:tgtEl>
                                          <p:spTgt spid="30"/>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nodeType="click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wipe(down)">
                                      <p:cBhvr>
                                        <p:cTn id="102" dur="580">
                                          <p:stCondLst>
                                            <p:cond delay="0"/>
                                          </p:stCondLst>
                                        </p:cTn>
                                        <p:tgtEl>
                                          <p:spTgt spid="27"/>
                                        </p:tgtEl>
                                      </p:cBhvr>
                                    </p:animEffect>
                                    <p:anim calcmode="lin" valueType="num">
                                      <p:cBhvr>
                                        <p:cTn id="10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08" dur="26">
                                          <p:stCondLst>
                                            <p:cond delay="650"/>
                                          </p:stCondLst>
                                        </p:cTn>
                                        <p:tgtEl>
                                          <p:spTgt spid="27"/>
                                        </p:tgtEl>
                                      </p:cBhvr>
                                      <p:to x="100000" y="60000"/>
                                    </p:animScale>
                                    <p:animScale>
                                      <p:cBhvr>
                                        <p:cTn id="109" dur="166" decel="50000">
                                          <p:stCondLst>
                                            <p:cond delay="676"/>
                                          </p:stCondLst>
                                        </p:cTn>
                                        <p:tgtEl>
                                          <p:spTgt spid="27"/>
                                        </p:tgtEl>
                                      </p:cBhvr>
                                      <p:to x="100000" y="100000"/>
                                    </p:animScale>
                                    <p:animScale>
                                      <p:cBhvr>
                                        <p:cTn id="110" dur="26">
                                          <p:stCondLst>
                                            <p:cond delay="1312"/>
                                          </p:stCondLst>
                                        </p:cTn>
                                        <p:tgtEl>
                                          <p:spTgt spid="27"/>
                                        </p:tgtEl>
                                      </p:cBhvr>
                                      <p:to x="100000" y="80000"/>
                                    </p:animScale>
                                    <p:animScale>
                                      <p:cBhvr>
                                        <p:cTn id="111" dur="166" decel="50000">
                                          <p:stCondLst>
                                            <p:cond delay="1338"/>
                                          </p:stCondLst>
                                        </p:cTn>
                                        <p:tgtEl>
                                          <p:spTgt spid="27"/>
                                        </p:tgtEl>
                                      </p:cBhvr>
                                      <p:to x="100000" y="100000"/>
                                    </p:animScale>
                                    <p:animScale>
                                      <p:cBhvr>
                                        <p:cTn id="112" dur="26">
                                          <p:stCondLst>
                                            <p:cond delay="1642"/>
                                          </p:stCondLst>
                                        </p:cTn>
                                        <p:tgtEl>
                                          <p:spTgt spid="27"/>
                                        </p:tgtEl>
                                      </p:cBhvr>
                                      <p:to x="100000" y="90000"/>
                                    </p:animScale>
                                    <p:animScale>
                                      <p:cBhvr>
                                        <p:cTn id="113" dur="166" decel="50000">
                                          <p:stCondLst>
                                            <p:cond delay="1668"/>
                                          </p:stCondLst>
                                        </p:cTn>
                                        <p:tgtEl>
                                          <p:spTgt spid="27"/>
                                        </p:tgtEl>
                                      </p:cBhvr>
                                      <p:to x="100000" y="100000"/>
                                    </p:animScale>
                                    <p:animScale>
                                      <p:cBhvr>
                                        <p:cTn id="114" dur="26">
                                          <p:stCondLst>
                                            <p:cond delay="1808"/>
                                          </p:stCondLst>
                                        </p:cTn>
                                        <p:tgtEl>
                                          <p:spTgt spid="27"/>
                                        </p:tgtEl>
                                      </p:cBhvr>
                                      <p:to x="100000" y="95000"/>
                                    </p:animScale>
                                    <p:animScale>
                                      <p:cBhvr>
                                        <p:cTn id="115"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256</a:t>
            </a:fld>
            <a:endParaRPr lang="ar-EG" dirty="0">
              <a:solidFill>
                <a:prstClr val="black">
                  <a:tint val="75000"/>
                </a:prstClr>
              </a:solidFill>
            </a:endParaRPr>
          </a:p>
        </p:txBody>
      </p:sp>
      <p:grpSp>
        <p:nvGrpSpPr>
          <p:cNvPr id="3" name="Group 2"/>
          <p:cNvGrpSpPr/>
          <p:nvPr/>
        </p:nvGrpSpPr>
        <p:grpSpPr>
          <a:xfrm flipH="1">
            <a:off x="855552" y="594489"/>
            <a:ext cx="6768741" cy="2166152"/>
            <a:chOff x="0" y="0"/>
            <a:chExt cx="5579745" cy="2369185"/>
          </a:xfrm>
        </p:grpSpPr>
        <p:pic>
          <p:nvPicPr>
            <p:cNvPr id="5" name="Picture 4"/>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0" y="0"/>
              <a:ext cx="5579745" cy="2369185"/>
            </a:xfrm>
            <a:prstGeom prst="rect">
              <a:avLst/>
            </a:prstGeom>
            <a:noFill/>
            <a:ln>
              <a:noFill/>
            </a:ln>
          </p:spPr>
        </p:pic>
        <p:sp>
          <p:nvSpPr>
            <p:cNvPr id="6" name="Rectangle 5"/>
            <p:cNvSpPr/>
            <p:nvPr/>
          </p:nvSpPr>
          <p:spPr>
            <a:xfrm>
              <a:off x="227869" y="793111"/>
              <a:ext cx="4475439" cy="122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eaLnBrk="0" fontAlgn="base" hangingPunct="0"/>
              <a:r>
                <a:rPr lang="ar-SA" sz="2400" dirty="0" smtClean="0">
                  <a:solidFill>
                    <a:srgbClr val="002060"/>
                  </a:solidFill>
                </a:rPr>
                <a:t>تأكد </a:t>
              </a:r>
              <a:r>
                <a:rPr lang="ar-SA" sz="2400" dirty="0">
                  <a:solidFill>
                    <a:srgbClr val="002060"/>
                  </a:solidFill>
                </a:rPr>
                <a:t>من تغلبك على الاعتراض عن طريق سؤال العمي سؤالاً يوضح موقفه الجديد .</a:t>
              </a:r>
              <a:endParaRPr lang="en-US" sz="2400" dirty="0">
                <a:solidFill>
                  <a:srgbClr val="002060"/>
                </a:solidFill>
                <a:ea typeface="Calibri" panose="020F0502020204030204" pitchFamily="34" charset="0"/>
              </a:endParaRPr>
            </a:p>
          </p:txBody>
        </p:sp>
        <p:sp>
          <p:nvSpPr>
            <p:cNvPr id="16" name="Rectangle 15"/>
            <p:cNvSpPr/>
            <p:nvPr/>
          </p:nvSpPr>
          <p:spPr>
            <a:xfrm rot="19124193">
              <a:off x="4641645" y="414132"/>
              <a:ext cx="300952" cy="779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justLow" eaLnBrk="0" fontAlgn="base" hangingPunct="0"/>
              <a:r>
                <a:rPr lang="ar-EG" sz="4400" dirty="0" smtClean="0">
                  <a:solidFill>
                    <a:srgbClr val="002060"/>
                  </a:solidFill>
                </a:rPr>
                <a:t>9</a:t>
              </a:r>
              <a:endParaRPr lang="ar-SA" sz="4400" dirty="0">
                <a:solidFill>
                  <a:srgbClr val="002060"/>
                </a:solidFill>
              </a:endParaRPr>
            </a:p>
            <a:p>
              <a:pPr algn="ctr">
                <a:lnSpc>
                  <a:spcPct val="107000"/>
                </a:lnSpc>
                <a:spcAft>
                  <a:spcPts val="800"/>
                </a:spcAft>
              </a:pPr>
              <a:r>
                <a:rPr lang="en-US" sz="1100" dirty="0">
                  <a:solidFill>
                    <a:prstClr val="white"/>
                  </a:solidFill>
                  <a:ea typeface="Calibri" panose="020F0502020204030204" pitchFamily="34" charset="0"/>
                  <a:cs typeface="Arial" panose="020B0604020202020204" pitchFamily="34" charset="0"/>
                </a:rPr>
                <a:t> </a:t>
              </a:r>
            </a:p>
          </p:txBody>
        </p:sp>
      </p:grpSp>
      <p:grpSp>
        <p:nvGrpSpPr>
          <p:cNvPr id="7" name="Group 6"/>
          <p:cNvGrpSpPr/>
          <p:nvPr/>
        </p:nvGrpSpPr>
        <p:grpSpPr>
          <a:xfrm>
            <a:off x="450752" y="2874701"/>
            <a:ext cx="7578340" cy="1924551"/>
            <a:chOff x="0" y="0"/>
            <a:chExt cx="5579745" cy="2369185"/>
          </a:xfrm>
        </p:grpSpPr>
        <p:pic>
          <p:nvPicPr>
            <p:cNvPr id="8" name="Picture 7"/>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5579745" cy="2369185"/>
            </a:xfrm>
            <a:prstGeom prst="rect">
              <a:avLst/>
            </a:prstGeom>
            <a:noFill/>
            <a:ln>
              <a:noFill/>
            </a:ln>
          </p:spPr>
        </p:pic>
        <p:sp>
          <p:nvSpPr>
            <p:cNvPr id="9" name="Rectangle 8"/>
            <p:cNvSpPr/>
            <p:nvPr/>
          </p:nvSpPr>
          <p:spPr>
            <a:xfrm>
              <a:off x="358166" y="819397"/>
              <a:ext cx="4121256" cy="1258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eaLnBrk="0" fontAlgn="base" hangingPunct="0"/>
              <a:r>
                <a:rPr lang="ar-SA" sz="2400" dirty="0" smtClean="0">
                  <a:solidFill>
                    <a:srgbClr val="002060"/>
                  </a:solidFill>
                </a:rPr>
                <a:t>اعلم </a:t>
              </a:r>
              <a:r>
                <a:rPr lang="ar-SA" sz="2400" dirty="0">
                  <a:solidFill>
                    <a:srgbClr val="002060"/>
                  </a:solidFill>
                </a:rPr>
                <a:t>ان اعتراضات العملاء قد تفاجأ بها في أي مرحلة من مراحل البيع وعليك إتخاذ الخطوات اللازمة لتغلب عليها وقت ظهروها ثم العودة لاستكمال البيع .</a:t>
              </a:r>
              <a:endParaRPr lang="en-US" sz="2400" dirty="0">
                <a:solidFill>
                  <a:srgbClr val="002060"/>
                </a:solidFill>
              </a:endParaRPr>
            </a:p>
          </p:txBody>
        </p:sp>
        <p:sp>
          <p:nvSpPr>
            <p:cNvPr id="17" name="Rectangle 16"/>
            <p:cNvSpPr/>
            <p:nvPr/>
          </p:nvSpPr>
          <p:spPr>
            <a:xfrm rot="19182796">
              <a:off x="4511009" y="486674"/>
              <a:ext cx="601030" cy="852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eaLnBrk="0" fontAlgn="base" hangingPunct="0"/>
              <a:r>
                <a:rPr lang="ar-EG" sz="4400" dirty="0" smtClean="0">
                  <a:solidFill>
                    <a:srgbClr val="002060"/>
                  </a:solidFill>
                </a:rPr>
                <a:t>10</a:t>
              </a:r>
              <a:endParaRPr lang="en-US" sz="4400" dirty="0">
                <a:solidFill>
                  <a:srgbClr val="002060"/>
                </a:solidFill>
              </a:endParaRPr>
            </a:p>
          </p:txBody>
        </p:sp>
      </p:grpSp>
      <p:pic>
        <p:nvPicPr>
          <p:cNvPr id="19" name="Picture 18"/>
          <p:cNvPicPr>
            <a:picLocks noChangeAspect="1"/>
          </p:cNvPicPr>
          <p:nvPr/>
        </p:nvPicPr>
        <p:blipFill>
          <a:blip r:embed="rId6"/>
          <a:stretch>
            <a:fillRect/>
          </a:stretch>
        </p:blipFill>
        <p:spPr>
          <a:xfrm>
            <a:off x="7067290" y="1203103"/>
            <a:ext cx="2025000" cy="4826251"/>
          </a:xfrm>
          <a:prstGeom prst="rect">
            <a:avLst/>
          </a:prstGeom>
        </p:spPr>
      </p:pic>
    </p:spTree>
    <p:extLst>
      <p:ext uri="{BB962C8B-B14F-4D97-AF65-F5344CB8AC3E}">
        <p14:creationId xmlns:p14="http://schemas.microsoft.com/office/powerpoint/2010/main" val="10291319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26</a:t>
            </a:fld>
            <a:endParaRPr lang="ar-EG">
              <a:solidFill>
                <a:prstClr val="black">
                  <a:tint val="75000"/>
                </a:prstClr>
              </a:solidFill>
            </a:endParaRPr>
          </a:p>
        </p:txBody>
      </p:sp>
      <p:sp>
        <p:nvSpPr>
          <p:cNvPr id="5" name="Rectangle 4"/>
          <p:cNvSpPr/>
          <p:nvPr/>
        </p:nvSpPr>
        <p:spPr>
          <a:xfrm rot="20752398">
            <a:off x="1692193" y="1785442"/>
            <a:ext cx="2796988" cy="1761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6" name="Group 5"/>
          <p:cNvGrpSpPr/>
          <p:nvPr/>
        </p:nvGrpSpPr>
        <p:grpSpPr>
          <a:xfrm>
            <a:off x="1314283" y="1499195"/>
            <a:ext cx="3633750" cy="4725001"/>
            <a:chOff x="955208" y="2132999"/>
            <a:chExt cx="3633750" cy="4725001"/>
          </a:xfrm>
        </p:grpSpPr>
        <p:pic>
          <p:nvPicPr>
            <p:cNvPr id="7" name="Picture 6"/>
            <p:cNvPicPr>
              <a:picLocks noChangeAspect="1"/>
            </p:cNvPicPr>
            <p:nvPr/>
          </p:nvPicPr>
          <p:blipFill>
            <a:blip r:embed="rId4"/>
            <a:stretch>
              <a:fillRect/>
            </a:stretch>
          </p:blipFill>
          <p:spPr>
            <a:xfrm>
              <a:off x="955208" y="2132999"/>
              <a:ext cx="3633750" cy="4725001"/>
            </a:xfrm>
            <a:prstGeom prst="rect">
              <a:avLst/>
            </a:prstGeom>
          </p:spPr>
        </p:pic>
        <p:sp>
          <p:nvSpPr>
            <p:cNvPr id="8" name="Rectangle 7"/>
            <p:cNvSpPr/>
            <p:nvPr/>
          </p:nvSpPr>
          <p:spPr>
            <a:xfrm>
              <a:off x="1443617" y="5369222"/>
              <a:ext cx="1890374" cy="93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rgbClr val="002060"/>
                  </a:solidFill>
                </a:rPr>
                <a:t>الاتصال الشخصي </a:t>
              </a:r>
              <a:endParaRPr lang="ar-EG" sz="2400" dirty="0">
                <a:solidFill>
                  <a:srgbClr val="002060"/>
                </a:solidFill>
              </a:endParaRPr>
            </a:p>
          </p:txBody>
        </p:sp>
      </p:grpSp>
      <p:grpSp>
        <p:nvGrpSpPr>
          <p:cNvPr id="9" name="Group 8"/>
          <p:cNvGrpSpPr/>
          <p:nvPr/>
        </p:nvGrpSpPr>
        <p:grpSpPr>
          <a:xfrm rot="20998469">
            <a:off x="4630277" y="924118"/>
            <a:ext cx="2923383" cy="5129794"/>
            <a:chOff x="4021852" y="1756443"/>
            <a:chExt cx="2923383" cy="5129794"/>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1852" y="1756443"/>
              <a:ext cx="2923383" cy="5129794"/>
            </a:xfrm>
            <a:prstGeom prst="rect">
              <a:avLst/>
            </a:prstGeom>
          </p:spPr>
        </p:pic>
        <p:sp>
          <p:nvSpPr>
            <p:cNvPr id="11" name="Rectangle 10"/>
            <p:cNvSpPr/>
            <p:nvPr/>
          </p:nvSpPr>
          <p:spPr>
            <a:xfrm>
              <a:off x="4406155" y="4969381"/>
              <a:ext cx="1750961" cy="1110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rgbClr val="002060"/>
                  </a:solidFill>
                </a:rPr>
                <a:t>اتصال على مستوى المؤسسات </a:t>
              </a:r>
              <a:endParaRPr lang="ar-EG" sz="2400" dirty="0">
                <a:solidFill>
                  <a:srgbClr val="002060"/>
                </a:solidFill>
              </a:endParaRPr>
            </a:p>
          </p:txBody>
        </p:sp>
      </p:grpSp>
      <p:grpSp>
        <p:nvGrpSpPr>
          <p:cNvPr id="12" name="Group 11"/>
          <p:cNvGrpSpPr/>
          <p:nvPr/>
        </p:nvGrpSpPr>
        <p:grpSpPr>
          <a:xfrm>
            <a:off x="2909817" y="621679"/>
            <a:ext cx="2551231" cy="4340046"/>
            <a:chOff x="3177216" y="1939913"/>
            <a:chExt cx="2658808" cy="4897017"/>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7216" y="1939913"/>
              <a:ext cx="2658808" cy="4897017"/>
            </a:xfrm>
            <a:prstGeom prst="rect">
              <a:avLst/>
            </a:prstGeom>
          </p:spPr>
        </p:pic>
        <p:sp>
          <p:nvSpPr>
            <p:cNvPr id="14" name="Rectangle 13"/>
            <p:cNvSpPr/>
            <p:nvPr/>
          </p:nvSpPr>
          <p:spPr>
            <a:xfrm>
              <a:off x="3506369" y="5435103"/>
              <a:ext cx="2000502" cy="93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rgbClr val="002060"/>
                  </a:solidFill>
                </a:rPr>
                <a:t>الاتصال الجماهيري </a:t>
              </a:r>
              <a:endParaRPr lang="ar-EG" sz="2400" dirty="0">
                <a:solidFill>
                  <a:srgbClr val="002060"/>
                </a:solidFill>
              </a:endParaRPr>
            </a:p>
          </p:txBody>
        </p:sp>
      </p:grpSp>
      <p:grpSp>
        <p:nvGrpSpPr>
          <p:cNvPr id="15" name="Group 14"/>
          <p:cNvGrpSpPr/>
          <p:nvPr/>
        </p:nvGrpSpPr>
        <p:grpSpPr>
          <a:xfrm>
            <a:off x="935622" y="1609344"/>
            <a:ext cx="2817922" cy="2824423"/>
            <a:chOff x="359294" y="2433377"/>
            <a:chExt cx="3379492" cy="3093364"/>
          </a:xfrm>
        </p:grpSpPr>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294" y="2433377"/>
              <a:ext cx="3379492" cy="3093364"/>
            </a:xfrm>
            <a:prstGeom prst="rect">
              <a:avLst/>
            </a:prstGeom>
          </p:spPr>
        </p:pic>
        <p:sp>
          <p:nvSpPr>
            <p:cNvPr id="17" name="Rectangle 16"/>
            <p:cNvSpPr/>
            <p:nvPr/>
          </p:nvSpPr>
          <p:spPr>
            <a:xfrm>
              <a:off x="359294" y="4165442"/>
              <a:ext cx="2205318" cy="93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rgbClr val="002060"/>
                  </a:solidFill>
                </a:rPr>
                <a:t>الاتصال </a:t>
              </a:r>
              <a:r>
                <a:rPr lang="ar-SA" sz="2400" b="1" dirty="0">
                  <a:solidFill>
                    <a:srgbClr val="002060"/>
                  </a:solidFill>
                </a:rPr>
                <a:t>الذاتي </a:t>
              </a:r>
              <a:endParaRPr lang="ar-EG" sz="2400" b="1" dirty="0">
                <a:solidFill>
                  <a:srgbClr val="002060"/>
                </a:solidFill>
              </a:endParaRPr>
            </a:p>
          </p:txBody>
        </p:sp>
      </p:grpSp>
      <p:grpSp>
        <p:nvGrpSpPr>
          <p:cNvPr id="18" name="Group 17"/>
          <p:cNvGrpSpPr/>
          <p:nvPr/>
        </p:nvGrpSpPr>
        <p:grpSpPr>
          <a:xfrm flipH="1">
            <a:off x="945195" y="396632"/>
            <a:ext cx="6214748" cy="1493650"/>
            <a:chOff x="-301921" y="113857"/>
            <a:chExt cx="7386703" cy="3806041"/>
          </a:xfrm>
        </p:grpSpPr>
        <p:pic>
          <p:nvPicPr>
            <p:cNvPr id="19" name="Picture 18" descr="C:\Users\maraimm\Desktop\صور انفوجرافيك\Untitled257.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1921" y="113857"/>
              <a:ext cx="7386703" cy="3806041"/>
            </a:xfrm>
            <a:prstGeom prst="rect">
              <a:avLst/>
            </a:prstGeom>
            <a:noFill/>
            <a:ln>
              <a:noFill/>
            </a:ln>
          </p:spPr>
        </p:pic>
        <p:sp>
          <p:nvSpPr>
            <p:cNvPr id="20" name="Rounded Rectangle 19"/>
            <p:cNvSpPr/>
            <p:nvPr/>
          </p:nvSpPr>
          <p:spPr>
            <a:xfrm>
              <a:off x="2321373" y="1306152"/>
              <a:ext cx="4420032" cy="18698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b="1" dirty="0">
                  <a:ea typeface="Calibri" panose="020F0502020204030204" pitchFamily="34" charset="0"/>
                </a:rPr>
                <a:t>نموذج مكونات الاتصال </a:t>
              </a:r>
              <a:endParaRPr lang="en-US" sz="2400" dirty="0">
                <a:effectLst/>
                <a:ea typeface="Calibri" panose="020F0502020204030204" pitchFamily="34" charset="0"/>
                <a:cs typeface="Arial" panose="020B0604020202020204" pitchFamily="34" charset="0"/>
              </a:endParaRPr>
            </a:p>
          </p:txBody>
        </p:sp>
      </p:grpSp>
      <p:pic>
        <p:nvPicPr>
          <p:cNvPr id="1026" name="Picture 2" descr="Support infographic Free Vector"/>
          <p:cNvPicPr>
            <a:picLocks noChangeAspect="1" noChangeArrowheads="1"/>
          </p:cNvPicPr>
          <p:nvPr/>
        </p:nvPicPr>
        <p:blipFill rotWithShape="1">
          <a:blip r:embed="rId9">
            <a:clrChange>
              <a:clrFrom>
                <a:srgbClr val="A2BD30"/>
              </a:clrFrom>
              <a:clrTo>
                <a:srgbClr val="A2BD30">
                  <a:alpha val="0"/>
                </a:srgbClr>
              </a:clrTo>
            </a:clrChange>
            <a:extLst>
              <a:ext uri="{28A0092B-C50C-407E-A947-70E740481C1C}">
                <a14:useLocalDpi xmlns:a14="http://schemas.microsoft.com/office/drawing/2010/main" val="0"/>
              </a:ext>
            </a:extLst>
          </a:blip>
          <a:srcRect l="-1052" t="-12095" r="1052" b="12095"/>
          <a:stretch/>
        </p:blipFill>
        <p:spPr bwMode="auto">
          <a:xfrm>
            <a:off x="5588210" y="184696"/>
            <a:ext cx="3862878" cy="3862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3003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80">
                                          <p:stCondLst>
                                            <p:cond delay="0"/>
                                          </p:stCondLst>
                                        </p:cTn>
                                        <p:tgtEl>
                                          <p:spTgt spid="15"/>
                                        </p:tgtEl>
                                      </p:cBhvr>
                                    </p:animEffect>
                                    <p:anim calcmode="lin" valueType="num">
                                      <p:cBhvr>
                                        <p:cTn id="1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1" dur="26">
                                          <p:stCondLst>
                                            <p:cond delay="650"/>
                                          </p:stCondLst>
                                        </p:cTn>
                                        <p:tgtEl>
                                          <p:spTgt spid="15"/>
                                        </p:tgtEl>
                                      </p:cBhvr>
                                      <p:to x="100000" y="60000"/>
                                    </p:animScale>
                                    <p:animScale>
                                      <p:cBhvr>
                                        <p:cTn id="22" dur="166" decel="50000">
                                          <p:stCondLst>
                                            <p:cond delay="676"/>
                                          </p:stCondLst>
                                        </p:cTn>
                                        <p:tgtEl>
                                          <p:spTgt spid="15"/>
                                        </p:tgtEl>
                                      </p:cBhvr>
                                      <p:to x="100000" y="100000"/>
                                    </p:animScale>
                                    <p:animScale>
                                      <p:cBhvr>
                                        <p:cTn id="23" dur="26">
                                          <p:stCondLst>
                                            <p:cond delay="1312"/>
                                          </p:stCondLst>
                                        </p:cTn>
                                        <p:tgtEl>
                                          <p:spTgt spid="15"/>
                                        </p:tgtEl>
                                      </p:cBhvr>
                                      <p:to x="100000" y="80000"/>
                                    </p:animScale>
                                    <p:animScale>
                                      <p:cBhvr>
                                        <p:cTn id="24" dur="166" decel="50000">
                                          <p:stCondLst>
                                            <p:cond delay="1338"/>
                                          </p:stCondLst>
                                        </p:cTn>
                                        <p:tgtEl>
                                          <p:spTgt spid="15"/>
                                        </p:tgtEl>
                                      </p:cBhvr>
                                      <p:to x="100000" y="100000"/>
                                    </p:animScale>
                                    <p:animScale>
                                      <p:cBhvr>
                                        <p:cTn id="25" dur="26">
                                          <p:stCondLst>
                                            <p:cond delay="1642"/>
                                          </p:stCondLst>
                                        </p:cTn>
                                        <p:tgtEl>
                                          <p:spTgt spid="15"/>
                                        </p:tgtEl>
                                      </p:cBhvr>
                                      <p:to x="100000" y="90000"/>
                                    </p:animScale>
                                    <p:animScale>
                                      <p:cBhvr>
                                        <p:cTn id="26" dur="166" decel="50000">
                                          <p:stCondLst>
                                            <p:cond delay="1668"/>
                                          </p:stCondLst>
                                        </p:cTn>
                                        <p:tgtEl>
                                          <p:spTgt spid="15"/>
                                        </p:tgtEl>
                                      </p:cBhvr>
                                      <p:to x="100000" y="100000"/>
                                    </p:animScale>
                                    <p:animScale>
                                      <p:cBhvr>
                                        <p:cTn id="27" dur="26">
                                          <p:stCondLst>
                                            <p:cond delay="1808"/>
                                          </p:stCondLst>
                                        </p:cTn>
                                        <p:tgtEl>
                                          <p:spTgt spid="15"/>
                                        </p:tgtEl>
                                      </p:cBhvr>
                                      <p:to x="100000" y="95000"/>
                                    </p:animScale>
                                    <p:animScale>
                                      <p:cBhvr>
                                        <p:cTn id="28" dur="166" decel="50000">
                                          <p:stCondLst>
                                            <p:cond delay="1834"/>
                                          </p:stCondLst>
                                        </p:cTn>
                                        <p:tgtEl>
                                          <p:spTgt spid="15"/>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27</a:t>
            </a:fld>
            <a:endParaRPr lang="ar-EG">
              <a:solidFill>
                <a:prstClr val="black">
                  <a:tint val="75000"/>
                </a:prstClr>
              </a:solidFill>
            </a:endParaRPr>
          </a:p>
        </p:txBody>
      </p:sp>
      <p:pic>
        <p:nvPicPr>
          <p:cNvPr id="2" name="Picture 1"/>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4984239" y="2180930"/>
            <a:ext cx="2947422" cy="3706376"/>
          </a:xfrm>
          <a:prstGeom prst="rect">
            <a:avLst/>
          </a:prstGeom>
        </p:spPr>
      </p:pic>
      <p:sp>
        <p:nvSpPr>
          <p:cNvPr id="5" name="Rectangle 4"/>
          <p:cNvSpPr/>
          <p:nvPr/>
        </p:nvSpPr>
        <p:spPr>
          <a:xfrm rot="20752398">
            <a:off x="1692193" y="1785442"/>
            <a:ext cx="2796988" cy="1761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8" name="Group 7"/>
          <p:cNvGrpSpPr/>
          <p:nvPr/>
        </p:nvGrpSpPr>
        <p:grpSpPr>
          <a:xfrm>
            <a:off x="1398495" y="1711885"/>
            <a:ext cx="3706766" cy="2178072"/>
            <a:chOff x="1398495" y="1711885"/>
            <a:chExt cx="3706766" cy="2178072"/>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8495" y="1711885"/>
              <a:ext cx="3706766" cy="2178072"/>
            </a:xfrm>
            <a:prstGeom prst="rect">
              <a:avLst/>
            </a:prstGeom>
          </p:spPr>
        </p:pic>
        <p:sp>
          <p:nvSpPr>
            <p:cNvPr id="7" name="Rectangle 6"/>
            <p:cNvSpPr/>
            <p:nvPr/>
          </p:nvSpPr>
          <p:spPr>
            <a:xfrm rot="20946915">
              <a:off x="1600535" y="2373836"/>
              <a:ext cx="2980304" cy="584775"/>
            </a:xfrm>
            <a:prstGeom prst="rect">
              <a:avLst/>
            </a:prstGeom>
          </p:spPr>
          <p:txBody>
            <a:bodyPr wrap="none">
              <a:spAutoFit/>
            </a:bodyPr>
            <a:lstStyle/>
            <a:p>
              <a:r>
                <a:rPr lang="ar-EG" sz="3200" b="1" dirty="0">
                  <a:solidFill>
                    <a:schemeClr val="bg1"/>
                  </a:solidFill>
                </a:rPr>
                <a:t>دائرة الاتصال الفعال </a:t>
              </a:r>
            </a:p>
          </p:txBody>
        </p:sp>
      </p:grpSp>
    </p:spTree>
    <p:extLst>
      <p:ext uri="{BB962C8B-B14F-4D97-AF65-F5344CB8AC3E}">
        <p14:creationId xmlns:p14="http://schemas.microsoft.com/office/powerpoint/2010/main" val="10161138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28</a:t>
            </a:fld>
            <a:endParaRPr lang="ar-EG">
              <a:solidFill>
                <a:prstClr val="black">
                  <a:tint val="75000"/>
                </a:prstClr>
              </a:solidFill>
            </a:endParaRPr>
          </a:p>
        </p:txBody>
      </p:sp>
      <p:sp>
        <p:nvSpPr>
          <p:cNvPr id="5" name="Rectangle 4"/>
          <p:cNvSpPr/>
          <p:nvPr/>
        </p:nvSpPr>
        <p:spPr>
          <a:xfrm rot="20752398">
            <a:off x="1692193" y="1785442"/>
            <a:ext cx="2796988" cy="1761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6" name="Group 5"/>
          <p:cNvGrpSpPr/>
          <p:nvPr/>
        </p:nvGrpSpPr>
        <p:grpSpPr>
          <a:xfrm>
            <a:off x="750776" y="-237667"/>
            <a:ext cx="3834504" cy="2819501"/>
            <a:chOff x="1248484" y="-1"/>
            <a:chExt cx="4399280" cy="2245659"/>
          </a:xfrm>
        </p:grpSpPr>
        <p:pic>
          <p:nvPicPr>
            <p:cNvPr id="7" name="Picture 6"/>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248484" y="-1"/>
              <a:ext cx="4399280" cy="2245659"/>
            </a:xfrm>
            <a:prstGeom prst="rect">
              <a:avLst/>
            </a:prstGeom>
          </p:spPr>
        </p:pic>
        <p:sp>
          <p:nvSpPr>
            <p:cNvPr id="8" name="Rectangle 7"/>
            <p:cNvSpPr/>
            <p:nvPr/>
          </p:nvSpPr>
          <p:spPr>
            <a:xfrm rot="21138533">
              <a:off x="1494291" y="739587"/>
              <a:ext cx="3907664" cy="76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العناصر المختلفة المكونة لدائرة الاتصال الفعال </a:t>
              </a:r>
            </a:p>
          </p:txBody>
        </p:sp>
      </p:grpSp>
      <p:grpSp>
        <p:nvGrpSpPr>
          <p:cNvPr id="9" name="Group 8"/>
          <p:cNvGrpSpPr/>
          <p:nvPr/>
        </p:nvGrpSpPr>
        <p:grpSpPr>
          <a:xfrm>
            <a:off x="6983771" y="1721507"/>
            <a:ext cx="1267626" cy="1391903"/>
            <a:chOff x="7230197" y="1700921"/>
            <a:chExt cx="1267626" cy="1391903"/>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0197" y="1700921"/>
              <a:ext cx="1267626" cy="1391903"/>
            </a:xfrm>
            <a:prstGeom prst="rect">
              <a:avLst/>
            </a:prstGeom>
          </p:spPr>
        </p:pic>
        <p:sp>
          <p:nvSpPr>
            <p:cNvPr id="3" name="Rectangle 2"/>
            <p:cNvSpPr/>
            <p:nvPr/>
          </p:nvSpPr>
          <p:spPr>
            <a:xfrm>
              <a:off x="7486650" y="2106324"/>
              <a:ext cx="703568" cy="581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7030A0"/>
                  </a:solidFill>
                </a:rPr>
                <a:t>هدف</a:t>
              </a:r>
            </a:p>
          </p:txBody>
        </p:sp>
      </p:grpSp>
      <p:grpSp>
        <p:nvGrpSpPr>
          <p:cNvPr id="10" name="Group 9"/>
          <p:cNvGrpSpPr/>
          <p:nvPr/>
        </p:nvGrpSpPr>
        <p:grpSpPr>
          <a:xfrm>
            <a:off x="1948690" y="1854793"/>
            <a:ext cx="1267626" cy="1391903"/>
            <a:chOff x="7230197" y="1700921"/>
            <a:chExt cx="1267626" cy="1391903"/>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0197" y="1700921"/>
              <a:ext cx="1267626" cy="1391903"/>
            </a:xfrm>
            <a:prstGeom prst="rect">
              <a:avLst/>
            </a:prstGeom>
          </p:spPr>
        </p:pic>
        <p:sp>
          <p:nvSpPr>
            <p:cNvPr id="12" name="Rectangle 11"/>
            <p:cNvSpPr/>
            <p:nvPr/>
          </p:nvSpPr>
          <p:spPr>
            <a:xfrm>
              <a:off x="7441349" y="2129114"/>
              <a:ext cx="703568" cy="581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7030A0"/>
                  </a:solidFill>
                </a:rPr>
                <a:t>أثر</a:t>
              </a:r>
            </a:p>
          </p:txBody>
        </p:sp>
      </p:grpSp>
      <p:grpSp>
        <p:nvGrpSpPr>
          <p:cNvPr id="15" name="Group 14"/>
          <p:cNvGrpSpPr/>
          <p:nvPr/>
        </p:nvGrpSpPr>
        <p:grpSpPr>
          <a:xfrm>
            <a:off x="1129326" y="3528851"/>
            <a:ext cx="1373397" cy="1977526"/>
            <a:chOff x="1165848" y="2419663"/>
            <a:chExt cx="1373397" cy="1977526"/>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5848" y="2419663"/>
              <a:ext cx="1373397" cy="1977526"/>
            </a:xfrm>
            <a:prstGeom prst="rect">
              <a:avLst/>
            </a:prstGeom>
          </p:spPr>
        </p:pic>
        <p:sp>
          <p:nvSpPr>
            <p:cNvPr id="14" name="Rectangle 13"/>
            <p:cNvSpPr/>
            <p:nvPr/>
          </p:nvSpPr>
          <p:spPr>
            <a:xfrm>
              <a:off x="1299402" y="3187906"/>
              <a:ext cx="1106287" cy="581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bg1"/>
                  </a:solidFill>
                </a:rPr>
                <a:t>مرسل</a:t>
              </a:r>
            </a:p>
          </p:txBody>
        </p:sp>
      </p:grpSp>
      <p:grpSp>
        <p:nvGrpSpPr>
          <p:cNvPr id="16" name="Group 15"/>
          <p:cNvGrpSpPr/>
          <p:nvPr/>
        </p:nvGrpSpPr>
        <p:grpSpPr>
          <a:xfrm rot="5400000" flipH="1">
            <a:off x="2879736" y="3257951"/>
            <a:ext cx="1117164" cy="2584083"/>
            <a:chOff x="1165848" y="2419663"/>
            <a:chExt cx="1373397" cy="1977526"/>
          </a:xfrm>
        </p:grpSpPr>
        <p:pic>
          <p:nvPicPr>
            <p:cNvPr id="17" name="Picture 16"/>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65848" y="2419663"/>
              <a:ext cx="1373397" cy="1977526"/>
            </a:xfrm>
            <a:prstGeom prst="rect">
              <a:avLst/>
            </a:prstGeom>
          </p:spPr>
        </p:pic>
        <p:sp>
          <p:nvSpPr>
            <p:cNvPr id="18" name="Rectangle 17"/>
            <p:cNvSpPr/>
            <p:nvPr/>
          </p:nvSpPr>
          <p:spPr>
            <a:xfrm rot="5400000">
              <a:off x="1508216" y="3011708"/>
              <a:ext cx="688659" cy="933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bg1"/>
                  </a:solidFill>
                </a:rPr>
                <a:t>مستقبل</a:t>
              </a:r>
            </a:p>
          </p:txBody>
        </p:sp>
      </p:grpSp>
      <p:grpSp>
        <p:nvGrpSpPr>
          <p:cNvPr id="19" name="Group 18"/>
          <p:cNvGrpSpPr/>
          <p:nvPr/>
        </p:nvGrpSpPr>
        <p:grpSpPr>
          <a:xfrm>
            <a:off x="7570388" y="3528851"/>
            <a:ext cx="1373397" cy="1977526"/>
            <a:chOff x="1165848" y="2419663"/>
            <a:chExt cx="1373397" cy="1977526"/>
          </a:xfrm>
        </p:grpSpPr>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5848" y="2419663"/>
              <a:ext cx="1373397" cy="1977526"/>
            </a:xfrm>
            <a:prstGeom prst="rect">
              <a:avLst/>
            </a:prstGeom>
          </p:spPr>
        </p:pic>
        <p:sp>
          <p:nvSpPr>
            <p:cNvPr id="21" name="Rectangle 20"/>
            <p:cNvSpPr/>
            <p:nvPr/>
          </p:nvSpPr>
          <p:spPr>
            <a:xfrm>
              <a:off x="1299402" y="3187906"/>
              <a:ext cx="1106287" cy="581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bg1"/>
                  </a:solidFill>
                </a:rPr>
                <a:t>مستقبل</a:t>
              </a:r>
            </a:p>
          </p:txBody>
        </p:sp>
      </p:grpSp>
      <p:grpSp>
        <p:nvGrpSpPr>
          <p:cNvPr id="22" name="Group 21"/>
          <p:cNvGrpSpPr/>
          <p:nvPr/>
        </p:nvGrpSpPr>
        <p:grpSpPr>
          <a:xfrm rot="5400000" flipH="1">
            <a:off x="6290272" y="3293329"/>
            <a:ext cx="1117164" cy="2584083"/>
            <a:chOff x="1165848" y="2419663"/>
            <a:chExt cx="1373397" cy="1977526"/>
          </a:xfrm>
        </p:grpSpPr>
        <p:pic>
          <p:nvPicPr>
            <p:cNvPr id="23" name="Picture 22"/>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65848" y="2419663"/>
              <a:ext cx="1373397" cy="1977526"/>
            </a:xfrm>
            <a:prstGeom prst="rect">
              <a:avLst/>
            </a:prstGeom>
          </p:spPr>
        </p:pic>
        <p:sp>
          <p:nvSpPr>
            <p:cNvPr id="24" name="Rectangle 23"/>
            <p:cNvSpPr/>
            <p:nvPr/>
          </p:nvSpPr>
          <p:spPr>
            <a:xfrm rot="5400000">
              <a:off x="1508216" y="3011708"/>
              <a:ext cx="688659" cy="933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bg1"/>
                  </a:solidFill>
                </a:rPr>
                <a:t>مرسل</a:t>
              </a:r>
            </a:p>
          </p:txBody>
        </p:sp>
      </p:grpSp>
      <p:grpSp>
        <p:nvGrpSpPr>
          <p:cNvPr id="28" name="Group 27"/>
          <p:cNvGrpSpPr/>
          <p:nvPr/>
        </p:nvGrpSpPr>
        <p:grpSpPr>
          <a:xfrm>
            <a:off x="4367409" y="3734424"/>
            <a:ext cx="1511512" cy="1483234"/>
            <a:chOff x="4393701" y="4044958"/>
            <a:chExt cx="1511512" cy="1483234"/>
          </a:xfrm>
        </p:grpSpPr>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3701" y="4044958"/>
              <a:ext cx="1511512" cy="1483234"/>
            </a:xfrm>
            <a:prstGeom prst="rect">
              <a:avLst/>
            </a:prstGeom>
          </p:spPr>
        </p:pic>
        <p:sp>
          <p:nvSpPr>
            <p:cNvPr id="27" name="Rectangle 26"/>
            <p:cNvSpPr/>
            <p:nvPr/>
          </p:nvSpPr>
          <p:spPr>
            <a:xfrm flipH="1">
              <a:off x="4496474" y="4406909"/>
              <a:ext cx="1033444" cy="759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FF0000"/>
                  </a:solidFill>
                </a:rPr>
                <a:t>الرسالة </a:t>
              </a:r>
            </a:p>
          </p:txBody>
        </p:sp>
      </p:grpSp>
      <p:sp>
        <p:nvSpPr>
          <p:cNvPr id="29" name="TextBox 28"/>
          <p:cNvSpPr txBox="1"/>
          <p:nvPr/>
        </p:nvSpPr>
        <p:spPr>
          <a:xfrm>
            <a:off x="4299105" y="1873153"/>
            <a:ext cx="1735024" cy="369332"/>
          </a:xfrm>
          <a:prstGeom prst="rect">
            <a:avLst/>
          </a:prstGeom>
          <a:noFill/>
        </p:spPr>
        <p:txBody>
          <a:bodyPr wrap="square" rtlCol="1">
            <a:prstTxWarp prst="textPlain">
              <a:avLst/>
            </a:prstTxWarp>
            <a:spAutoFit/>
          </a:bodyPr>
          <a:lstStyle/>
          <a:p>
            <a:pPr algn="ctr"/>
            <a:r>
              <a:rPr lang="ar-EG" b="1" dirty="0" smtClean="0">
                <a:ln w="22225">
                  <a:solidFill>
                    <a:schemeClr val="accent1">
                      <a:lumMod val="75000"/>
                    </a:schemeClr>
                  </a:solidFill>
                  <a:prstDash val="solid"/>
                </a:ln>
                <a:solidFill>
                  <a:schemeClr val="bg1"/>
                </a:solidFill>
              </a:rPr>
              <a:t>تغذية راجعة</a:t>
            </a:r>
            <a:endParaRPr lang="ar-EG" b="1" dirty="0">
              <a:ln w="22225">
                <a:solidFill>
                  <a:schemeClr val="accent1">
                    <a:lumMod val="75000"/>
                  </a:schemeClr>
                </a:solidFill>
                <a:prstDash val="solid"/>
              </a:ln>
              <a:solidFill>
                <a:schemeClr val="bg1"/>
              </a:solidFill>
            </a:endParaRPr>
          </a:p>
        </p:txBody>
      </p:sp>
      <p:sp>
        <p:nvSpPr>
          <p:cNvPr id="30" name="TextBox 29"/>
          <p:cNvSpPr txBox="1"/>
          <p:nvPr/>
        </p:nvSpPr>
        <p:spPr>
          <a:xfrm>
            <a:off x="4038110" y="5938279"/>
            <a:ext cx="1735024" cy="369332"/>
          </a:xfrm>
          <a:prstGeom prst="rect">
            <a:avLst/>
          </a:prstGeom>
          <a:noFill/>
        </p:spPr>
        <p:txBody>
          <a:bodyPr wrap="square" rtlCol="1">
            <a:prstTxWarp prst="textPlain">
              <a:avLst/>
            </a:prstTxWarp>
            <a:spAutoFit/>
          </a:bodyPr>
          <a:lstStyle/>
          <a:p>
            <a:pPr algn="ctr"/>
            <a:r>
              <a:rPr lang="ar-EG" b="1" dirty="0">
                <a:ln w="22225">
                  <a:solidFill>
                    <a:schemeClr val="accent1">
                      <a:lumMod val="75000"/>
                    </a:schemeClr>
                  </a:solidFill>
                  <a:prstDash val="solid"/>
                </a:ln>
                <a:solidFill>
                  <a:schemeClr val="bg1"/>
                </a:solidFill>
              </a:rPr>
              <a:t>تغذية راجعة</a:t>
            </a:r>
          </a:p>
        </p:txBody>
      </p:sp>
      <p:pic>
        <p:nvPicPr>
          <p:cNvPr id="31" name="Picture 30"/>
          <p:cNvPicPr>
            <a:picLocks noChangeAspect="1"/>
          </p:cNvPicPr>
          <p:nvPr/>
        </p:nvPicPr>
        <p:blipFill>
          <a:blip r:embed="rId8"/>
          <a:stretch>
            <a:fillRect/>
          </a:stretch>
        </p:blipFill>
        <p:spPr>
          <a:xfrm rot="19666881">
            <a:off x="2667485" y="2894871"/>
            <a:ext cx="708468" cy="1329097"/>
          </a:xfrm>
          <a:prstGeom prst="rect">
            <a:avLst/>
          </a:prstGeom>
        </p:spPr>
      </p:pic>
      <p:pic>
        <p:nvPicPr>
          <p:cNvPr id="32" name="Picture 31"/>
          <p:cNvPicPr>
            <a:picLocks noChangeAspect="1"/>
          </p:cNvPicPr>
          <p:nvPr/>
        </p:nvPicPr>
        <p:blipFill>
          <a:blip r:embed="rId8"/>
          <a:stretch>
            <a:fillRect/>
          </a:stretch>
        </p:blipFill>
        <p:spPr>
          <a:xfrm rot="12978057">
            <a:off x="6815358" y="2729941"/>
            <a:ext cx="708468" cy="1439665"/>
          </a:xfrm>
          <a:prstGeom prst="rect">
            <a:avLst/>
          </a:prstGeom>
        </p:spPr>
      </p:pic>
      <p:pic>
        <p:nvPicPr>
          <p:cNvPr id="33" name="Picture 32"/>
          <p:cNvPicPr>
            <a:picLocks noChangeAspect="1"/>
          </p:cNvPicPr>
          <p:nvPr/>
        </p:nvPicPr>
        <p:blipFill>
          <a:blip r:embed="rId8"/>
          <a:stretch>
            <a:fillRect/>
          </a:stretch>
        </p:blipFill>
        <p:spPr>
          <a:xfrm rot="16200000">
            <a:off x="5002146" y="4691879"/>
            <a:ext cx="313886" cy="1439665"/>
          </a:xfrm>
          <a:prstGeom prst="rect">
            <a:avLst/>
          </a:prstGeom>
        </p:spPr>
      </p:pic>
      <p:pic>
        <p:nvPicPr>
          <p:cNvPr id="34" name="Picture 33"/>
          <p:cNvPicPr>
            <a:picLocks noChangeAspect="1"/>
          </p:cNvPicPr>
          <p:nvPr/>
        </p:nvPicPr>
        <p:blipFill>
          <a:blip r:embed="rId8"/>
          <a:stretch>
            <a:fillRect/>
          </a:stretch>
        </p:blipFill>
        <p:spPr>
          <a:xfrm rot="5400000">
            <a:off x="4923606" y="2937273"/>
            <a:ext cx="371861" cy="1439665"/>
          </a:xfrm>
          <a:prstGeom prst="rect">
            <a:avLst/>
          </a:prstGeom>
        </p:spPr>
      </p:pic>
      <p:grpSp>
        <p:nvGrpSpPr>
          <p:cNvPr id="39" name="Group 38"/>
          <p:cNvGrpSpPr/>
          <p:nvPr/>
        </p:nvGrpSpPr>
        <p:grpSpPr>
          <a:xfrm>
            <a:off x="3438318" y="5108575"/>
            <a:ext cx="3228575" cy="720621"/>
            <a:chOff x="3438318" y="5108575"/>
            <a:chExt cx="3228575" cy="720621"/>
          </a:xfrm>
        </p:grpSpPr>
        <p:cxnSp>
          <p:nvCxnSpPr>
            <p:cNvPr id="36" name="Straight Connector 35"/>
            <p:cNvCxnSpPr>
              <a:stCxn id="17" idx="1"/>
            </p:cNvCxnSpPr>
            <p:nvPr/>
          </p:nvCxnSpPr>
          <p:spPr>
            <a:xfrm>
              <a:off x="3438318" y="5108575"/>
              <a:ext cx="1548586" cy="720621"/>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flipV="1">
              <a:off x="4986904" y="5213540"/>
              <a:ext cx="1679989" cy="6156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40" name="Group 39"/>
          <p:cNvGrpSpPr/>
          <p:nvPr/>
        </p:nvGrpSpPr>
        <p:grpSpPr>
          <a:xfrm rot="10800000">
            <a:off x="3438318" y="2921927"/>
            <a:ext cx="3228575" cy="1055798"/>
            <a:chOff x="3385035" y="4773398"/>
            <a:chExt cx="3228575" cy="1055798"/>
          </a:xfrm>
        </p:grpSpPr>
        <p:cxnSp>
          <p:nvCxnSpPr>
            <p:cNvPr id="41" name="Straight Connector 40"/>
            <p:cNvCxnSpPr/>
            <p:nvPr/>
          </p:nvCxnSpPr>
          <p:spPr>
            <a:xfrm rot="10800000" flipH="1" flipV="1">
              <a:off x="3385035" y="4773398"/>
              <a:ext cx="1601869" cy="1055797"/>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rot="10800000" flipH="1">
              <a:off x="4986903" y="4819840"/>
              <a:ext cx="1626707" cy="10093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8127135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500"/>
                                        <p:tgtEl>
                                          <p:spTgt spid="39"/>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9"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0-#ppt_w/2"/>
                                          </p:val>
                                        </p:tav>
                                        <p:tav tm="100000">
                                          <p:val>
                                            <p:strVal val="#ppt_x"/>
                                          </p:val>
                                        </p:tav>
                                      </p:tavLst>
                                    </p:anim>
                                    <p:anim calcmode="lin" valueType="num">
                                      <p:cBhvr additive="base">
                                        <p:cTn id="51" dur="500" fill="hold"/>
                                        <p:tgtEl>
                                          <p:spTgt spid="29"/>
                                        </p:tgtEl>
                                        <p:attrNameLst>
                                          <p:attrName>ppt_y</p:attrName>
                                        </p:attrNameLst>
                                      </p:cBhvr>
                                      <p:tavLst>
                                        <p:tav tm="0">
                                          <p:val>
                                            <p:strVal val="0-#ppt_h/2"/>
                                          </p:val>
                                        </p:tav>
                                        <p:tav tm="100000">
                                          <p:val>
                                            <p:strVal val="#ppt_y"/>
                                          </p:val>
                                        </p:tav>
                                      </p:tavLst>
                                    </p:anim>
                                  </p:childTnLst>
                                </p:cTn>
                              </p:par>
                              <p:par>
                                <p:cTn id="52" presetID="2" presetClass="entr" presetSubtype="9"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0-#ppt_w/2"/>
                                          </p:val>
                                        </p:tav>
                                        <p:tav tm="100000">
                                          <p:val>
                                            <p:strVal val="#ppt_x"/>
                                          </p:val>
                                        </p:tav>
                                      </p:tavLst>
                                    </p:anim>
                                    <p:anim calcmode="lin" valueType="num">
                                      <p:cBhvr additive="base">
                                        <p:cTn id="55" dur="500" fill="hold"/>
                                        <p:tgtEl>
                                          <p:spTgt spid="9"/>
                                        </p:tgtEl>
                                        <p:attrNameLst>
                                          <p:attrName>ppt_y</p:attrName>
                                        </p:attrNameLst>
                                      </p:cBhvr>
                                      <p:tavLst>
                                        <p:tav tm="0">
                                          <p:val>
                                            <p:strVal val="0-#ppt_h/2"/>
                                          </p:val>
                                        </p:tav>
                                        <p:tav tm="100000">
                                          <p:val>
                                            <p:strVal val="#ppt_y"/>
                                          </p:val>
                                        </p:tav>
                                      </p:tavLst>
                                    </p:anim>
                                  </p:childTnLst>
                                </p:cTn>
                              </p:par>
                              <p:par>
                                <p:cTn id="56" presetID="2" presetClass="entr" presetSubtype="9"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additive="base">
                                        <p:cTn id="58" dur="500" fill="hold"/>
                                        <p:tgtEl>
                                          <p:spTgt spid="32"/>
                                        </p:tgtEl>
                                        <p:attrNameLst>
                                          <p:attrName>ppt_x</p:attrName>
                                        </p:attrNameLst>
                                      </p:cBhvr>
                                      <p:tavLst>
                                        <p:tav tm="0">
                                          <p:val>
                                            <p:strVal val="0-#ppt_w/2"/>
                                          </p:val>
                                        </p:tav>
                                        <p:tav tm="100000">
                                          <p:val>
                                            <p:strVal val="#ppt_x"/>
                                          </p:val>
                                        </p:tav>
                                      </p:tavLst>
                                    </p:anim>
                                    <p:anim calcmode="lin" valueType="num">
                                      <p:cBhvr additive="base">
                                        <p:cTn id="59"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nodeType="click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right)">
                                      <p:cBhvr>
                                        <p:cTn id="64" dur="500"/>
                                        <p:tgtEl>
                                          <p:spTgt spid="40"/>
                                        </p:tgtEl>
                                      </p:cBhvr>
                                    </p:animEffect>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fill="hold"/>
                                        <p:tgtEl>
                                          <p:spTgt spid="34"/>
                                        </p:tgtEl>
                                        <p:attrNameLst>
                                          <p:attrName>ppt_w</p:attrName>
                                        </p:attrNameLst>
                                      </p:cBhvr>
                                      <p:tavLst>
                                        <p:tav tm="0">
                                          <p:val>
                                            <p:fltVal val="0"/>
                                          </p:val>
                                        </p:tav>
                                        <p:tav tm="100000">
                                          <p:val>
                                            <p:strVal val="#ppt_w"/>
                                          </p:val>
                                        </p:tav>
                                      </p:tavLst>
                                    </p:anim>
                                    <p:anim calcmode="lin" valueType="num">
                                      <p:cBhvr>
                                        <p:cTn id="70" dur="500" fill="hold"/>
                                        <p:tgtEl>
                                          <p:spTgt spid="34"/>
                                        </p:tgtEl>
                                        <p:attrNameLst>
                                          <p:attrName>ppt_h</p:attrName>
                                        </p:attrNameLst>
                                      </p:cBhvr>
                                      <p:tavLst>
                                        <p:tav tm="0">
                                          <p:val>
                                            <p:fltVal val="0"/>
                                          </p:val>
                                        </p:tav>
                                        <p:tav tm="100000">
                                          <p:val>
                                            <p:strVal val="#ppt_h"/>
                                          </p:val>
                                        </p:tav>
                                      </p:tavLst>
                                    </p:anim>
                                  </p:childTnLst>
                                </p:cTn>
                              </p:par>
                              <p:par>
                                <p:cTn id="71" presetID="23" presetClass="entr" presetSubtype="16"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fltVal val="0"/>
                                          </p:val>
                                        </p:tav>
                                        <p:tav tm="100000">
                                          <p:val>
                                            <p:strVal val="#ppt_h"/>
                                          </p:val>
                                        </p:tav>
                                      </p:tavLst>
                                    </p:anim>
                                  </p:childTnLst>
                                </p:cTn>
                              </p:par>
                              <p:par>
                                <p:cTn id="75" presetID="23" presetClass="entr" presetSubtype="16" fill="hold" nodeType="with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p:cTn id="77" dur="500" fill="hold"/>
                                        <p:tgtEl>
                                          <p:spTgt spid="33"/>
                                        </p:tgtEl>
                                        <p:attrNameLst>
                                          <p:attrName>ppt_w</p:attrName>
                                        </p:attrNameLst>
                                      </p:cBhvr>
                                      <p:tavLst>
                                        <p:tav tm="0">
                                          <p:val>
                                            <p:fltVal val="0"/>
                                          </p:val>
                                        </p:tav>
                                        <p:tav tm="100000">
                                          <p:val>
                                            <p:strVal val="#ppt_w"/>
                                          </p:val>
                                        </p:tav>
                                      </p:tavLst>
                                    </p:anim>
                                    <p:anim calcmode="lin" valueType="num">
                                      <p:cBhvr>
                                        <p:cTn id="78" dur="500" fill="hold"/>
                                        <p:tgtEl>
                                          <p:spTgt spid="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29</a:t>
            </a:fld>
            <a:endParaRPr lang="ar-EG">
              <a:solidFill>
                <a:prstClr val="black">
                  <a:tint val="75000"/>
                </a:prstClr>
              </a:solidFill>
            </a:endParaRPr>
          </a:p>
        </p:txBody>
      </p:sp>
      <p:sp>
        <p:nvSpPr>
          <p:cNvPr id="5" name="Rectangle 4"/>
          <p:cNvSpPr/>
          <p:nvPr/>
        </p:nvSpPr>
        <p:spPr>
          <a:xfrm rot="20752398">
            <a:off x="1692193" y="1785442"/>
            <a:ext cx="2796988" cy="1761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6" name="Group 5"/>
          <p:cNvGrpSpPr/>
          <p:nvPr/>
        </p:nvGrpSpPr>
        <p:grpSpPr>
          <a:xfrm>
            <a:off x="2601078" y="-172818"/>
            <a:ext cx="3111177" cy="1425519"/>
            <a:chOff x="1248484" y="-1"/>
            <a:chExt cx="4399280" cy="2245659"/>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484" y="-1"/>
              <a:ext cx="4399280" cy="2245659"/>
            </a:xfrm>
            <a:prstGeom prst="rect">
              <a:avLst/>
            </a:prstGeom>
          </p:spPr>
        </p:pic>
        <p:sp>
          <p:nvSpPr>
            <p:cNvPr id="8" name="Rectangle 7"/>
            <p:cNvSpPr/>
            <p:nvPr/>
          </p:nvSpPr>
          <p:spPr>
            <a:xfrm rot="21138533">
              <a:off x="1494291" y="739587"/>
              <a:ext cx="3907664" cy="76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عناصر دائرة الاتصال</a:t>
              </a:r>
              <a:endParaRPr lang="ar-EG" sz="2800" b="1" dirty="0"/>
            </a:p>
          </p:txBody>
        </p:sp>
      </p:grpSp>
      <p:grpSp>
        <p:nvGrpSpPr>
          <p:cNvPr id="25" name="Group 24"/>
          <p:cNvGrpSpPr/>
          <p:nvPr/>
        </p:nvGrpSpPr>
        <p:grpSpPr>
          <a:xfrm>
            <a:off x="3112720" y="478426"/>
            <a:ext cx="4087905" cy="1988846"/>
            <a:chOff x="-171450" y="453891"/>
            <a:chExt cx="8667750" cy="6669584"/>
          </a:xfrm>
        </p:grpSpPr>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453891"/>
              <a:ext cx="8667750" cy="6669584"/>
            </a:xfrm>
            <a:prstGeom prst="rect">
              <a:avLst/>
            </a:prstGeom>
          </p:spPr>
        </p:pic>
        <p:sp>
          <p:nvSpPr>
            <p:cNvPr id="27" name="Rectangle 26"/>
            <p:cNvSpPr/>
            <p:nvPr/>
          </p:nvSpPr>
          <p:spPr>
            <a:xfrm>
              <a:off x="5340448" y="2774170"/>
              <a:ext cx="2647950" cy="2552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FF0000"/>
                  </a:solidFill>
                </a:rPr>
                <a:t>العنصر الأول </a:t>
              </a:r>
            </a:p>
          </p:txBody>
        </p:sp>
      </p:grpSp>
      <p:sp>
        <p:nvSpPr>
          <p:cNvPr id="28" name="Rectangle 27"/>
          <p:cNvSpPr/>
          <p:nvPr/>
        </p:nvSpPr>
        <p:spPr>
          <a:xfrm>
            <a:off x="3642356" y="1030029"/>
            <a:ext cx="1922929" cy="9029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طرفا الاتصال </a:t>
            </a:r>
            <a:r>
              <a:rPr lang="ar-EG" sz="2400" dirty="0" smtClean="0">
                <a:solidFill>
                  <a:srgbClr val="002060"/>
                </a:solidFill>
              </a:rPr>
              <a:t>المرسل </a:t>
            </a:r>
            <a:r>
              <a:rPr lang="ar-EG" sz="2400" dirty="0">
                <a:solidFill>
                  <a:srgbClr val="002060"/>
                </a:solidFill>
              </a:rPr>
              <a:t>والمستقبل </a:t>
            </a:r>
          </a:p>
        </p:txBody>
      </p:sp>
      <p:pic>
        <p:nvPicPr>
          <p:cNvPr id="29" name="Picture 28"/>
          <p:cNvPicPr>
            <a:picLocks noChangeAspect="1"/>
          </p:cNvPicPr>
          <p:nvPr/>
        </p:nvPicPr>
        <p:blipFill>
          <a:blip r:embed="rId6"/>
          <a:stretch>
            <a:fillRect/>
          </a:stretch>
        </p:blipFill>
        <p:spPr>
          <a:xfrm>
            <a:off x="6957342" y="3533606"/>
            <a:ext cx="2186658" cy="2565848"/>
          </a:xfrm>
          <a:prstGeom prst="rect">
            <a:avLst/>
          </a:prstGeom>
        </p:spPr>
      </p:pic>
      <p:pic>
        <p:nvPicPr>
          <p:cNvPr id="30" name="Picture 29"/>
          <p:cNvPicPr>
            <a:picLocks noChangeAspect="1"/>
          </p:cNvPicPr>
          <p:nvPr/>
        </p:nvPicPr>
        <p:blipFill>
          <a:blip r:embed="rId7"/>
          <a:stretch>
            <a:fillRect/>
          </a:stretch>
        </p:blipFill>
        <p:spPr>
          <a:xfrm>
            <a:off x="792761" y="3549646"/>
            <a:ext cx="2172989" cy="2549808"/>
          </a:xfrm>
          <a:prstGeom prst="rect">
            <a:avLst/>
          </a:prstGeom>
        </p:spPr>
      </p:pic>
      <p:grpSp>
        <p:nvGrpSpPr>
          <p:cNvPr id="33" name="Group 32"/>
          <p:cNvGrpSpPr/>
          <p:nvPr/>
        </p:nvGrpSpPr>
        <p:grpSpPr>
          <a:xfrm>
            <a:off x="3036347" y="2136288"/>
            <a:ext cx="3998099" cy="1329459"/>
            <a:chOff x="3372633" y="2461763"/>
            <a:chExt cx="3998099" cy="1329459"/>
          </a:xfrm>
        </p:grpSpPr>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706953" y="1127443"/>
              <a:ext cx="1329459" cy="3998099"/>
            </a:xfrm>
            <a:prstGeom prst="rect">
              <a:avLst/>
            </a:prstGeom>
          </p:spPr>
        </p:pic>
        <p:sp>
          <p:nvSpPr>
            <p:cNvPr id="32" name="Rectangle 31"/>
            <p:cNvSpPr/>
            <p:nvPr/>
          </p:nvSpPr>
          <p:spPr>
            <a:xfrm>
              <a:off x="3986671" y="2777580"/>
              <a:ext cx="2528305" cy="756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لكلي تبدأ عملية الاتصال </a:t>
              </a:r>
            </a:p>
          </p:txBody>
        </p:sp>
      </p:grpSp>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0855" y="3208131"/>
            <a:ext cx="4687363" cy="3123423"/>
          </a:xfrm>
          <a:prstGeom prst="rect">
            <a:avLst/>
          </a:prstGeom>
        </p:spPr>
      </p:pic>
      <p:sp>
        <p:nvSpPr>
          <p:cNvPr id="35" name="Rectangle 34"/>
          <p:cNvSpPr/>
          <p:nvPr/>
        </p:nvSpPr>
        <p:spPr>
          <a:xfrm>
            <a:off x="2880188" y="3589393"/>
            <a:ext cx="4068696" cy="1192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t>لابد من وجود طرفين ، طرف منهما يبدأ الاتصال بإرساله لمعلومة معينة للطرف الآخر ويسمى هذا الطرف المرسل </a:t>
            </a:r>
            <a:r>
              <a:rPr lang="ar-EG" sz="2400" dirty="0" smtClean="0"/>
              <a:t>.</a:t>
            </a:r>
          </a:p>
        </p:txBody>
      </p:sp>
      <p:sp>
        <p:nvSpPr>
          <p:cNvPr id="37" name="Rectangle 36"/>
          <p:cNvSpPr/>
          <p:nvPr/>
        </p:nvSpPr>
        <p:spPr>
          <a:xfrm>
            <a:off x="2922969" y="4792626"/>
            <a:ext cx="4068696" cy="1192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t> ويقوم الطرف الآخر باستقبال الرسالة والاستجابة لها إذا كانت ملائمة له ، ويسمى هذا الطرف المستقبل .</a:t>
            </a:r>
          </a:p>
        </p:txBody>
      </p:sp>
    </p:spTree>
    <p:extLst>
      <p:ext uri="{BB962C8B-B14F-4D97-AF65-F5344CB8AC3E}">
        <p14:creationId xmlns:p14="http://schemas.microsoft.com/office/powerpoint/2010/main" val="14969617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righ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right)">
                                      <p:cBhvr>
                                        <p:cTn id="29" dur="500"/>
                                        <p:tgtEl>
                                          <p:spTgt spid="29"/>
                                        </p:tgtEl>
                                      </p:cBhvr>
                                    </p:animEffect>
                                  </p:childTnLst>
                                </p:cTn>
                              </p:par>
                              <p:par>
                                <p:cTn id="30" presetID="22" presetClass="entr" presetSubtype="2"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right)">
                                      <p:cBhvr>
                                        <p:cTn id="32" dur="500"/>
                                        <p:tgtEl>
                                          <p:spTgt spid="34"/>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right)">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5"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37" name="Group 36"/>
          <p:cNvGrpSpPr/>
          <p:nvPr/>
        </p:nvGrpSpPr>
        <p:grpSpPr>
          <a:xfrm>
            <a:off x="3663731" y="1481245"/>
            <a:ext cx="4404505" cy="1788368"/>
            <a:chOff x="3663731" y="1481245"/>
            <a:chExt cx="4404505" cy="1788368"/>
          </a:xfrm>
        </p:grpSpPr>
        <p:grpSp>
          <p:nvGrpSpPr>
            <p:cNvPr id="19" name="Group 18"/>
            <p:cNvGrpSpPr/>
            <p:nvPr/>
          </p:nvGrpSpPr>
          <p:grpSpPr>
            <a:xfrm>
              <a:off x="3663731" y="1481245"/>
              <a:ext cx="4404505" cy="1788368"/>
              <a:chOff x="4208319" y="2535320"/>
              <a:chExt cx="4404505" cy="1788368"/>
            </a:xfrm>
          </p:grpSpPr>
          <p:pic>
            <p:nvPicPr>
              <p:cNvPr id="20" name="Picture 19"/>
              <p:cNvPicPr>
                <a:picLocks noChangeAspect="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4208319" y="2535320"/>
                <a:ext cx="4404505" cy="1788368"/>
              </a:xfrm>
              <a:prstGeom prst="rect">
                <a:avLst/>
              </a:prstGeom>
            </p:spPr>
          </p:pic>
          <p:sp>
            <p:nvSpPr>
              <p:cNvPr id="21" name="Rectangle 20"/>
              <p:cNvSpPr/>
              <p:nvPr/>
            </p:nvSpPr>
            <p:spPr>
              <a:xfrm>
                <a:off x="5577135" y="2634569"/>
                <a:ext cx="2838184" cy="726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2400" b="1" dirty="0">
                  <a:solidFill>
                    <a:schemeClr val="bg1"/>
                  </a:solidFill>
                </a:endParaRPr>
              </a:p>
            </p:txBody>
          </p:sp>
        </p:grpSp>
        <p:sp>
          <p:nvSpPr>
            <p:cNvPr id="36" name="Rectangle 35"/>
            <p:cNvSpPr/>
            <p:nvPr/>
          </p:nvSpPr>
          <p:spPr>
            <a:xfrm>
              <a:off x="5057314" y="1592005"/>
              <a:ext cx="2727590" cy="7383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chemeClr val="bg1"/>
                  </a:solidFill>
                </a:rPr>
                <a:t>اعتراضات العملاء</a:t>
              </a:r>
            </a:p>
          </p:txBody>
        </p:sp>
      </p:grpSp>
      <p:grpSp>
        <p:nvGrpSpPr>
          <p:cNvPr id="34" name="Group 33"/>
          <p:cNvGrpSpPr/>
          <p:nvPr/>
        </p:nvGrpSpPr>
        <p:grpSpPr>
          <a:xfrm>
            <a:off x="3717487" y="2450026"/>
            <a:ext cx="4238644" cy="1788368"/>
            <a:chOff x="3717487" y="2450026"/>
            <a:chExt cx="4238644" cy="1788368"/>
          </a:xfrm>
        </p:grpSpPr>
        <p:grpSp>
          <p:nvGrpSpPr>
            <p:cNvPr id="13" name="Group 12"/>
            <p:cNvGrpSpPr/>
            <p:nvPr/>
          </p:nvGrpSpPr>
          <p:grpSpPr>
            <a:xfrm>
              <a:off x="3717487" y="2450026"/>
              <a:ext cx="4238644" cy="1788368"/>
              <a:chOff x="4208320" y="2535320"/>
              <a:chExt cx="3752340" cy="1788368"/>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8320" y="2535320"/>
                <a:ext cx="3752340" cy="1788368"/>
              </a:xfrm>
              <a:prstGeom prst="rect">
                <a:avLst/>
              </a:prstGeom>
            </p:spPr>
          </p:pic>
          <p:sp>
            <p:nvSpPr>
              <p:cNvPr id="12" name="Rectangle 11"/>
              <p:cNvSpPr/>
              <p:nvPr/>
            </p:nvSpPr>
            <p:spPr>
              <a:xfrm>
                <a:off x="5272353" y="2625813"/>
                <a:ext cx="2566442" cy="726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2400" b="1" dirty="0">
                  <a:solidFill>
                    <a:schemeClr val="bg1"/>
                  </a:solidFill>
                </a:endParaRPr>
              </a:p>
            </p:txBody>
          </p:sp>
        </p:grpSp>
        <p:sp>
          <p:nvSpPr>
            <p:cNvPr id="31" name="Rectangle 30"/>
            <p:cNvSpPr/>
            <p:nvPr/>
          </p:nvSpPr>
          <p:spPr>
            <a:xfrm>
              <a:off x="5105856" y="2487226"/>
              <a:ext cx="2585796" cy="7961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chemeClr val="bg1"/>
                  </a:solidFill>
                </a:rPr>
                <a:t>الاستعداد للبيع</a:t>
              </a:r>
            </a:p>
          </p:txBody>
        </p:sp>
      </p:grpSp>
      <p:grpSp>
        <p:nvGrpSpPr>
          <p:cNvPr id="5" name="Group 4"/>
          <p:cNvGrpSpPr/>
          <p:nvPr/>
        </p:nvGrpSpPr>
        <p:grpSpPr>
          <a:xfrm>
            <a:off x="1815817" y="305175"/>
            <a:ext cx="3093466" cy="6051176"/>
            <a:chOff x="2178887" y="403412"/>
            <a:chExt cx="3093466" cy="5876364"/>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8518" y="403412"/>
              <a:ext cx="1633835" cy="5876364"/>
            </a:xfrm>
            <a:prstGeom prst="rect">
              <a:avLst/>
            </a:prstGeom>
          </p:spPr>
        </p:pic>
        <p:sp>
          <p:nvSpPr>
            <p:cNvPr id="3" name="Rectangle 2"/>
            <p:cNvSpPr/>
            <p:nvPr/>
          </p:nvSpPr>
          <p:spPr>
            <a:xfrm>
              <a:off x="2178887" y="5615326"/>
              <a:ext cx="1901670" cy="537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prstTxWarp prst="textPlain">
                <a:avLst/>
              </a:prstTxWarp>
            </a:bodyPr>
            <a:lstStyle/>
            <a:p>
              <a:pPr algn="ctr"/>
              <a:r>
                <a:rPr lang="ar-EG" sz="2800" b="1" dirty="0" smtClean="0">
                  <a:solidFill>
                    <a:schemeClr val="bg1"/>
                  </a:solidFill>
                </a:rPr>
                <a:t>المحاور </a:t>
              </a:r>
              <a:endParaRPr lang="ar-EG" sz="2800" b="1" dirty="0">
                <a:solidFill>
                  <a:schemeClr val="bg1"/>
                </a:solidFill>
              </a:endParaRPr>
            </a:p>
          </p:txBody>
        </p:sp>
      </p:grpSp>
      <p:grpSp>
        <p:nvGrpSpPr>
          <p:cNvPr id="26" name="Group 25"/>
          <p:cNvGrpSpPr/>
          <p:nvPr/>
        </p:nvGrpSpPr>
        <p:grpSpPr>
          <a:xfrm>
            <a:off x="4341236" y="3330763"/>
            <a:ext cx="4352101" cy="2108739"/>
            <a:chOff x="4095306" y="4574574"/>
            <a:chExt cx="4352101" cy="2108739"/>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95306" y="4574574"/>
              <a:ext cx="4352101" cy="2108739"/>
            </a:xfrm>
            <a:prstGeom prst="rect">
              <a:avLst/>
            </a:prstGeom>
          </p:spPr>
        </p:pic>
        <p:sp>
          <p:nvSpPr>
            <p:cNvPr id="6" name="Rectangle 5"/>
            <p:cNvSpPr/>
            <p:nvPr/>
          </p:nvSpPr>
          <p:spPr>
            <a:xfrm>
              <a:off x="4811384" y="4668504"/>
              <a:ext cx="3115060" cy="1077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chemeClr val="bg1"/>
                  </a:solidFill>
                </a:rPr>
                <a:t>البيع </a:t>
              </a:r>
              <a:r>
                <a:rPr lang="ar-EG" sz="2800" b="1" dirty="0" smtClean="0">
                  <a:solidFill>
                    <a:schemeClr val="bg1"/>
                  </a:solidFill>
                </a:rPr>
                <a:t>أهميته</a:t>
              </a:r>
              <a:br>
                <a:rPr lang="ar-EG" sz="2800" b="1" dirty="0" smtClean="0">
                  <a:solidFill>
                    <a:schemeClr val="bg1"/>
                  </a:solidFill>
                </a:rPr>
              </a:br>
              <a:r>
                <a:rPr lang="ar-EG" sz="2800" b="1" dirty="0" smtClean="0">
                  <a:solidFill>
                    <a:schemeClr val="bg1"/>
                  </a:solidFill>
                </a:rPr>
                <a:t> </a:t>
              </a:r>
              <a:r>
                <a:rPr lang="ar-EG" sz="2800" b="1" dirty="0">
                  <a:solidFill>
                    <a:schemeClr val="bg1"/>
                  </a:solidFill>
                </a:rPr>
                <a:t>والقائمون عليه</a:t>
              </a:r>
            </a:p>
          </p:txBody>
        </p:sp>
      </p:grpSp>
      <p:sp>
        <p:nvSpPr>
          <p:cNvPr id="27" name="Slide Number Placeholder 26"/>
          <p:cNvSpPr>
            <a:spLocks noGrp="1"/>
          </p:cNvSpPr>
          <p:nvPr>
            <p:ph type="sldNum" sz="quarter" idx="12"/>
          </p:nvPr>
        </p:nvSpPr>
        <p:spPr/>
        <p:txBody>
          <a:bodyPr/>
          <a:lstStyle/>
          <a:p>
            <a:fld id="{8EE79F39-E3F1-4384-8425-D69818DE6729}" type="slidenum">
              <a:rPr lang="ar-EG" smtClean="0"/>
              <a:t>3</a:t>
            </a:fld>
            <a:endParaRPr lang="ar-EG"/>
          </a:p>
        </p:txBody>
      </p:sp>
      <p:sp>
        <p:nvSpPr>
          <p:cNvPr id="8" name="Rectangle 7"/>
          <p:cNvSpPr/>
          <p:nvPr/>
        </p:nvSpPr>
        <p:spPr>
          <a:xfrm>
            <a:off x="1230374" y="3139207"/>
            <a:ext cx="2566442" cy="837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2400" b="1" dirty="0">
              <a:solidFill>
                <a:schemeClr val="bg1"/>
              </a:solidFill>
            </a:endParaRPr>
          </a:p>
        </p:txBody>
      </p:sp>
      <p:grpSp>
        <p:nvGrpSpPr>
          <p:cNvPr id="35" name="Group 34"/>
          <p:cNvGrpSpPr/>
          <p:nvPr/>
        </p:nvGrpSpPr>
        <p:grpSpPr>
          <a:xfrm>
            <a:off x="999244" y="2164460"/>
            <a:ext cx="3219479" cy="1769525"/>
            <a:chOff x="999244" y="2164460"/>
            <a:chExt cx="3219479" cy="1769525"/>
          </a:xfrm>
        </p:grpSpPr>
        <p:grpSp>
          <p:nvGrpSpPr>
            <p:cNvPr id="17" name="Group 16"/>
            <p:cNvGrpSpPr/>
            <p:nvPr/>
          </p:nvGrpSpPr>
          <p:grpSpPr>
            <a:xfrm>
              <a:off x="999244" y="2164460"/>
              <a:ext cx="3219479" cy="1769525"/>
              <a:chOff x="1362314" y="2262697"/>
              <a:chExt cx="3219479" cy="1769525"/>
            </a:xfrm>
          </p:grpSpPr>
          <p:pic>
            <p:nvPicPr>
              <p:cNvPr id="15" name="Picture 14"/>
              <p:cNvPicPr>
                <a:picLocks noChangeAspect="1"/>
              </p:cNvPicPr>
              <p:nvPr/>
            </p:nvPicPr>
            <p:blipFill>
              <a:blip r:embed="rId8"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362314" y="2262697"/>
                <a:ext cx="3211919" cy="1769525"/>
              </a:xfrm>
              <a:prstGeom prst="rect">
                <a:avLst/>
              </a:prstGeom>
            </p:spPr>
          </p:pic>
          <p:sp>
            <p:nvSpPr>
              <p:cNvPr id="16" name="Rectangle 15"/>
              <p:cNvSpPr/>
              <p:nvPr/>
            </p:nvSpPr>
            <p:spPr>
              <a:xfrm>
                <a:off x="1819512" y="2363612"/>
                <a:ext cx="2762281" cy="726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2400" b="1" dirty="0">
                  <a:solidFill>
                    <a:schemeClr val="bg1"/>
                  </a:solidFill>
                </a:endParaRPr>
              </a:p>
            </p:txBody>
          </p:sp>
        </p:grpSp>
        <p:sp>
          <p:nvSpPr>
            <p:cNvPr id="33" name="Rectangle 32"/>
            <p:cNvSpPr/>
            <p:nvPr/>
          </p:nvSpPr>
          <p:spPr>
            <a:xfrm>
              <a:off x="1473787" y="2327771"/>
              <a:ext cx="2727590" cy="7383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chemeClr val="bg1"/>
                  </a:solidFill>
                </a:rPr>
                <a:t>المهارات الضرورية لمكالمة ناجحة</a:t>
              </a:r>
            </a:p>
          </p:txBody>
        </p:sp>
      </p:grpSp>
      <p:grpSp>
        <p:nvGrpSpPr>
          <p:cNvPr id="30" name="Group 29"/>
          <p:cNvGrpSpPr/>
          <p:nvPr/>
        </p:nvGrpSpPr>
        <p:grpSpPr>
          <a:xfrm>
            <a:off x="104551" y="3118886"/>
            <a:ext cx="4106612" cy="1720626"/>
            <a:chOff x="104551" y="3118886"/>
            <a:chExt cx="4106612" cy="1720626"/>
          </a:xfrm>
        </p:grpSpPr>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51" y="3118886"/>
              <a:ext cx="4106612" cy="1720626"/>
            </a:xfrm>
            <a:prstGeom prst="rect">
              <a:avLst/>
            </a:prstGeom>
          </p:spPr>
        </p:pic>
        <p:sp>
          <p:nvSpPr>
            <p:cNvPr id="29" name="Rectangle 28"/>
            <p:cNvSpPr/>
            <p:nvPr/>
          </p:nvSpPr>
          <p:spPr>
            <a:xfrm>
              <a:off x="999244" y="3370528"/>
              <a:ext cx="3024278" cy="589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chemeClr val="bg1"/>
                  </a:solidFill>
                </a:rPr>
                <a:t>الإتصال البيعي</a:t>
              </a:r>
            </a:p>
          </p:txBody>
        </p:sp>
      </p:grpSp>
    </p:spTree>
    <p:extLst>
      <p:ext uri="{BB962C8B-B14F-4D97-AF65-F5344CB8AC3E}">
        <p14:creationId xmlns:p14="http://schemas.microsoft.com/office/powerpoint/2010/main" val="667379697"/>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1000"/>
                                        <p:tgtEl>
                                          <p:spTgt spid="37"/>
                                        </p:tgtEl>
                                      </p:cBhvr>
                                    </p:animEffect>
                                    <p:anim calcmode="lin" valueType="num">
                                      <p:cBhvr>
                                        <p:cTn id="41" dur="1000" fill="hold"/>
                                        <p:tgtEl>
                                          <p:spTgt spid="37"/>
                                        </p:tgtEl>
                                        <p:attrNameLst>
                                          <p:attrName>ppt_x</p:attrName>
                                        </p:attrNameLst>
                                      </p:cBhvr>
                                      <p:tavLst>
                                        <p:tav tm="0">
                                          <p:val>
                                            <p:strVal val="#ppt_x"/>
                                          </p:val>
                                        </p:tav>
                                        <p:tav tm="100000">
                                          <p:val>
                                            <p:strVal val="#ppt_x"/>
                                          </p:val>
                                        </p:tav>
                                      </p:tavLst>
                                    </p:anim>
                                    <p:anim calcmode="lin" valueType="num">
                                      <p:cBhvr>
                                        <p:cTn id="4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30</a:t>
            </a:fld>
            <a:endParaRPr lang="ar-EG">
              <a:solidFill>
                <a:prstClr val="black">
                  <a:tint val="75000"/>
                </a:prstClr>
              </a:solidFill>
            </a:endParaRPr>
          </a:p>
        </p:txBody>
      </p:sp>
      <p:grpSp>
        <p:nvGrpSpPr>
          <p:cNvPr id="5" name="Group 4"/>
          <p:cNvGrpSpPr/>
          <p:nvPr/>
        </p:nvGrpSpPr>
        <p:grpSpPr>
          <a:xfrm rot="1406933">
            <a:off x="297596" y="2730638"/>
            <a:ext cx="7343000" cy="3019649"/>
            <a:chOff x="4063563" y="928178"/>
            <a:chExt cx="4320038" cy="3697995"/>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78776">
              <a:off x="4063563" y="928178"/>
              <a:ext cx="4320038" cy="3697995"/>
            </a:xfrm>
            <a:prstGeom prst="rect">
              <a:avLst/>
            </a:prstGeom>
          </p:spPr>
        </p:pic>
        <p:sp>
          <p:nvSpPr>
            <p:cNvPr id="7" name="Rectangle 6"/>
            <p:cNvSpPr/>
            <p:nvPr/>
          </p:nvSpPr>
          <p:spPr>
            <a:xfrm rot="19528292">
              <a:off x="4177929" y="2289824"/>
              <a:ext cx="4099696" cy="1482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t>فعندما يصمت المرسل ويتحدث المستقبل فإن الوضع في هذه الحالة ينعكس ، فيصير المستقبل مرسلاً ، ويصير المرسل مستقبلاً لرسالة الطرف الآخر مستجيباً ومتفاعلاً معها </a:t>
              </a:r>
              <a:endParaRPr lang="ar-EG" sz="2800" dirty="0"/>
            </a:p>
          </p:txBody>
        </p:sp>
      </p:grpSp>
      <p:grpSp>
        <p:nvGrpSpPr>
          <p:cNvPr id="11" name="Group 10"/>
          <p:cNvGrpSpPr/>
          <p:nvPr/>
        </p:nvGrpSpPr>
        <p:grpSpPr>
          <a:xfrm>
            <a:off x="3507486" y="472468"/>
            <a:ext cx="5488804" cy="1842247"/>
            <a:chOff x="-29951" y="0"/>
            <a:chExt cx="7254240" cy="11928891"/>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51" y="0"/>
              <a:ext cx="7254240" cy="11928891"/>
            </a:xfrm>
            <a:prstGeom prst="rect">
              <a:avLst/>
            </a:prstGeom>
            <a:noFill/>
            <a:ln>
              <a:noFill/>
            </a:ln>
          </p:spPr>
        </p:pic>
        <p:sp>
          <p:nvSpPr>
            <p:cNvPr id="13" name="Rounded Rectangle 12"/>
            <p:cNvSpPr/>
            <p:nvPr/>
          </p:nvSpPr>
          <p:spPr>
            <a:xfrm>
              <a:off x="355375" y="1654475"/>
              <a:ext cx="3593040" cy="7608550"/>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002060"/>
                  </a:solidFill>
                  <a:ea typeface="Calibri" panose="020F0502020204030204" pitchFamily="34" charset="0"/>
                </a:rPr>
                <a:t>المرسل لا يظل مرسلاً طوال الوقت ، لن عملية الاتصال عملية تبادلية </a:t>
              </a:r>
              <a:endParaRPr lang="en-US" sz="1050" dirty="0">
                <a:solidFill>
                  <a:srgbClr val="002060"/>
                </a:solidFill>
                <a:effectLst/>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1313911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31</a:t>
            </a:fld>
            <a:endParaRPr lang="ar-EG">
              <a:solidFill>
                <a:prstClr val="black">
                  <a:tint val="75000"/>
                </a:prstClr>
              </a:solidFill>
            </a:endParaRPr>
          </a:p>
        </p:txBody>
      </p:sp>
      <p:sp>
        <p:nvSpPr>
          <p:cNvPr id="5" name="Rectangle 4"/>
          <p:cNvSpPr/>
          <p:nvPr/>
        </p:nvSpPr>
        <p:spPr>
          <a:xfrm rot="20752398">
            <a:off x="1692193" y="1785442"/>
            <a:ext cx="2796988" cy="1761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6" name="Group 5"/>
          <p:cNvGrpSpPr/>
          <p:nvPr/>
        </p:nvGrpSpPr>
        <p:grpSpPr>
          <a:xfrm>
            <a:off x="453768" y="778569"/>
            <a:ext cx="3491965" cy="1277472"/>
            <a:chOff x="1248484" y="-1"/>
            <a:chExt cx="4399280" cy="2245659"/>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484" y="-1"/>
              <a:ext cx="4399280" cy="2245659"/>
            </a:xfrm>
            <a:prstGeom prst="rect">
              <a:avLst/>
            </a:prstGeom>
          </p:spPr>
        </p:pic>
        <p:sp>
          <p:nvSpPr>
            <p:cNvPr id="8" name="Rectangle 7"/>
            <p:cNvSpPr/>
            <p:nvPr/>
          </p:nvSpPr>
          <p:spPr>
            <a:xfrm rot="21138533">
              <a:off x="1494291" y="739587"/>
              <a:ext cx="3907664" cy="76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عناصر دائرة الاتصال</a:t>
              </a:r>
              <a:endParaRPr lang="ar-EG" sz="2800" b="1" dirty="0"/>
            </a:p>
          </p:txBody>
        </p:sp>
      </p:grpSp>
      <p:grpSp>
        <p:nvGrpSpPr>
          <p:cNvPr id="25" name="Group 24"/>
          <p:cNvGrpSpPr/>
          <p:nvPr/>
        </p:nvGrpSpPr>
        <p:grpSpPr>
          <a:xfrm>
            <a:off x="4222069" y="618137"/>
            <a:ext cx="4087905" cy="1747459"/>
            <a:chOff x="-171450" y="453891"/>
            <a:chExt cx="8667750" cy="6669584"/>
          </a:xfrm>
        </p:grpSpPr>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453891"/>
              <a:ext cx="8667750" cy="6669584"/>
            </a:xfrm>
            <a:prstGeom prst="rect">
              <a:avLst/>
            </a:prstGeom>
          </p:spPr>
        </p:pic>
        <p:sp>
          <p:nvSpPr>
            <p:cNvPr id="27" name="Rectangle 26"/>
            <p:cNvSpPr/>
            <p:nvPr/>
          </p:nvSpPr>
          <p:spPr>
            <a:xfrm>
              <a:off x="5340448" y="2774170"/>
              <a:ext cx="2647950" cy="2552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FF0000"/>
                  </a:solidFill>
                </a:rPr>
                <a:t>العنصر </a:t>
              </a:r>
              <a:r>
                <a:rPr lang="ar-EG" sz="2400" b="1" dirty="0" smtClean="0">
                  <a:solidFill>
                    <a:srgbClr val="FF0000"/>
                  </a:solidFill>
                </a:rPr>
                <a:t>الثانية</a:t>
              </a:r>
              <a:endParaRPr lang="ar-EG" sz="2400" b="1" dirty="0">
                <a:solidFill>
                  <a:srgbClr val="FF0000"/>
                </a:solidFill>
              </a:endParaRPr>
            </a:p>
          </p:txBody>
        </p:sp>
      </p:grpSp>
      <p:sp>
        <p:nvSpPr>
          <p:cNvPr id="28" name="Rectangle 27"/>
          <p:cNvSpPr/>
          <p:nvPr/>
        </p:nvSpPr>
        <p:spPr>
          <a:xfrm>
            <a:off x="4704844" y="1367571"/>
            <a:ext cx="1922929" cy="611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الرسالة</a:t>
            </a:r>
          </a:p>
        </p:txBody>
      </p:sp>
      <p:grpSp>
        <p:nvGrpSpPr>
          <p:cNvPr id="10" name="Group 9"/>
          <p:cNvGrpSpPr/>
          <p:nvPr/>
        </p:nvGrpSpPr>
        <p:grpSpPr>
          <a:xfrm>
            <a:off x="790762" y="2227445"/>
            <a:ext cx="3758000" cy="3268501"/>
            <a:chOff x="507049" y="1843256"/>
            <a:chExt cx="3758000" cy="3268501"/>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76243">
              <a:off x="507049" y="1843256"/>
              <a:ext cx="3758000" cy="3268501"/>
            </a:xfrm>
            <a:prstGeom prst="rect">
              <a:avLst/>
            </a:prstGeom>
          </p:spPr>
        </p:pic>
        <p:sp>
          <p:nvSpPr>
            <p:cNvPr id="9" name="Rectangle 8"/>
            <p:cNvSpPr/>
            <p:nvPr/>
          </p:nvSpPr>
          <p:spPr>
            <a:xfrm rot="315552">
              <a:off x="922612" y="2070981"/>
              <a:ext cx="2802349" cy="2148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الرسالة هي محور </a:t>
              </a:r>
              <a:r>
                <a:rPr lang="ar-EG" sz="2400" dirty="0" smtClean="0"/>
                <a:t/>
              </a:r>
              <a:br>
                <a:rPr lang="ar-EG" sz="2400" dirty="0" smtClean="0"/>
              </a:br>
              <a:r>
                <a:rPr lang="ar-EG" sz="2400" dirty="0" smtClean="0"/>
                <a:t>عملية الاتصال </a:t>
              </a:r>
              <a:r>
                <a:rPr lang="ar-EG" sz="2400" dirty="0"/>
                <a:t>وهي التي تتم من أجلها عملية الاتصال </a:t>
              </a:r>
              <a:r>
                <a:rPr lang="ar-EG" sz="2400" dirty="0" smtClean="0"/>
                <a:t>بين</a:t>
              </a:r>
              <a:br>
                <a:rPr lang="ar-EG" sz="2400" dirty="0" smtClean="0"/>
              </a:br>
              <a:r>
                <a:rPr lang="ar-EG" sz="2400" dirty="0" smtClean="0"/>
                <a:t> </a:t>
              </a:r>
              <a:r>
                <a:rPr lang="ar-EG" sz="2400" dirty="0"/>
                <a:t>طرفي الدائرة</a:t>
              </a:r>
            </a:p>
          </p:txBody>
        </p:sp>
      </p:grpSp>
      <p:grpSp>
        <p:nvGrpSpPr>
          <p:cNvPr id="11" name="Group 10"/>
          <p:cNvGrpSpPr/>
          <p:nvPr/>
        </p:nvGrpSpPr>
        <p:grpSpPr>
          <a:xfrm>
            <a:off x="2802268" y="3556766"/>
            <a:ext cx="3185559" cy="2984314"/>
            <a:chOff x="2518555" y="3172577"/>
            <a:chExt cx="3185559" cy="2984314"/>
          </a:xfrm>
        </p:grpSpPr>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8555" y="3172577"/>
              <a:ext cx="3185559" cy="2984314"/>
            </a:xfrm>
            <a:prstGeom prst="rect">
              <a:avLst/>
            </a:prstGeom>
          </p:spPr>
        </p:pic>
        <p:sp>
          <p:nvSpPr>
            <p:cNvPr id="15" name="Rectangle 14"/>
            <p:cNvSpPr/>
            <p:nvPr/>
          </p:nvSpPr>
          <p:spPr>
            <a:xfrm>
              <a:off x="2749102" y="3469262"/>
              <a:ext cx="2602236" cy="1951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قد </a:t>
              </a:r>
              <a:r>
                <a:rPr lang="ar-EG" sz="2400" dirty="0"/>
                <a:t>تكون الرسالة معلومات متوافرة في مجال </a:t>
              </a:r>
              <a:r>
                <a:rPr lang="ar-EG" sz="2400" dirty="0" smtClean="0"/>
                <a:t>معين ،أو </a:t>
              </a:r>
              <a:r>
                <a:rPr lang="ar-EG" sz="2400" dirty="0"/>
                <a:t>قد تكون خبرات في عمل أو وظيفة أو مشاعر </a:t>
              </a:r>
            </a:p>
          </p:txBody>
        </p:sp>
      </p:grpSp>
      <p:pic>
        <p:nvPicPr>
          <p:cNvPr id="12" name="Picture 11"/>
          <p:cNvPicPr>
            <a:picLocks noChangeAspect="1"/>
          </p:cNvPicPr>
          <p:nvPr/>
        </p:nvPicPr>
        <p:blipFill>
          <a:blip r:embed="rId8"/>
          <a:stretch>
            <a:fillRect/>
          </a:stretch>
        </p:blipFill>
        <p:spPr>
          <a:xfrm>
            <a:off x="5852041" y="2015285"/>
            <a:ext cx="2713080" cy="2902806"/>
          </a:xfrm>
          <a:prstGeom prst="rect">
            <a:avLst/>
          </a:prstGeom>
        </p:spPr>
      </p:pic>
    </p:spTree>
    <p:extLst>
      <p:ext uri="{BB962C8B-B14F-4D97-AF65-F5344CB8AC3E}">
        <p14:creationId xmlns:p14="http://schemas.microsoft.com/office/powerpoint/2010/main" val="36463754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500"/>
                                        <p:tgtEl>
                                          <p:spTgt spid="28"/>
                                        </p:tgtEl>
                                      </p:cBhvr>
                                    </p:animEffect>
                                  </p:childTnLst>
                                </p:cTn>
                              </p:par>
                              <p:par>
                                <p:cTn id="13" presetID="22" presetClass="entr" presetSubtype="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32</a:t>
            </a:fld>
            <a:endParaRPr lang="ar-EG">
              <a:solidFill>
                <a:prstClr val="black">
                  <a:tint val="75000"/>
                </a:prstClr>
              </a:solidFill>
            </a:endParaRPr>
          </a:p>
        </p:txBody>
      </p:sp>
      <p:grpSp>
        <p:nvGrpSpPr>
          <p:cNvPr id="6" name="Group 5"/>
          <p:cNvGrpSpPr/>
          <p:nvPr/>
        </p:nvGrpSpPr>
        <p:grpSpPr>
          <a:xfrm rot="1137377">
            <a:off x="1128725" y="1138019"/>
            <a:ext cx="3466055" cy="1425519"/>
            <a:chOff x="1248484" y="-1"/>
            <a:chExt cx="4399280" cy="2245659"/>
          </a:xfrm>
        </p:grpSpPr>
        <p:pic>
          <p:nvPicPr>
            <p:cNvPr id="7" name="Picture 6"/>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248484" y="-1"/>
              <a:ext cx="4399280" cy="2245659"/>
            </a:xfrm>
            <a:prstGeom prst="rect">
              <a:avLst/>
            </a:prstGeom>
          </p:spPr>
        </p:pic>
        <p:sp>
          <p:nvSpPr>
            <p:cNvPr id="8" name="Rectangle 7"/>
            <p:cNvSpPr/>
            <p:nvPr/>
          </p:nvSpPr>
          <p:spPr>
            <a:xfrm rot="21138533">
              <a:off x="1494291" y="739587"/>
              <a:ext cx="3907664" cy="76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rgbClr val="002060"/>
                  </a:solidFill>
                </a:rPr>
                <a:t>يوجد نوعان من الرسائل </a:t>
              </a:r>
            </a:p>
          </p:txBody>
        </p:sp>
      </p:grpSp>
      <p:grpSp>
        <p:nvGrpSpPr>
          <p:cNvPr id="15" name="Group 14"/>
          <p:cNvGrpSpPr/>
          <p:nvPr/>
        </p:nvGrpSpPr>
        <p:grpSpPr>
          <a:xfrm>
            <a:off x="947069" y="3316203"/>
            <a:ext cx="4209141" cy="2562874"/>
            <a:chOff x="624114" y="3431866"/>
            <a:chExt cx="4209141" cy="2562874"/>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114" y="3462849"/>
              <a:ext cx="4209141" cy="2531891"/>
            </a:xfrm>
            <a:prstGeom prst="rect">
              <a:avLst/>
            </a:prstGeom>
          </p:spPr>
        </p:pic>
        <p:sp>
          <p:nvSpPr>
            <p:cNvPr id="12" name="Rectangle 11"/>
            <p:cNvSpPr/>
            <p:nvPr/>
          </p:nvSpPr>
          <p:spPr>
            <a:xfrm rot="21438369">
              <a:off x="1424205" y="3431866"/>
              <a:ext cx="2945258" cy="1767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
              </a:r>
              <a:br>
                <a:rPr lang="ar-EG" sz="2400" dirty="0" smtClean="0">
                  <a:solidFill>
                    <a:srgbClr val="002060"/>
                  </a:solidFill>
                </a:rPr>
              </a:br>
              <a:r>
                <a:rPr lang="ar-EG" sz="2400" dirty="0">
                  <a:solidFill>
                    <a:srgbClr val="002060"/>
                  </a:solidFill>
                </a:rPr>
                <a:t> </a:t>
              </a:r>
              <a:r>
                <a:rPr lang="ar-EG" sz="2400" b="1" dirty="0">
                  <a:solidFill>
                    <a:srgbClr val="C00000"/>
                  </a:solidFill>
                </a:rPr>
                <a:t>الرسائل غير اللفظية </a:t>
              </a:r>
              <a:r>
                <a:rPr lang="ar-EG" sz="2400" dirty="0" smtClean="0">
                  <a:solidFill>
                    <a:srgbClr val="002060"/>
                  </a:solidFill>
                </a:rPr>
                <a:t/>
              </a:r>
              <a:br>
                <a:rPr lang="ar-EG" sz="2400" dirty="0" smtClean="0">
                  <a:solidFill>
                    <a:srgbClr val="002060"/>
                  </a:solidFill>
                </a:rPr>
              </a:br>
              <a:r>
                <a:rPr lang="ar-EG" sz="2400" dirty="0" smtClean="0">
                  <a:solidFill>
                    <a:srgbClr val="002060"/>
                  </a:solidFill>
                </a:rPr>
                <a:t>وتشمل </a:t>
              </a:r>
              <a:r>
                <a:rPr lang="ar-EG" sz="2400" dirty="0">
                  <a:solidFill>
                    <a:srgbClr val="002060"/>
                  </a:solidFill>
                </a:rPr>
                <a:t>كل ما هو غير منطوق ، مثل حركة الجسم وتعبيرات الوجه والايماءات </a:t>
              </a:r>
            </a:p>
          </p:txBody>
        </p:sp>
      </p:grpSp>
      <p:grpSp>
        <p:nvGrpSpPr>
          <p:cNvPr id="14" name="Group 13"/>
          <p:cNvGrpSpPr/>
          <p:nvPr/>
        </p:nvGrpSpPr>
        <p:grpSpPr>
          <a:xfrm>
            <a:off x="4669736" y="1130333"/>
            <a:ext cx="3976915" cy="2420533"/>
            <a:chOff x="5093606" y="1588127"/>
            <a:chExt cx="3976915" cy="2420533"/>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3606" y="1588127"/>
              <a:ext cx="3976915" cy="2420533"/>
            </a:xfrm>
            <a:prstGeom prst="rect">
              <a:avLst/>
            </a:prstGeom>
          </p:spPr>
        </p:pic>
        <p:sp>
          <p:nvSpPr>
            <p:cNvPr id="13" name="Rectangle 12"/>
            <p:cNvSpPr/>
            <p:nvPr/>
          </p:nvSpPr>
          <p:spPr>
            <a:xfrm rot="21438369">
              <a:off x="5847897" y="1881528"/>
              <a:ext cx="2468331" cy="14084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C00000"/>
                  </a:solidFill>
                </a:rPr>
                <a:t>الرسائل </a:t>
              </a:r>
              <a:r>
                <a:rPr lang="ar-EG" sz="2400" b="1" dirty="0" smtClean="0">
                  <a:solidFill>
                    <a:srgbClr val="C00000"/>
                  </a:solidFill>
                </a:rPr>
                <a:t>اللفظية </a:t>
              </a:r>
              <a:r>
                <a:rPr lang="ar-EG" sz="2400" dirty="0" smtClean="0">
                  <a:solidFill>
                    <a:srgbClr val="002060"/>
                  </a:solidFill>
                </a:rPr>
                <a:t/>
              </a:r>
              <a:br>
                <a:rPr lang="ar-EG" sz="2400" dirty="0" smtClean="0">
                  <a:solidFill>
                    <a:srgbClr val="002060"/>
                  </a:solidFill>
                </a:rPr>
              </a:br>
              <a:r>
                <a:rPr lang="ar-EG" sz="2400" dirty="0" smtClean="0">
                  <a:solidFill>
                    <a:srgbClr val="002060"/>
                  </a:solidFill>
                </a:rPr>
                <a:t> وتشمل </a:t>
              </a:r>
              <a:r>
                <a:rPr lang="ar-EG" sz="2400" dirty="0">
                  <a:solidFill>
                    <a:srgbClr val="002060"/>
                  </a:solidFill>
                </a:rPr>
                <a:t>كل ما ينطق به </a:t>
              </a:r>
              <a:r>
                <a:rPr lang="ar-EG" sz="2400" dirty="0" smtClean="0">
                  <a:solidFill>
                    <a:srgbClr val="002060"/>
                  </a:solidFill>
                </a:rPr>
                <a:t/>
              </a:r>
              <a:br>
                <a:rPr lang="ar-EG" sz="2400" dirty="0" smtClean="0">
                  <a:solidFill>
                    <a:srgbClr val="002060"/>
                  </a:solidFill>
                </a:rPr>
              </a:br>
              <a:r>
                <a:rPr lang="ar-EG" sz="2400" dirty="0" smtClean="0">
                  <a:solidFill>
                    <a:srgbClr val="002060"/>
                  </a:solidFill>
                </a:rPr>
                <a:t>من كلمات </a:t>
              </a:r>
              <a:r>
                <a:rPr lang="ar-EG" sz="2400" dirty="0">
                  <a:solidFill>
                    <a:srgbClr val="002060"/>
                  </a:solidFill>
                </a:rPr>
                <a:t>وألفاظ</a:t>
              </a:r>
            </a:p>
          </p:txBody>
        </p:sp>
      </p:grpSp>
      <p:pic>
        <p:nvPicPr>
          <p:cNvPr id="16" name="Picture 15"/>
          <p:cNvPicPr>
            <a:picLocks noChangeAspect="1"/>
          </p:cNvPicPr>
          <p:nvPr/>
        </p:nvPicPr>
        <p:blipFill>
          <a:blip r:embed="rId7"/>
          <a:stretch>
            <a:fillRect/>
          </a:stretch>
        </p:blipFill>
        <p:spPr>
          <a:xfrm>
            <a:off x="5587775" y="3550866"/>
            <a:ext cx="2275104" cy="2733480"/>
          </a:xfrm>
          <a:prstGeom prst="rect">
            <a:avLst/>
          </a:prstGeom>
        </p:spPr>
      </p:pic>
    </p:spTree>
    <p:extLst>
      <p:ext uri="{BB962C8B-B14F-4D97-AF65-F5344CB8AC3E}">
        <p14:creationId xmlns:p14="http://schemas.microsoft.com/office/powerpoint/2010/main" val="535758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33</a:t>
            </a:fld>
            <a:endParaRPr lang="ar-EG">
              <a:solidFill>
                <a:prstClr val="black">
                  <a:tint val="75000"/>
                </a:prstClr>
              </a:solidFill>
            </a:endParaRPr>
          </a:p>
        </p:txBody>
      </p:sp>
      <p:sp>
        <p:nvSpPr>
          <p:cNvPr id="5" name="Rectangle 4"/>
          <p:cNvSpPr/>
          <p:nvPr/>
        </p:nvSpPr>
        <p:spPr>
          <a:xfrm rot="20752398">
            <a:off x="1692193" y="1785442"/>
            <a:ext cx="2796988" cy="1761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6" name="Group 5"/>
          <p:cNvGrpSpPr/>
          <p:nvPr/>
        </p:nvGrpSpPr>
        <p:grpSpPr>
          <a:xfrm>
            <a:off x="865040" y="789997"/>
            <a:ext cx="3200172" cy="1413419"/>
            <a:chOff x="1248484" y="-1"/>
            <a:chExt cx="4399280" cy="2245659"/>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484" y="-1"/>
              <a:ext cx="4399280" cy="2245659"/>
            </a:xfrm>
            <a:prstGeom prst="rect">
              <a:avLst/>
            </a:prstGeom>
          </p:spPr>
        </p:pic>
        <p:sp>
          <p:nvSpPr>
            <p:cNvPr id="8" name="Rectangle 7"/>
            <p:cNvSpPr/>
            <p:nvPr/>
          </p:nvSpPr>
          <p:spPr>
            <a:xfrm rot="21138533">
              <a:off x="1494291" y="739587"/>
              <a:ext cx="3907664" cy="76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عناصر دائرة الاتصال</a:t>
              </a:r>
              <a:endParaRPr lang="ar-EG" sz="2800" b="1" dirty="0"/>
            </a:p>
          </p:txBody>
        </p:sp>
      </p:grpSp>
      <p:grpSp>
        <p:nvGrpSpPr>
          <p:cNvPr id="36" name="Group 35"/>
          <p:cNvGrpSpPr/>
          <p:nvPr/>
        </p:nvGrpSpPr>
        <p:grpSpPr>
          <a:xfrm>
            <a:off x="4477027" y="3712808"/>
            <a:ext cx="4530672" cy="1982252"/>
            <a:chOff x="0" y="0"/>
            <a:chExt cx="4530672" cy="1992630"/>
          </a:xfrm>
        </p:grpSpPr>
        <p:pic>
          <p:nvPicPr>
            <p:cNvPr id="37" name="Picture 36" descr="C:\Users\maraimm\Desktop\صور انفوجرافيك\Untitle14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30672" cy="1992630"/>
            </a:xfrm>
            <a:prstGeom prst="rect">
              <a:avLst/>
            </a:prstGeom>
            <a:noFill/>
            <a:ln>
              <a:noFill/>
            </a:ln>
          </p:spPr>
        </p:pic>
        <p:sp>
          <p:nvSpPr>
            <p:cNvPr id="38" name="Rectangle 37"/>
            <p:cNvSpPr/>
            <p:nvPr/>
          </p:nvSpPr>
          <p:spPr>
            <a:xfrm>
              <a:off x="510234" y="354871"/>
              <a:ext cx="3583746" cy="9540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ea typeface="Calibri" panose="020F0502020204030204" pitchFamily="34" charset="0"/>
                </a:rPr>
                <a:t>هي </a:t>
              </a:r>
              <a:r>
                <a:rPr lang="ar-SA" sz="2400" dirty="0">
                  <a:ea typeface="Calibri" panose="020F0502020204030204" pitchFamily="34" charset="0"/>
                </a:rPr>
                <a:t>ردة فعل المستقبل على الرسالة التي يتلقاها من المرسل </a:t>
              </a:r>
              <a:endParaRPr lang="en-US" sz="2400" dirty="0">
                <a:effectLst/>
                <a:ea typeface="Calibri" panose="020F0502020204030204" pitchFamily="34" charset="0"/>
                <a:cs typeface="Arial" panose="020B0604020202020204" pitchFamily="34" charset="0"/>
              </a:endParaRPr>
            </a:p>
          </p:txBody>
        </p:sp>
      </p:grpSp>
      <p:grpSp>
        <p:nvGrpSpPr>
          <p:cNvPr id="39" name="Group 38"/>
          <p:cNvGrpSpPr/>
          <p:nvPr/>
        </p:nvGrpSpPr>
        <p:grpSpPr>
          <a:xfrm>
            <a:off x="2279687" y="5359733"/>
            <a:ext cx="5313045" cy="973222"/>
            <a:chOff x="34505" y="0"/>
            <a:chExt cx="5313045" cy="2000885"/>
          </a:xfrm>
        </p:grpSpPr>
        <p:grpSp>
          <p:nvGrpSpPr>
            <p:cNvPr id="40" name="Group 39"/>
            <p:cNvGrpSpPr/>
            <p:nvPr/>
          </p:nvGrpSpPr>
          <p:grpSpPr>
            <a:xfrm>
              <a:off x="34505" y="0"/>
              <a:ext cx="5313045" cy="2000885"/>
              <a:chOff x="34505" y="0"/>
              <a:chExt cx="5313045" cy="2000885"/>
            </a:xfrm>
          </p:grpSpPr>
          <p:pic>
            <p:nvPicPr>
              <p:cNvPr id="42" name="Picture 41" descr="C:\Users\maraimm\Desktop\صور انفوجرافيك\15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505" y="0"/>
                <a:ext cx="5313045" cy="2000885"/>
              </a:xfrm>
              <a:prstGeom prst="rect">
                <a:avLst/>
              </a:prstGeom>
              <a:noFill/>
              <a:ln>
                <a:noFill/>
              </a:ln>
            </p:spPr>
          </p:pic>
          <p:sp>
            <p:nvSpPr>
              <p:cNvPr id="43" name="Rectangle 42"/>
              <p:cNvSpPr/>
              <p:nvPr/>
            </p:nvSpPr>
            <p:spPr>
              <a:xfrm>
                <a:off x="2697772" y="612255"/>
                <a:ext cx="2190364" cy="776376"/>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400" b="1" dirty="0">
                    <a:solidFill>
                      <a:srgbClr val="C00000"/>
                    </a:solidFill>
                    <a:latin typeface="Calibri" panose="020F0502020204030204" pitchFamily="34" charset="0"/>
                    <a:ea typeface="Calibri" panose="020F0502020204030204" pitchFamily="34" charset="0"/>
                  </a:rPr>
                  <a:t>العنصر الثالث</a:t>
                </a:r>
              </a:p>
            </p:txBody>
          </p:sp>
        </p:grpSp>
        <p:sp>
          <p:nvSpPr>
            <p:cNvPr id="41" name="Rectangle 40"/>
            <p:cNvSpPr/>
            <p:nvPr/>
          </p:nvSpPr>
          <p:spPr>
            <a:xfrm rot="319128">
              <a:off x="779280" y="612252"/>
              <a:ext cx="1789597" cy="776376"/>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400" b="1" dirty="0">
                  <a:solidFill>
                    <a:srgbClr val="C00000"/>
                  </a:solidFill>
                  <a:latin typeface="Calibri" panose="020F0502020204030204" pitchFamily="34" charset="0"/>
                  <a:ea typeface="Calibri" panose="020F0502020204030204" pitchFamily="34" charset="0"/>
                </a:rPr>
                <a:t>التغذية الراجعة</a:t>
              </a:r>
            </a:p>
          </p:txBody>
        </p:sp>
      </p:grpSp>
      <p:grpSp>
        <p:nvGrpSpPr>
          <p:cNvPr id="44" name="Group 43"/>
          <p:cNvGrpSpPr/>
          <p:nvPr/>
        </p:nvGrpSpPr>
        <p:grpSpPr>
          <a:xfrm>
            <a:off x="1161144" y="3393994"/>
            <a:ext cx="4151776" cy="1489355"/>
            <a:chOff x="-102482" y="0"/>
            <a:chExt cx="3812787" cy="1741170"/>
          </a:xfrm>
        </p:grpSpPr>
        <p:pic>
          <p:nvPicPr>
            <p:cNvPr id="45" name="Picture 44" descr="C:\Users\maraimm\Desktop\صور انفوجرافيك\Untitled756.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2482" y="0"/>
              <a:ext cx="3812787" cy="1741170"/>
            </a:xfrm>
            <a:prstGeom prst="rect">
              <a:avLst/>
            </a:prstGeom>
            <a:noFill/>
            <a:ln>
              <a:noFill/>
            </a:ln>
          </p:spPr>
        </p:pic>
        <p:sp>
          <p:nvSpPr>
            <p:cNvPr id="46" name="Rectangle 45"/>
            <p:cNvSpPr/>
            <p:nvPr/>
          </p:nvSpPr>
          <p:spPr>
            <a:xfrm>
              <a:off x="46776" y="161769"/>
              <a:ext cx="3337871" cy="1026543"/>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latin typeface="Calibri" panose="020F0502020204030204" pitchFamily="34" charset="0"/>
                  <a:ea typeface="Calibri" panose="020F0502020204030204" pitchFamily="34" charset="0"/>
                </a:rPr>
                <a:t>سميت كذلك لأنها ترتد من المستقبل للمرسل لتغذيته بالمعومات</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47" name="Group 46"/>
          <p:cNvGrpSpPr/>
          <p:nvPr/>
        </p:nvGrpSpPr>
        <p:grpSpPr>
          <a:xfrm>
            <a:off x="4477027" y="2270028"/>
            <a:ext cx="4474247" cy="2250537"/>
            <a:chOff x="-1" y="0"/>
            <a:chExt cx="4449018" cy="1992630"/>
          </a:xfrm>
        </p:grpSpPr>
        <p:pic>
          <p:nvPicPr>
            <p:cNvPr id="48" name="Picture 47" descr="C:\Users\maraimm\Desktop\صور انفوجرافيك\Untitle147.png"/>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4449018" cy="1992630"/>
            </a:xfrm>
            <a:prstGeom prst="rect">
              <a:avLst/>
            </a:prstGeom>
            <a:noFill/>
            <a:ln>
              <a:noFill/>
            </a:ln>
          </p:spPr>
        </p:pic>
        <p:sp>
          <p:nvSpPr>
            <p:cNvPr id="49" name="Rectangle 48"/>
            <p:cNvSpPr/>
            <p:nvPr/>
          </p:nvSpPr>
          <p:spPr>
            <a:xfrm>
              <a:off x="451249" y="366067"/>
              <a:ext cx="3759073" cy="1069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400" dirty="0" smtClean="0">
                  <a:solidFill>
                    <a:srgbClr val="C00000"/>
                  </a:solidFill>
                  <a:ea typeface="Calibri" panose="020F0502020204030204" pitchFamily="34" charset="0"/>
                </a:rPr>
                <a:t>غير لفظية </a:t>
              </a:r>
              <a:r>
                <a:rPr lang="ar-SA" sz="2400" dirty="0">
                  <a:solidFill>
                    <a:srgbClr val="C00000"/>
                  </a:solidFill>
                  <a:ea typeface="Calibri" panose="020F0502020204030204" pitchFamily="34" charset="0"/>
                </a:rPr>
                <a:t>لا يمكن ان يراها او يتفاعل معها طرفا الاتصال إلا إذا كان الاتصال وجهاً لوجه </a:t>
              </a:r>
              <a:endParaRPr lang="en-US" dirty="0">
                <a:effectLst/>
                <a:ea typeface="Calibri" panose="020F0502020204030204" pitchFamily="34" charset="0"/>
                <a:cs typeface="Arial" panose="020B0604020202020204" pitchFamily="34" charset="0"/>
              </a:endParaRPr>
            </a:p>
          </p:txBody>
        </p:sp>
      </p:grpSp>
      <p:grpSp>
        <p:nvGrpSpPr>
          <p:cNvPr id="50" name="Group 49"/>
          <p:cNvGrpSpPr/>
          <p:nvPr/>
        </p:nvGrpSpPr>
        <p:grpSpPr>
          <a:xfrm>
            <a:off x="1213376" y="2138447"/>
            <a:ext cx="4119037" cy="1782169"/>
            <a:chOff x="-141344" y="0"/>
            <a:chExt cx="3851649" cy="1741170"/>
          </a:xfrm>
        </p:grpSpPr>
        <p:pic>
          <p:nvPicPr>
            <p:cNvPr id="51" name="Picture 50" descr="C:\Users\maraimm\Desktop\صور انفوجرافيك\Untitled756.png"/>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1344" y="0"/>
              <a:ext cx="3851649" cy="1741170"/>
            </a:xfrm>
            <a:prstGeom prst="rect">
              <a:avLst/>
            </a:prstGeom>
            <a:noFill/>
            <a:ln>
              <a:noFill/>
            </a:ln>
          </p:spPr>
        </p:pic>
        <p:sp>
          <p:nvSpPr>
            <p:cNvPr id="52" name="Rectangle 51"/>
            <p:cNvSpPr/>
            <p:nvPr/>
          </p:nvSpPr>
          <p:spPr>
            <a:xfrm>
              <a:off x="1" y="224287"/>
              <a:ext cx="3337871" cy="966012"/>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latin typeface="Calibri" panose="020F0502020204030204" pitchFamily="34" charset="0"/>
                  <a:ea typeface="Calibri" panose="020F0502020204030204" pitchFamily="34" charset="0"/>
                </a:rPr>
                <a:t>تكمن أهمية هذا الاتصال في إنطوئه على تبادل </a:t>
              </a:r>
              <a:r>
                <a:rPr lang="ar-SA" sz="2400" dirty="0">
                  <a:latin typeface="Calibri" panose="020F0502020204030204" pitchFamily="34" charset="0"/>
                  <a:ea typeface="Calibri" panose="020F0502020204030204" pitchFamily="34" charset="0"/>
                </a:rPr>
                <a:t>للمشاعر والأحاسيس</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pic>
        <p:nvPicPr>
          <p:cNvPr id="3" name="Picture 2"/>
          <p:cNvPicPr>
            <a:picLocks noChangeAspect="1"/>
          </p:cNvPicPr>
          <p:nvPr/>
        </p:nvPicPr>
        <p:blipFill>
          <a:blip r:embed="rId8"/>
          <a:stretch>
            <a:fillRect/>
          </a:stretch>
        </p:blipFill>
        <p:spPr>
          <a:xfrm>
            <a:off x="4930836" y="533779"/>
            <a:ext cx="1554728" cy="1925857"/>
          </a:xfrm>
          <a:prstGeom prst="rect">
            <a:avLst/>
          </a:prstGeom>
        </p:spPr>
      </p:pic>
    </p:spTree>
    <p:extLst>
      <p:ext uri="{BB962C8B-B14F-4D97-AF65-F5344CB8AC3E}">
        <p14:creationId xmlns:p14="http://schemas.microsoft.com/office/powerpoint/2010/main" val="24802585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anim calcmode="lin" valueType="num">
                                      <p:cBhvr>
                                        <p:cTn id="27" dur="1000" fill="hold"/>
                                        <p:tgtEl>
                                          <p:spTgt spid="47"/>
                                        </p:tgtEl>
                                        <p:attrNameLst>
                                          <p:attrName>ppt_x</p:attrName>
                                        </p:attrNameLst>
                                      </p:cBhvr>
                                      <p:tavLst>
                                        <p:tav tm="0">
                                          <p:val>
                                            <p:strVal val="#ppt_x"/>
                                          </p:val>
                                        </p:tav>
                                        <p:tav tm="100000">
                                          <p:val>
                                            <p:strVal val="#ppt_x"/>
                                          </p:val>
                                        </p:tav>
                                      </p:tavLst>
                                    </p:anim>
                                    <p:anim calcmode="lin" valueType="num">
                                      <p:cBhvr>
                                        <p:cTn id="2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1000"/>
                                        <p:tgtEl>
                                          <p:spTgt spid="50"/>
                                        </p:tgtEl>
                                      </p:cBhvr>
                                    </p:animEffect>
                                    <p:anim calcmode="lin" valueType="num">
                                      <p:cBhvr>
                                        <p:cTn id="34" dur="1000" fill="hold"/>
                                        <p:tgtEl>
                                          <p:spTgt spid="50"/>
                                        </p:tgtEl>
                                        <p:attrNameLst>
                                          <p:attrName>ppt_x</p:attrName>
                                        </p:attrNameLst>
                                      </p:cBhvr>
                                      <p:tavLst>
                                        <p:tav tm="0">
                                          <p:val>
                                            <p:strVal val="#ppt_x"/>
                                          </p:val>
                                        </p:tav>
                                        <p:tav tm="100000">
                                          <p:val>
                                            <p:strVal val="#ppt_x"/>
                                          </p:val>
                                        </p:tav>
                                      </p:tavLst>
                                    </p:anim>
                                    <p:anim calcmode="lin" valueType="num">
                                      <p:cBhvr>
                                        <p:cTn id="35" dur="1000" fill="hold"/>
                                        <p:tgtEl>
                                          <p:spTgt spid="50"/>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34</a:t>
            </a:fld>
            <a:endParaRPr lang="ar-EG">
              <a:solidFill>
                <a:prstClr val="black">
                  <a:tint val="75000"/>
                </a:prstClr>
              </a:solidFill>
            </a:endParaRPr>
          </a:p>
        </p:txBody>
      </p:sp>
      <p:sp>
        <p:nvSpPr>
          <p:cNvPr id="5" name="Rectangle 4"/>
          <p:cNvSpPr/>
          <p:nvPr/>
        </p:nvSpPr>
        <p:spPr>
          <a:xfrm rot="20752398">
            <a:off x="1692193" y="1785442"/>
            <a:ext cx="2796988" cy="1761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6" name="Group 5"/>
          <p:cNvGrpSpPr/>
          <p:nvPr/>
        </p:nvGrpSpPr>
        <p:grpSpPr>
          <a:xfrm>
            <a:off x="935714" y="860142"/>
            <a:ext cx="3142344" cy="1372242"/>
            <a:chOff x="1248484" y="-1"/>
            <a:chExt cx="4399280" cy="2245659"/>
          </a:xfrm>
        </p:grpSpPr>
        <p:pic>
          <p:nvPicPr>
            <p:cNvPr id="7" name="Picture 6"/>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248484" y="-1"/>
              <a:ext cx="4399280" cy="2245659"/>
            </a:xfrm>
            <a:prstGeom prst="rect">
              <a:avLst/>
            </a:prstGeom>
          </p:spPr>
        </p:pic>
        <p:sp>
          <p:nvSpPr>
            <p:cNvPr id="8" name="Rectangle 7"/>
            <p:cNvSpPr/>
            <p:nvPr/>
          </p:nvSpPr>
          <p:spPr>
            <a:xfrm rot="21138533">
              <a:off x="1494291" y="739587"/>
              <a:ext cx="3907664" cy="76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عناصر دائرة الاتصال</a:t>
              </a:r>
              <a:endParaRPr lang="ar-EG" sz="2800" b="1" dirty="0"/>
            </a:p>
          </p:txBody>
        </p:sp>
      </p:grpSp>
      <p:grpSp>
        <p:nvGrpSpPr>
          <p:cNvPr id="25" name="Group 24"/>
          <p:cNvGrpSpPr/>
          <p:nvPr/>
        </p:nvGrpSpPr>
        <p:grpSpPr>
          <a:xfrm>
            <a:off x="3850095" y="937094"/>
            <a:ext cx="4087905" cy="1526199"/>
            <a:chOff x="-171450" y="453891"/>
            <a:chExt cx="8667750" cy="6669584"/>
          </a:xfrm>
        </p:grpSpPr>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453891"/>
              <a:ext cx="8667750" cy="6669584"/>
            </a:xfrm>
            <a:prstGeom prst="rect">
              <a:avLst/>
            </a:prstGeom>
          </p:spPr>
        </p:pic>
        <p:sp>
          <p:nvSpPr>
            <p:cNvPr id="27" name="Rectangle 26"/>
            <p:cNvSpPr/>
            <p:nvPr/>
          </p:nvSpPr>
          <p:spPr>
            <a:xfrm>
              <a:off x="5340449" y="2646627"/>
              <a:ext cx="2647951" cy="2552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FF0000"/>
                  </a:solidFill>
                </a:rPr>
                <a:t>العنصر </a:t>
              </a:r>
              <a:r>
                <a:rPr lang="ar-EG" sz="2400" b="1" dirty="0" smtClean="0">
                  <a:solidFill>
                    <a:srgbClr val="FF0000"/>
                  </a:solidFill>
                </a:rPr>
                <a:t>الرابع</a:t>
              </a:r>
              <a:endParaRPr lang="ar-EG" sz="2400" b="1" dirty="0">
                <a:solidFill>
                  <a:srgbClr val="FF0000"/>
                </a:solidFill>
              </a:endParaRPr>
            </a:p>
          </p:txBody>
        </p:sp>
      </p:grpSp>
      <p:sp>
        <p:nvSpPr>
          <p:cNvPr id="28" name="Rectangle 27"/>
          <p:cNvSpPr/>
          <p:nvPr/>
        </p:nvSpPr>
        <p:spPr>
          <a:xfrm>
            <a:off x="4436682" y="1486191"/>
            <a:ext cx="1922929" cy="611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rgbClr val="002060"/>
                </a:solidFill>
              </a:rPr>
              <a:t>الهدف والأثر</a:t>
            </a:r>
          </a:p>
        </p:txBody>
      </p:sp>
      <p:grpSp>
        <p:nvGrpSpPr>
          <p:cNvPr id="10" name="Group 9"/>
          <p:cNvGrpSpPr/>
          <p:nvPr/>
        </p:nvGrpSpPr>
        <p:grpSpPr>
          <a:xfrm>
            <a:off x="4924783" y="3753176"/>
            <a:ext cx="4219217" cy="2603175"/>
            <a:chOff x="4924783" y="3753176"/>
            <a:chExt cx="4219217" cy="2603175"/>
          </a:xfrm>
        </p:grpSpPr>
        <p:pic>
          <p:nvPicPr>
            <p:cNvPr id="3" name="Picture 2"/>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924783" y="3753176"/>
              <a:ext cx="4219217" cy="2603175"/>
            </a:xfrm>
            <a:prstGeom prst="rect">
              <a:avLst/>
            </a:prstGeom>
          </p:spPr>
        </p:pic>
        <p:sp>
          <p:nvSpPr>
            <p:cNvPr id="9" name="Rectangle 8"/>
            <p:cNvSpPr/>
            <p:nvPr/>
          </p:nvSpPr>
          <p:spPr>
            <a:xfrm>
              <a:off x="5344035" y="3928683"/>
              <a:ext cx="3380711" cy="2138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الهدف</a:t>
              </a:r>
              <a:r>
                <a:rPr lang="ar-EG" sz="2400" dirty="0"/>
                <a:t> </a:t>
              </a:r>
              <a:r>
                <a:rPr lang="ar-EG" sz="2400" dirty="0" smtClean="0"/>
                <a:t/>
              </a:r>
              <a:br>
                <a:rPr lang="ar-EG" sz="2400" dirty="0" smtClean="0"/>
              </a:br>
              <a:r>
                <a:rPr lang="ar-EG" sz="2400" dirty="0" smtClean="0"/>
                <a:t>لا </a:t>
              </a:r>
              <a:r>
                <a:rPr lang="ar-EG" sz="2400" dirty="0"/>
                <a:t>يمكن ان تبدأ دائرة الاتصال الفعال دون تحديد مسبق لهدف المرسل من عملية </a:t>
              </a:r>
              <a:r>
                <a:rPr lang="ar-EG" sz="2400" dirty="0" smtClean="0"/>
                <a:t>الاتصال</a:t>
              </a:r>
              <a:endParaRPr lang="ar-EG" sz="2400" dirty="0"/>
            </a:p>
          </p:txBody>
        </p:sp>
      </p:grpSp>
      <p:pic>
        <p:nvPicPr>
          <p:cNvPr id="2" name="Picture 1"/>
          <p:cNvPicPr>
            <a:picLocks noChangeAspect="1"/>
          </p:cNvPicPr>
          <p:nvPr/>
        </p:nvPicPr>
        <p:blipFill>
          <a:blip r:embed="rId7"/>
          <a:stretch>
            <a:fillRect/>
          </a:stretch>
        </p:blipFill>
        <p:spPr>
          <a:xfrm rot="20466543">
            <a:off x="6978865" y="2054637"/>
            <a:ext cx="1793034" cy="2412554"/>
          </a:xfrm>
          <a:prstGeom prst="rect">
            <a:avLst/>
          </a:prstGeom>
        </p:spPr>
      </p:pic>
      <p:grpSp>
        <p:nvGrpSpPr>
          <p:cNvPr id="16" name="Group 15"/>
          <p:cNvGrpSpPr/>
          <p:nvPr/>
        </p:nvGrpSpPr>
        <p:grpSpPr>
          <a:xfrm>
            <a:off x="735400" y="3807168"/>
            <a:ext cx="4219217" cy="2603175"/>
            <a:chOff x="4924783" y="3753176"/>
            <a:chExt cx="4219217" cy="2603175"/>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4783" y="3753176"/>
              <a:ext cx="4219217" cy="2603175"/>
            </a:xfrm>
            <a:prstGeom prst="rect">
              <a:avLst/>
            </a:prstGeom>
          </p:spPr>
        </p:pic>
        <p:sp>
          <p:nvSpPr>
            <p:cNvPr id="18" name="Rectangle 17"/>
            <p:cNvSpPr/>
            <p:nvPr/>
          </p:nvSpPr>
          <p:spPr>
            <a:xfrm>
              <a:off x="5274861" y="4068832"/>
              <a:ext cx="3380711" cy="1971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الأثر </a:t>
              </a:r>
              <a:r>
                <a:rPr lang="ar-EG" sz="2400" b="1" dirty="0" smtClean="0"/>
                <a:t/>
              </a:r>
              <a:br>
                <a:rPr lang="ar-EG" sz="2400" b="1" dirty="0" smtClean="0"/>
              </a:br>
              <a:r>
                <a:rPr lang="ar-EG" sz="2400" b="1" dirty="0" smtClean="0"/>
                <a:t> </a:t>
              </a:r>
              <a:r>
                <a:rPr lang="ar-EG" sz="2400" dirty="0"/>
                <a:t>يجب ان يلاحظ المرسل أثناء الاتصال وبعد انتهائه الأثر الذي طرأ على الفئة المستهدفة </a:t>
              </a:r>
              <a:r>
                <a:rPr lang="ar-EG" sz="2400" dirty="0" smtClean="0"/>
                <a:t> </a:t>
              </a:r>
              <a:r>
                <a:rPr lang="ar-EG" sz="2400" dirty="0"/>
                <a:t>وهل حصل على نتيجة </a:t>
              </a:r>
              <a:r>
                <a:rPr lang="ar-EG" sz="2400" dirty="0" smtClean="0"/>
                <a:t>ام لا </a:t>
              </a:r>
              <a:endParaRPr lang="ar-EG" sz="2400" dirty="0"/>
            </a:p>
          </p:txBody>
        </p:sp>
      </p:grpSp>
      <p:pic>
        <p:nvPicPr>
          <p:cNvPr id="11" name="Picture 10"/>
          <p:cNvPicPr>
            <a:picLocks noChangeAspect="1"/>
          </p:cNvPicPr>
          <p:nvPr/>
        </p:nvPicPr>
        <p:blipFill>
          <a:blip r:embed="rId8"/>
          <a:stretch>
            <a:fillRect/>
          </a:stretch>
        </p:blipFill>
        <p:spPr>
          <a:xfrm>
            <a:off x="1085478" y="2058208"/>
            <a:ext cx="1827770" cy="2273567"/>
          </a:xfrm>
          <a:prstGeom prst="rect">
            <a:avLst/>
          </a:prstGeom>
        </p:spPr>
      </p:pic>
    </p:spTree>
    <p:extLst>
      <p:ext uri="{BB962C8B-B14F-4D97-AF65-F5344CB8AC3E}">
        <p14:creationId xmlns:p14="http://schemas.microsoft.com/office/powerpoint/2010/main" val="15782718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9"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0-#ppt_h/2"/>
                                          </p:val>
                                        </p:tav>
                                        <p:tav tm="100000">
                                          <p:val>
                                            <p:strVal val="#ppt_y"/>
                                          </p:val>
                                        </p:tav>
                                      </p:tavLst>
                                    </p:anim>
                                  </p:childTnLst>
                                </p:cTn>
                              </p:par>
                              <p:par>
                                <p:cTn id="31" presetID="2" presetClass="entr" presetSubtype="9"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0-#ppt_w/2"/>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35</a:t>
            </a:fld>
            <a:endParaRPr lang="ar-EG">
              <a:solidFill>
                <a:prstClr val="black">
                  <a:tint val="75000"/>
                </a:prstClr>
              </a:solidFill>
            </a:endParaRPr>
          </a:p>
        </p:txBody>
      </p:sp>
      <p:pic>
        <p:nvPicPr>
          <p:cNvPr id="2" name="Picture 1"/>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4984239" y="2180930"/>
            <a:ext cx="2947422" cy="3706376"/>
          </a:xfrm>
          <a:prstGeom prst="rect">
            <a:avLst/>
          </a:prstGeom>
        </p:spPr>
      </p:pic>
      <p:sp>
        <p:nvSpPr>
          <p:cNvPr id="5" name="Rectangle 4"/>
          <p:cNvSpPr/>
          <p:nvPr/>
        </p:nvSpPr>
        <p:spPr>
          <a:xfrm rot="20752398">
            <a:off x="1692193" y="1785442"/>
            <a:ext cx="2796988" cy="1761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8" name="Group 7"/>
          <p:cNvGrpSpPr/>
          <p:nvPr/>
        </p:nvGrpSpPr>
        <p:grpSpPr>
          <a:xfrm>
            <a:off x="1398495" y="1711885"/>
            <a:ext cx="3706766" cy="2178072"/>
            <a:chOff x="1398495" y="1711885"/>
            <a:chExt cx="3706766" cy="2178072"/>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8495" y="1711885"/>
              <a:ext cx="3706766" cy="2178072"/>
            </a:xfrm>
            <a:prstGeom prst="rect">
              <a:avLst/>
            </a:prstGeom>
          </p:spPr>
        </p:pic>
        <p:sp>
          <p:nvSpPr>
            <p:cNvPr id="7" name="Rectangle 6"/>
            <p:cNvSpPr/>
            <p:nvPr/>
          </p:nvSpPr>
          <p:spPr>
            <a:xfrm rot="20946915">
              <a:off x="2090255" y="2373836"/>
              <a:ext cx="2000869" cy="584775"/>
            </a:xfrm>
            <a:prstGeom prst="rect">
              <a:avLst/>
            </a:prstGeom>
          </p:spPr>
          <p:txBody>
            <a:bodyPr wrap="none">
              <a:spAutoFit/>
            </a:bodyPr>
            <a:lstStyle/>
            <a:p>
              <a:r>
                <a:rPr lang="ar-EG" sz="3200" b="1" dirty="0" smtClean="0">
                  <a:solidFill>
                    <a:schemeClr val="bg1"/>
                  </a:solidFill>
                </a:rPr>
                <a:t>أنواع الاتصال</a:t>
              </a:r>
              <a:endParaRPr lang="ar-EG" sz="3200" b="1" dirty="0">
                <a:solidFill>
                  <a:schemeClr val="bg1"/>
                </a:solidFill>
              </a:endParaRPr>
            </a:p>
          </p:txBody>
        </p:sp>
      </p:grpSp>
    </p:spTree>
    <p:extLst>
      <p:ext uri="{BB962C8B-B14F-4D97-AF65-F5344CB8AC3E}">
        <p14:creationId xmlns:p14="http://schemas.microsoft.com/office/powerpoint/2010/main" val="39060295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36</a:t>
            </a:fld>
            <a:endParaRPr lang="ar-EG">
              <a:solidFill>
                <a:prstClr val="black">
                  <a:tint val="75000"/>
                </a:prstClr>
              </a:solidFill>
            </a:endParaRPr>
          </a:p>
        </p:txBody>
      </p:sp>
      <p:sp>
        <p:nvSpPr>
          <p:cNvPr id="5" name="Rectangle 4"/>
          <p:cNvSpPr/>
          <p:nvPr/>
        </p:nvSpPr>
        <p:spPr>
          <a:xfrm rot="20752398">
            <a:off x="1692193" y="1785442"/>
            <a:ext cx="2796988" cy="1761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6" name="Picture 5"/>
          <p:cNvPicPr>
            <a:picLocks noChangeAspect="1"/>
          </p:cNvPicPr>
          <p:nvPr/>
        </p:nvPicPr>
        <p:blipFill>
          <a:blip r:embed="rId4"/>
          <a:stretch>
            <a:fillRect/>
          </a:stretch>
        </p:blipFill>
        <p:spPr>
          <a:xfrm>
            <a:off x="3874104" y="3053414"/>
            <a:ext cx="2486647" cy="1681113"/>
          </a:xfrm>
          <a:prstGeom prst="rect">
            <a:avLst/>
          </a:prstGeom>
        </p:spPr>
      </p:pic>
      <p:grpSp>
        <p:nvGrpSpPr>
          <p:cNvPr id="7" name="Group 6"/>
          <p:cNvGrpSpPr/>
          <p:nvPr/>
        </p:nvGrpSpPr>
        <p:grpSpPr>
          <a:xfrm>
            <a:off x="5394836" y="2359079"/>
            <a:ext cx="3503926" cy="927007"/>
            <a:chOff x="5560460" y="2665847"/>
            <a:chExt cx="3503927" cy="927006"/>
          </a:xfrm>
        </p:grpSpPr>
        <p:pic>
          <p:nvPicPr>
            <p:cNvPr id="8" name="Picture 7"/>
            <p:cNvPicPr>
              <a:picLocks noChangeAspect="1"/>
            </p:cNvPicPr>
            <p:nvPr/>
          </p:nvPicPr>
          <p:blipFill>
            <a:blip r:embed="rId5">
              <a:duotone>
                <a:prstClr val="black"/>
                <a:schemeClr val="accent6">
                  <a:tint val="45000"/>
                  <a:satMod val="400000"/>
                </a:schemeClr>
              </a:duotone>
            </a:blip>
            <a:stretch>
              <a:fillRect/>
            </a:stretch>
          </p:blipFill>
          <p:spPr>
            <a:xfrm>
              <a:off x="5560460" y="2665847"/>
              <a:ext cx="3503927" cy="927006"/>
            </a:xfrm>
            <a:prstGeom prst="rect">
              <a:avLst/>
            </a:prstGeom>
          </p:spPr>
        </p:pic>
        <p:sp>
          <p:nvSpPr>
            <p:cNvPr id="9" name="Rectangle 8"/>
            <p:cNvSpPr/>
            <p:nvPr/>
          </p:nvSpPr>
          <p:spPr>
            <a:xfrm>
              <a:off x="6348215" y="2898517"/>
              <a:ext cx="2507019" cy="461665"/>
            </a:xfrm>
            <a:prstGeom prst="rect">
              <a:avLst/>
            </a:prstGeom>
          </p:spPr>
          <p:txBody>
            <a:bodyPr wrap="square">
              <a:spAutoFit/>
            </a:bodyPr>
            <a:lstStyle/>
            <a:p>
              <a:pPr algn="ctr">
                <a:spcAft>
                  <a:spcPts val="800"/>
                </a:spcAft>
              </a:pPr>
              <a:r>
                <a:rPr lang="ar-SA" sz="2400" b="1" dirty="0">
                  <a:solidFill>
                    <a:schemeClr val="bg1"/>
                  </a:solidFill>
                  <a:latin typeface="Calibri" panose="020F0502020204030204" pitchFamily="34" charset="0"/>
                  <a:ea typeface="Calibri" panose="020F0502020204030204" pitchFamily="34" charset="0"/>
                </a:rPr>
                <a:t>الاتصال اللفظي </a:t>
              </a:r>
            </a:p>
          </p:txBody>
        </p:sp>
      </p:grpSp>
      <p:grpSp>
        <p:nvGrpSpPr>
          <p:cNvPr id="10" name="Group 9"/>
          <p:cNvGrpSpPr/>
          <p:nvPr/>
        </p:nvGrpSpPr>
        <p:grpSpPr>
          <a:xfrm>
            <a:off x="892216" y="4394457"/>
            <a:ext cx="3479812" cy="832101"/>
            <a:chOff x="268942" y="3784941"/>
            <a:chExt cx="3479812" cy="832101"/>
          </a:xfrm>
        </p:grpSpPr>
        <p:pic>
          <p:nvPicPr>
            <p:cNvPr id="11" name="Picture 10"/>
            <p:cNvPicPr>
              <a:picLocks noChangeAspect="1"/>
            </p:cNvPicPr>
            <p:nvPr/>
          </p:nvPicPr>
          <p:blipFill>
            <a:blip r:embed="rId6">
              <a:duotone>
                <a:prstClr val="black"/>
                <a:schemeClr val="accent3">
                  <a:tint val="45000"/>
                  <a:satMod val="400000"/>
                </a:schemeClr>
              </a:duotone>
            </a:blip>
            <a:stretch>
              <a:fillRect/>
            </a:stretch>
          </p:blipFill>
          <p:spPr>
            <a:xfrm>
              <a:off x="268942" y="3784941"/>
              <a:ext cx="3479812" cy="832101"/>
            </a:xfrm>
            <a:prstGeom prst="rect">
              <a:avLst/>
            </a:prstGeom>
          </p:spPr>
        </p:pic>
        <p:sp>
          <p:nvSpPr>
            <p:cNvPr id="12" name="Rectangle 11"/>
            <p:cNvSpPr/>
            <p:nvPr/>
          </p:nvSpPr>
          <p:spPr>
            <a:xfrm>
              <a:off x="320164" y="3975485"/>
              <a:ext cx="2507019" cy="461665"/>
            </a:xfrm>
            <a:prstGeom prst="rect">
              <a:avLst/>
            </a:prstGeom>
          </p:spPr>
          <p:txBody>
            <a:bodyPr wrap="square">
              <a:spAutoFit/>
            </a:bodyPr>
            <a:lstStyle/>
            <a:p>
              <a:pPr algn="ctr">
                <a:spcAft>
                  <a:spcPts val="800"/>
                </a:spcAft>
              </a:pPr>
              <a:r>
                <a:rPr lang="ar-SA" sz="2400" b="1" dirty="0" smtClean="0">
                  <a:solidFill>
                    <a:schemeClr val="bg1"/>
                  </a:solidFill>
                  <a:latin typeface="Calibri" panose="020F0502020204030204" pitchFamily="34" charset="0"/>
                  <a:ea typeface="Calibri" panose="020F0502020204030204" pitchFamily="34" charset="0"/>
                </a:rPr>
                <a:t>الاتصال </a:t>
              </a:r>
              <a:r>
                <a:rPr lang="ar-SA" sz="2400" b="1" dirty="0">
                  <a:solidFill>
                    <a:schemeClr val="bg1"/>
                  </a:solidFill>
                  <a:latin typeface="Calibri" panose="020F0502020204030204" pitchFamily="34" charset="0"/>
                  <a:ea typeface="Calibri" panose="020F0502020204030204" pitchFamily="34" charset="0"/>
                </a:rPr>
                <a:t>غير اللفظي </a:t>
              </a:r>
            </a:p>
          </p:txBody>
        </p:sp>
      </p:grpSp>
      <p:grpSp>
        <p:nvGrpSpPr>
          <p:cNvPr id="13" name="Group 12"/>
          <p:cNvGrpSpPr/>
          <p:nvPr/>
        </p:nvGrpSpPr>
        <p:grpSpPr>
          <a:xfrm>
            <a:off x="1060950" y="518251"/>
            <a:ext cx="3142344" cy="1372242"/>
            <a:chOff x="1248484" y="-1"/>
            <a:chExt cx="4399280" cy="2245659"/>
          </a:xfrm>
        </p:grpSpPr>
        <p:pic>
          <p:nvPicPr>
            <p:cNvPr id="14" name="Picture 13"/>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48484" y="-1"/>
              <a:ext cx="4399280" cy="2245659"/>
            </a:xfrm>
            <a:prstGeom prst="rect">
              <a:avLst/>
            </a:prstGeom>
          </p:spPr>
        </p:pic>
        <p:sp>
          <p:nvSpPr>
            <p:cNvPr id="15" name="Rectangle 14"/>
            <p:cNvSpPr/>
            <p:nvPr/>
          </p:nvSpPr>
          <p:spPr>
            <a:xfrm rot="21138533">
              <a:off x="1494291" y="739587"/>
              <a:ext cx="3907664" cy="76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rgbClr val="002060"/>
                  </a:solidFill>
                </a:rPr>
                <a:t>ينقسم الاتصال لنوعين </a:t>
              </a:r>
            </a:p>
          </p:txBody>
        </p:sp>
      </p:grpSp>
    </p:spTree>
    <p:extLst>
      <p:ext uri="{BB962C8B-B14F-4D97-AF65-F5344CB8AC3E}">
        <p14:creationId xmlns:p14="http://schemas.microsoft.com/office/powerpoint/2010/main" val="19941373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37</a:t>
            </a:fld>
            <a:endParaRPr lang="ar-EG">
              <a:solidFill>
                <a:prstClr val="black">
                  <a:tint val="75000"/>
                </a:prstClr>
              </a:solidFill>
            </a:endParaRPr>
          </a:p>
        </p:txBody>
      </p:sp>
      <p:sp>
        <p:nvSpPr>
          <p:cNvPr id="5" name="Rectangle 4"/>
          <p:cNvSpPr/>
          <p:nvPr/>
        </p:nvSpPr>
        <p:spPr>
          <a:xfrm rot="20752398">
            <a:off x="1692193" y="1785442"/>
            <a:ext cx="2796988" cy="1761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6" name="Group 5"/>
          <p:cNvGrpSpPr/>
          <p:nvPr/>
        </p:nvGrpSpPr>
        <p:grpSpPr>
          <a:xfrm>
            <a:off x="2009265" y="1031846"/>
            <a:ext cx="3851622" cy="990340"/>
            <a:chOff x="1297173" y="339932"/>
            <a:chExt cx="7914505" cy="99034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97173" y="339932"/>
              <a:ext cx="7914505" cy="990340"/>
            </a:xfrm>
            <a:prstGeom prst="rect">
              <a:avLst/>
            </a:prstGeom>
          </p:spPr>
        </p:pic>
        <p:sp>
          <p:nvSpPr>
            <p:cNvPr id="8" name="Rectangle 7"/>
            <p:cNvSpPr/>
            <p:nvPr/>
          </p:nvSpPr>
          <p:spPr>
            <a:xfrm>
              <a:off x="1722882" y="396196"/>
              <a:ext cx="6669306" cy="6648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500"/>
                </a:spcAft>
              </a:pPr>
              <a:r>
                <a:rPr lang="ar-SA" sz="2400" dirty="0">
                  <a:solidFill>
                    <a:schemeClr val="bg1"/>
                  </a:solidFill>
                  <a:ea typeface="Calibri" panose="020F0502020204030204" pitchFamily="34" charset="0"/>
                </a:rPr>
                <a:t>الاتصال اللفظي </a:t>
              </a:r>
              <a:endParaRPr lang="en-US" sz="2400" dirty="0">
                <a:solidFill>
                  <a:schemeClr val="bg1"/>
                </a:solidFill>
                <a:effectLst/>
                <a:ea typeface="Calibri" panose="020F0502020204030204" pitchFamily="34" charset="0"/>
                <a:cs typeface="Arial" panose="020B0604020202020204" pitchFamily="34" charset="0"/>
              </a:endParaRPr>
            </a:p>
          </p:txBody>
        </p:sp>
      </p:grpSp>
      <p:pic>
        <p:nvPicPr>
          <p:cNvPr id="10" name="Picture 9"/>
          <p:cNvPicPr/>
          <p:nvPr/>
        </p:nvPicPr>
        <p:blipFill>
          <a:blip r:embed="rId5">
            <a:extLst>
              <a:ext uri="{28A0092B-C50C-407E-A947-70E740481C1C}">
                <a14:useLocalDpi xmlns:a14="http://schemas.microsoft.com/office/drawing/2010/main" val="0"/>
              </a:ext>
            </a:extLst>
          </a:blip>
          <a:srcRect/>
          <a:stretch>
            <a:fillRect/>
          </a:stretch>
        </p:blipFill>
        <p:spPr bwMode="auto">
          <a:xfrm>
            <a:off x="1504489" y="2729216"/>
            <a:ext cx="2430587" cy="3284287"/>
          </a:xfrm>
          <a:prstGeom prst="rect">
            <a:avLst/>
          </a:prstGeom>
          <a:noFill/>
          <a:ln>
            <a:noFill/>
          </a:ln>
        </p:spPr>
      </p:pic>
      <p:pic>
        <p:nvPicPr>
          <p:cNvPr id="9" name="Picture 8" descr="C:\Users\maraimm\Desktop\صور انفوجرافيك\Untitled0247.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48312" y="1527016"/>
            <a:ext cx="6395688" cy="4770391"/>
          </a:xfrm>
          <a:prstGeom prst="rect">
            <a:avLst/>
          </a:prstGeom>
          <a:noFill/>
          <a:ln>
            <a:noFill/>
          </a:ln>
        </p:spPr>
      </p:pic>
      <p:sp>
        <p:nvSpPr>
          <p:cNvPr id="11" name="Rectangle 10"/>
          <p:cNvSpPr/>
          <p:nvPr/>
        </p:nvSpPr>
        <p:spPr>
          <a:xfrm>
            <a:off x="4025729" y="2327076"/>
            <a:ext cx="4300834" cy="3686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marL="342900" indent="-342900" algn="justLow">
              <a:lnSpc>
                <a:spcPct val="107000"/>
              </a:lnSpc>
              <a:spcAft>
                <a:spcPts val="800"/>
              </a:spcAft>
              <a:buFont typeface="Arial" panose="020B0604020202020204" pitchFamily="34" charset="0"/>
              <a:buChar char="•"/>
            </a:pPr>
            <a:r>
              <a:rPr lang="ar-SA" sz="2400" dirty="0">
                <a:solidFill>
                  <a:schemeClr val="accent6">
                    <a:lumMod val="50000"/>
                  </a:schemeClr>
                </a:solidFill>
                <a:ea typeface="Calibri" panose="020F0502020204030204" pitchFamily="34" charset="0"/>
              </a:rPr>
              <a:t>هو الاتصال الذي يتم عن طريق الألفاظ والكلمات والعبارات وأيضاً </a:t>
            </a:r>
            <a:r>
              <a:rPr lang="ar-SA" sz="2400" dirty="0" smtClean="0">
                <a:solidFill>
                  <a:schemeClr val="accent6">
                    <a:lumMod val="50000"/>
                  </a:schemeClr>
                </a:solidFill>
                <a:ea typeface="Calibri" panose="020F0502020204030204" pitchFamily="34" charset="0"/>
              </a:rPr>
              <a:t>الأصوات ، لذلك </a:t>
            </a:r>
            <a:r>
              <a:rPr lang="ar-SA" sz="2400" dirty="0">
                <a:solidFill>
                  <a:schemeClr val="accent6">
                    <a:lumMod val="50000"/>
                  </a:schemeClr>
                </a:solidFill>
                <a:ea typeface="Calibri" panose="020F0502020204030204" pitchFamily="34" charset="0"/>
              </a:rPr>
              <a:t>يستخدم المرسل في هذا النوع من الاتصال الفم واللسان ، بينما يستخدم المستقبل الأذن ليسمع هذه الأصوات . </a:t>
            </a:r>
            <a:endParaRPr lang="ar-SA" sz="2400" dirty="0" smtClean="0">
              <a:solidFill>
                <a:schemeClr val="accent6">
                  <a:lumMod val="50000"/>
                </a:schemeClr>
              </a:solidFill>
              <a:ea typeface="Calibri" panose="020F0502020204030204" pitchFamily="34" charset="0"/>
            </a:endParaRPr>
          </a:p>
          <a:p>
            <a:pPr marL="342900" indent="-342900" algn="justLow">
              <a:lnSpc>
                <a:spcPct val="107000"/>
              </a:lnSpc>
              <a:spcAft>
                <a:spcPts val="800"/>
              </a:spcAft>
              <a:buFont typeface="Arial" panose="020B0604020202020204" pitchFamily="34" charset="0"/>
              <a:buChar char="•"/>
            </a:pPr>
            <a:r>
              <a:rPr lang="ar-SA" sz="2400" dirty="0" smtClean="0">
                <a:solidFill>
                  <a:schemeClr val="tx1">
                    <a:lumMod val="95000"/>
                    <a:lumOff val="5000"/>
                  </a:schemeClr>
                </a:solidFill>
                <a:ea typeface="Calibri" panose="020F0502020204030204" pitchFamily="34" charset="0"/>
              </a:rPr>
              <a:t>وقناة </a:t>
            </a:r>
            <a:r>
              <a:rPr lang="ar-SA" sz="2400" dirty="0">
                <a:solidFill>
                  <a:schemeClr val="tx1">
                    <a:lumMod val="95000"/>
                    <a:lumOff val="5000"/>
                  </a:schemeClr>
                </a:solidFill>
                <a:ea typeface="Calibri" panose="020F0502020204030204" pitchFamily="34" charset="0"/>
              </a:rPr>
              <a:t>الاتصال هنا قد تكون المواجهة المباشرة بين المرسل </a:t>
            </a:r>
            <a:r>
              <a:rPr lang="ar-SA" sz="2400" dirty="0" smtClean="0">
                <a:solidFill>
                  <a:schemeClr val="tx1">
                    <a:lumMod val="95000"/>
                    <a:lumOff val="5000"/>
                  </a:schemeClr>
                </a:solidFill>
                <a:ea typeface="Calibri" panose="020F0502020204030204" pitchFamily="34" charset="0"/>
              </a:rPr>
              <a:t>وقد </a:t>
            </a:r>
            <a:r>
              <a:rPr lang="ar-SA" sz="2400" dirty="0">
                <a:solidFill>
                  <a:schemeClr val="tx1">
                    <a:lumMod val="95000"/>
                    <a:lumOff val="5000"/>
                  </a:schemeClr>
                </a:solidFill>
                <a:ea typeface="Calibri" panose="020F0502020204030204" pitchFamily="34" charset="0"/>
              </a:rPr>
              <a:t>تكون الوسائل </a:t>
            </a:r>
            <a:r>
              <a:rPr lang="ar-SA" sz="2400" dirty="0" smtClean="0">
                <a:solidFill>
                  <a:schemeClr val="tx1">
                    <a:lumMod val="95000"/>
                    <a:lumOff val="5000"/>
                  </a:schemeClr>
                </a:solidFill>
                <a:ea typeface="Calibri" panose="020F0502020204030204" pitchFamily="34" charset="0"/>
              </a:rPr>
              <a:t>السمعية . </a:t>
            </a:r>
            <a:endParaRPr lang="ar-SA" sz="2400" dirty="0">
              <a:solidFill>
                <a:schemeClr val="tx1">
                  <a:lumMod val="95000"/>
                  <a:lumOff val="5000"/>
                </a:schemeClr>
              </a:solidFill>
              <a:ea typeface="Calibri" panose="020F0502020204030204" pitchFamily="34" charset="0"/>
            </a:endParaRPr>
          </a:p>
        </p:txBody>
      </p:sp>
    </p:spTree>
    <p:extLst>
      <p:ext uri="{BB962C8B-B14F-4D97-AF65-F5344CB8AC3E}">
        <p14:creationId xmlns:p14="http://schemas.microsoft.com/office/powerpoint/2010/main" val="7424248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22" presetClass="entr" presetSubtype="2" fill="hold"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right)">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wipe(right)">
                                      <p:cBhvr>
                                        <p:cTn id="3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2423244" y="4330122"/>
            <a:ext cx="4477230" cy="2026229"/>
            <a:chOff x="2423244" y="4330122"/>
            <a:chExt cx="4477230" cy="2026229"/>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3244" y="4330122"/>
              <a:ext cx="4477230" cy="2026229"/>
            </a:xfrm>
            <a:prstGeom prst="rect">
              <a:avLst/>
            </a:prstGeom>
          </p:spPr>
        </p:pic>
        <p:sp>
          <p:nvSpPr>
            <p:cNvPr id="3" name="Rectangle 2"/>
            <p:cNvSpPr/>
            <p:nvPr/>
          </p:nvSpPr>
          <p:spPr>
            <a:xfrm>
              <a:off x="3461923" y="4623027"/>
              <a:ext cx="2399872" cy="12772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accent6">
                      <a:lumMod val="50000"/>
                    </a:schemeClr>
                  </a:solidFill>
                </a:rPr>
                <a:t>عوامل نجاح </a:t>
              </a:r>
              <a:r>
                <a:rPr lang="ar-EG" sz="2400" dirty="0" smtClean="0">
                  <a:solidFill>
                    <a:schemeClr val="accent6">
                      <a:lumMod val="50000"/>
                    </a:schemeClr>
                  </a:solidFill>
                </a:rPr>
                <a:t/>
              </a:r>
              <a:br>
                <a:rPr lang="ar-EG" sz="2400" dirty="0" smtClean="0">
                  <a:solidFill>
                    <a:schemeClr val="accent6">
                      <a:lumMod val="50000"/>
                    </a:schemeClr>
                  </a:solidFill>
                </a:rPr>
              </a:br>
              <a:r>
                <a:rPr lang="ar-EG" sz="2400" dirty="0" smtClean="0">
                  <a:solidFill>
                    <a:schemeClr val="accent6">
                      <a:lumMod val="50000"/>
                    </a:schemeClr>
                  </a:solidFill>
                </a:rPr>
                <a:t>الاتصال اللفظي</a:t>
              </a:r>
              <a:br>
                <a:rPr lang="ar-EG" sz="2400" dirty="0" smtClean="0">
                  <a:solidFill>
                    <a:schemeClr val="accent6">
                      <a:lumMod val="50000"/>
                    </a:schemeClr>
                  </a:solidFill>
                </a:rPr>
              </a:br>
              <a:r>
                <a:rPr lang="ar-EG" sz="2400" dirty="0" smtClean="0">
                  <a:solidFill>
                    <a:schemeClr val="accent6">
                      <a:lumMod val="50000"/>
                    </a:schemeClr>
                  </a:solidFill>
                </a:rPr>
                <a:t> </a:t>
              </a:r>
              <a:r>
                <a:rPr lang="ar-EG" sz="2400" dirty="0">
                  <a:solidFill>
                    <a:schemeClr val="accent6">
                      <a:lumMod val="50000"/>
                    </a:schemeClr>
                  </a:solidFill>
                </a:rPr>
                <a:t>في الاتصال الشخصي </a:t>
              </a:r>
            </a:p>
          </p:txBody>
        </p:sp>
      </p:grpSp>
      <p:pic>
        <p:nvPicPr>
          <p:cNvPr id="21" name="Picture 20"/>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83776" y="4427546"/>
            <a:ext cx="1287031" cy="1207686"/>
          </a:xfrm>
          <a:prstGeom prst="rect">
            <a:avLst/>
          </a:prstGeom>
        </p:spPr>
      </p:pic>
      <p:pic>
        <p:nvPicPr>
          <p:cNvPr id="15" name="Picture 14"/>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4238322" y="3047082"/>
            <a:ext cx="1981428" cy="1380464"/>
          </a:xfrm>
          <a:prstGeom prst="rect">
            <a:avLst/>
          </a:prstGeom>
        </p:spPr>
      </p:pic>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38</a:t>
            </a:fld>
            <a:endParaRPr lang="ar-EG">
              <a:solidFill>
                <a:prstClr val="black">
                  <a:tint val="75000"/>
                </a:prstClr>
              </a:solidFill>
            </a:endParaRPr>
          </a:p>
        </p:txBody>
      </p:sp>
      <p:sp>
        <p:nvSpPr>
          <p:cNvPr id="5" name="Rectangle 4"/>
          <p:cNvSpPr/>
          <p:nvPr/>
        </p:nvSpPr>
        <p:spPr>
          <a:xfrm rot="20752398">
            <a:off x="1692193" y="1785442"/>
            <a:ext cx="2796988" cy="1761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8" name="Picture 7"/>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841705" y="3925966"/>
            <a:ext cx="2070082" cy="1301226"/>
          </a:xfrm>
          <a:prstGeom prst="rect">
            <a:avLst/>
          </a:prstGeom>
        </p:spPr>
      </p:pic>
      <p:grpSp>
        <p:nvGrpSpPr>
          <p:cNvPr id="10" name="Group 9"/>
          <p:cNvGrpSpPr/>
          <p:nvPr/>
        </p:nvGrpSpPr>
        <p:grpSpPr>
          <a:xfrm>
            <a:off x="668458" y="1818115"/>
            <a:ext cx="3740549" cy="2570699"/>
            <a:chOff x="1166038" y="2041795"/>
            <a:chExt cx="3740549" cy="2570699"/>
          </a:xfrm>
        </p:grpSpPr>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6038" y="2041795"/>
              <a:ext cx="3740549" cy="2570699"/>
            </a:xfrm>
            <a:prstGeom prst="rect">
              <a:avLst/>
            </a:prstGeom>
          </p:spPr>
        </p:pic>
        <p:sp>
          <p:nvSpPr>
            <p:cNvPr id="9" name="Rectangle 8"/>
            <p:cNvSpPr/>
            <p:nvPr/>
          </p:nvSpPr>
          <p:spPr>
            <a:xfrm>
              <a:off x="1519515" y="2203772"/>
              <a:ext cx="2909794" cy="1979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bg1"/>
                  </a:solidFill>
                </a:rPr>
                <a:t>المجاملات والتشجيع</a:t>
              </a:r>
            </a:p>
            <a:p>
              <a:pPr algn="ctr"/>
              <a:r>
                <a:rPr lang="ar-EG" sz="2400" dirty="0">
                  <a:solidFill>
                    <a:schemeClr val="bg1"/>
                  </a:solidFill>
                </a:rPr>
                <a:t>تعد عاملاً هاماً وكبيراً في نجاح عملية الاتصال ، حيث إنها تزيل أي حاجز نفسي بين المرسل والمتلقي</a:t>
              </a:r>
            </a:p>
          </p:txBody>
        </p:sp>
      </p:grpSp>
      <p:grpSp>
        <p:nvGrpSpPr>
          <p:cNvPr id="13" name="Group 12"/>
          <p:cNvGrpSpPr/>
          <p:nvPr/>
        </p:nvGrpSpPr>
        <p:grpSpPr>
          <a:xfrm>
            <a:off x="5861795" y="2572012"/>
            <a:ext cx="3102060" cy="2910820"/>
            <a:chOff x="5549806" y="2401409"/>
            <a:chExt cx="3102060" cy="2910820"/>
          </a:xfrm>
        </p:grpSpPr>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49806" y="2401409"/>
              <a:ext cx="3102060" cy="2910820"/>
            </a:xfrm>
            <a:prstGeom prst="rect">
              <a:avLst/>
            </a:prstGeom>
          </p:spPr>
        </p:pic>
        <p:sp>
          <p:nvSpPr>
            <p:cNvPr id="12" name="Rectangle 11"/>
            <p:cNvSpPr/>
            <p:nvPr/>
          </p:nvSpPr>
          <p:spPr>
            <a:xfrm>
              <a:off x="5829718" y="3000838"/>
              <a:ext cx="2681481" cy="1979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bg1"/>
                  </a:solidFill>
                </a:rPr>
                <a:t>الانصات </a:t>
              </a:r>
              <a:r>
                <a:rPr lang="ar-EG" sz="2400" b="1" dirty="0">
                  <a:solidFill>
                    <a:schemeClr val="bg1"/>
                  </a:solidFill>
                </a:rPr>
                <a:t>والاستماع </a:t>
              </a:r>
              <a:r>
                <a:rPr lang="ar-EG" sz="2400" b="1" dirty="0" smtClean="0">
                  <a:solidFill>
                    <a:schemeClr val="bg1"/>
                  </a:solidFill>
                </a:rPr>
                <a:t/>
              </a:r>
              <a:br>
                <a:rPr lang="ar-EG" sz="2400" b="1" dirty="0" smtClean="0">
                  <a:solidFill>
                    <a:schemeClr val="bg1"/>
                  </a:solidFill>
                </a:rPr>
              </a:br>
              <a:r>
                <a:rPr lang="ar-EG" sz="2400" b="1" dirty="0" smtClean="0">
                  <a:solidFill>
                    <a:schemeClr val="bg1"/>
                  </a:solidFill>
                </a:rPr>
                <a:t>الجيد </a:t>
              </a:r>
              <a:r>
                <a:rPr lang="ar-EG" sz="2400" b="1" dirty="0">
                  <a:solidFill>
                    <a:schemeClr val="bg1"/>
                  </a:solidFill>
                </a:rPr>
                <a:t>للمستقبل </a:t>
              </a:r>
            </a:p>
            <a:p>
              <a:pPr algn="ctr"/>
              <a:r>
                <a:rPr lang="ar-EG" sz="2400" dirty="0">
                  <a:solidFill>
                    <a:schemeClr val="bg1"/>
                  </a:solidFill>
                </a:rPr>
                <a:t>يجعله يشعر بأهمية ما يقول ويشجعه على المزيد للمشاركة والحديث والانفتاح </a:t>
              </a:r>
            </a:p>
          </p:txBody>
        </p:sp>
      </p:grpSp>
      <p:grpSp>
        <p:nvGrpSpPr>
          <p:cNvPr id="17" name="Group 16"/>
          <p:cNvGrpSpPr/>
          <p:nvPr/>
        </p:nvGrpSpPr>
        <p:grpSpPr>
          <a:xfrm>
            <a:off x="5159439" y="697221"/>
            <a:ext cx="3257645" cy="2589150"/>
            <a:chOff x="5073554" y="639376"/>
            <a:chExt cx="3257645" cy="2589150"/>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73554" y="639376"/>
              <a:ext cx="3257645" cy="2589150"/>
            </a:xfrm>
            <a:prstGeom prst="rect">
              <a:avLst/>
            </a:prstGeom>
          </p:spPr>
        </p:pic>
        <p:sp>
          <p:nvSpPr>
            <p:cNvPr id="16" name="Rectangle 15"/>
            <p:cNvSpPr/>
            <p:nvPr/>
          </p:nvSpPr>
          <p:spPr>
            <a:xfrm>
              <a:off x="5163270" y="776770"/>
              <a:ext cx="2999816" cy="2172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bg1"/>
                  </a:solidFill>
                </a:rPr>
                <a:t>الوضوح </a:t>
              </a:r>
              <a:r>
                <a:rPr lang="ar-EG" sz="2400" dirty="0" smtClean="0">
                  <a:solidFill>
                    <a:schemeClr val="bg1"/>
                  </a:solidFill>
                </a:rPr>
                <a:t/>
              </a:r>
              <a:br>
                <a:rPr lang="ar-EG" sz="2400" dirty="0" smtClean="0">
                  <a:solidFill>
                    <a:schemeClr val="bg1"/>
                  </a:solidFill>
                </a:rPr>
              </a:br>
              <a:r>
                <a:rPr lang="ar-EG" sz="2400" dirty="0" smtClean="0">
                  <a:solidFill>
                    <a:schemeClr val="bg1"/>
                  </a:solidFill>
                </a:rPr>
                <a:t>في </a:t>
              </a:r>
              <a:r>
                <a:rPr lang="ar-EG" sz="2400" dirty="0">
                  <a:solidFill>
                    <a:schemeClr val="bg1"/>
                  </a:solidFill>
                </a:rPr>
                <a:t>اختيار التعبيرات والكلمات ، والوضوح في مخارج الألفاظ ونطق الكلمات</a:t>
              </a:r>
            </a:p>
          </p:txBody>
        </p:sp>
      </p:grpSp>
      <p:grpSp>
        <p:nvGrpSpPr>
          <p:cNvPr id="20" name="Group 19"/>
          <p:cNvGrpSpPr/>
          <p:nvPr/>
        </p:nvGrpSpPr>
        <p:grpSpPr>
          <a:xfrm>
            <a:off x="2220686" y="-10350"/>
            <a:ext cx="3100349" cy="2371670"/>
            <a:chOff x="2220686" y="-10350"/>
            <a:chExt cx="3100349" cy="2371670"/>
          </a:xfrm>
        </p:grpSpPr>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20686" y="6785"/>
              <a:ext cx="3100349" cy="2354535"/>
            </a:xfrm>
            <a:prstGeom prst="rect">
              <a:avLst/>
            </a:prstGeom>
          </p:spPr>
        </p:pic>
        <p:sp>
          <p:nvSpPr>
            <p:cNvPr id="19" name="Rectangle 18"/>
            <p:cNvSpPr/>
            <p:nvPr/>
          </p:nvSpPr>
          <p:spPr>
            <a:xfrm>
              <a:off x="2379304" y="-10350"/>
              <a:ext cx="2849732" cy="2172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bg1"/>
                  </a:solidFill>
                </a:rPr>
                <a:t>الإعادة </a:t>
              </a:r>
              <a:br>
                <a:rPr lang="ar-EG" sz="2400" b="1" dirty="0" smtClean="0">
                  <a:solidFill>
                    <a:schemeClr val="bg1"/>
                  </a:solidFill>
                </a:rPr>
              </a:br>
              <a:r>
                <a:rPr lang="ar-EG" sz="2400" dirty="0" smtClean="0">
                  <a:solidFill>
                    <a:schemeClr val="bg1"/>
                  </a:solidFill>
                </a:rPr>
                <a:t> </a:t>
              </a:r>
              <a:r>
                <a:rPr lang="ar-EG" sz="2400" dirty="0">
                  <a:solidFill>
                    <a:schemeClr val="bg1"/>
                  </a:solidFill>
                </a:rPr>
                <a:t>إن تكرار المعلومات بعدة طرق يجعل المرسل يتأكد من وصول معلومته </a:t>
              </a:r>
            </a:p>
          </p:txBody>
        </p:sp>
      </p:grpSp>
    </p:spTree>
    <p:extLst>
      <p:ext uri="{BB962C8B-B14F-4D97-AF65-F5344CB8AC3E}">
        <p14:creationId xmlns:p14="http://schemas.microsoft.com/office/powerpoint/2010/main" val="42101598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39</a:t>
            </a:fld>
            <a:endParaRPr lang="ar-EG">
              <a:solidFill>
                <a:prstClr val="black">
                  <a:tint val="75000"/>
                </a:prstClr>
              </a:solidFill>
            </a:endParaRPr>
          </a:p>
        </p:txBody>
      </p:sp>
      <p:grpSp>
        <p:nvGrpSpPr>
          <p:cNvPr id="5" name="Group 4"/>
          <p:cNvGrpSpPr/>
          <p:nvPr/>
        </p:nvGrpSpPr>
        <p:grpSpPr>
          <a:xfrm>
            <a:off x="1532394" y="880442"/>
            <a:ext cx="3851622" cy="990340"/>
            <a:chOff x="1297173" y="339932"/>
            <a:chExt cx="7914505" cy="99034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97173" y="339932"/>
              <a:ext cx="7914505" cy="990340"/>
            </a:xfrm>
            <a:prstGeom prst="rect">
              <a:avLst/>
            </a:prstGeom>
          </p:spPr>
        </p:pic>
        <p:sp>
          <p:nvSpPr>
            <p:cNvPr id="7" name="Rectangle 6"/>
            <p:cNvSpPr/>
            <p:nvPr/>
          </p:nvSpPr>
          <p:spPr>
            <a:xfrm>
              <a:off x="1722882" y="396196"/>
              <a:ext cx="6669306" cy="6648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500"/>
                </a:spcAft>
              </a:pPr>
              <a:r>
                <a:rPr lang="ar-SA" sz="2400" dirty="0" smtClean="0">
                  <a:solidFill>
                    <a:schemeClr val="bg1"/>
                  </a:solidFill>
                  <a:ea typeface="Calibri" panose="020F0502020204030204" pitchFamily="34" charset="0"/>
                </a:rPr>
                <a:t>الاتصال غير </a:t>
              </a:r>
              <a:r>
                <a:rPr lang="ar-SA" sz="2400" dirty="0">
                  <a:solidFill>
                    <a:schemeClr val="bg1"/>
                  </a:solidFill>
                  <a:ea typeface="Calibri" panose="020F0502020204030204" pitchFamily="34" charset="0"/>
                </a:rPr>
                <a:t>اللفظي </a:t>
              </a:r>
              <a:endParaRPr lang="en-US" sz="2400" dirty="0">
                <a:solidFill>
                  <a:schemeClr val="bg1"/>
                </a:solidFill>
                <a:effectLst/>
                <a:ea typeface="Calibri" panose="020F0502020204030204" pitchFamily="34" charset="0"/>
                <a:cs typeface="Arial" panose="020B0604020202020204" pitchFamily="34" charset="0"/>
              </a:endParaRPr>
            </a:p>
          </p:txBody>
        </p:sp>
      </p:grpSp>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1156146" y="2672952"/>
            <a:ext cx="2430587" cy="3284287"/>
          </a:xfrm>
          <a:prstGeom prst="rect">
            <a:avLst/>
          </a:prstGeom>
          <a:noFill/>
          <a:ln>
            <a:noFill/>
          </a:ln>
        </p:spPr>
      </p:pic>
      <p:pic>
        <p:nvPicPr>
          <p:cNvPr id="9" name="Picture 8" descr="C:\Users\maraimm\Desktop\صور انفوجرافيك\Untitled0247.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99969" y="1470752"/>
            <a:ext cx="6395688" cy="4770391"/>
          </a:xfrm>
          <a:prstGeom prst="rect">
            <a:avLst/>
          </a:prstGeom>
          <a:noFill/>
          <a:ln>
            <a:noFill/>
          </a:ln>
        </p:spPr>
      </p:pic>
      <p:sp>
        <p:nvSpPr>
          <p:cNvPr id="10" name="Rectangle 9"/>
          <p:cNvSpPr/>
          <p:nvPr/>
        </p:nvSpPr>
        <p:spPr>
          <a:xfrm>
            <a:off x="3677386" y="2270812"/>
            <a:ext cx="4300834" cy="3686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marL="342900" indent="-342900" algn="justLow">
              <a:lnSpc>
                <a:spcPct val="107000"/>
              </a:lnSpc>
              <a:spcAft>
                <a:spcPts val="800"/>
              </a:spcAft>
              <a:buFont typeface="Arial" panose="020B0604020202020204" pitchFamily="34" charset="0"/>
              <a:buChar char="•"/>
            </a:pPr>
            <a:r>
              <a:rPr lang="ar-SA" sz="2400" dirty="0">
                <a:solidFill>
                  <a:schemeClr val="accent6">
                    <a:lumMod val="50000"/>
                  </a:schemeClr>
                </a:solidFill>
                <a:ea typeface="Calibri" panose="020F0502020204030204" pitchFamily="34" charset="0"/>
              </a:rPr>
              <a:t>هو نوع من أنواع الاتصال لا تستخدم فيه الألفاظ والكلمات ، بل تستخدم فيه الحركات باليد أو الجسم </a:t>
            </a:r>
            <a:r>
              <a:rPr lang="ar-SA" sz="2400" dirty="0" smtClean="0">
                <a:solidFill>
                  <a:schemeClr val="accent6">
                    <a:lumMod val="50000"/>
                  </a:schemeClr>
                </a:solidFill>
                <a:ea typeface="Calibri" panose="020F0502020204030204" pitchFamily="34" charset="0"/>
              </a:rPr>
              <a:t>.</a:t>
            </a:r>
          </a:p>
          <a:p>
            <a:pPr marL="342900" indent="-342900" algn="justLow">
              <a:lnSpc>
                <a:spcPct val="107000"/>
              </a:lnSpc>
              <a:spcAft>
                <a:spcPts val="800"/>
              </a:spcAft>
              <a:buFont typeface="Arial" panose="020B0604020202020204" pitchFamily="34" charset="0"/>
              <a:buChar char="•"/>
            </a:pPr>
            <a:r>
              <a:rPr lang="ar-SA" sz="2400" dirty="0">
                <a:solidFill>
                  <a:schemeClr val="tx1">
                    <a:lumMod val="95000"/>
                    <a:lumOff val="5000"/>
                  </a:schemeClr>
                </a:solidFill>
                <a:ea typeface="Calibri" panose="020F0502020204030204" pitchFamily="34" charset="0"/>
              </a:rPr>
              <a:t>وتستخدم فيه ايضاً الوسائل البصرية كلها من الملصقات والصور وأشرطة الفيديو وغيرها</a:t>
            </a:r>
            <a:r>
              <a:rPr lang="ar-SA" sz="2400" dirty="0" smtClean="0">
                <a:solidFill>
                  <a:schemeClr val="tx1">
                    <a:lumMod val="95000"/>
                    <a:lumOff val="5000"/>
                  </a:schemeClr>
                </a:solidFill>
                <a:ea typeface="Calibri" panose="020F0502020204030204" pitchFamily="34" charset="0"/>
              </a:rPr>
              <a:t>.</a:t>
            </a:r>
          </a:p>
          <a:p>
            <a:pPr marL="342900" indent="-342900" algn="justLow">
              <a:lnSpc>
                <a:spcPct val="107000"/>
              </a:lnSpc>
              <a:spcAft>
                <a:spcPts val="800"/>
              </a:spcAft>
              <a:buFont typeface="Arial" panose="020B0604020202020204" pitchFamily="34" charset="0"/>
              <a:buChar char="•"/>
            </a:pPr>
            <a:r>
              <a:rPr lang="ar-SA" sz="2400" dirty="0">
                <a:solidFill>
                  <a:schemeClr val="tx1">
                    <a:lumMod val="95000"/>
                    <a:lumOff val="5000"/>
                  </a:schemeClr>
                </a:solidFill>
                <a:ea typeface="Calibri" panose="020F0502020204030204" pitchFamily="34" charset="0"/>
              </a:rPr>
              <a:t> لا يتم إلا عن طريق الاتصال الشخصي المرئي </a:t>
            </a:r>
          </a:p>
        </p:txBody>
      </p:sp>
    </p:spTree>
    <p:extLst>
      <p:ext uri="{BB962C8B-B14F-4D97-AF65-F5344CB8AC3E}">
        <p14:creationId xmlns:p14="http://schemas.microsoft.com/office/powerpoint/2010/main" val="538442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22" presetClass="entr" presetSubtype="2" fill="hold"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right)">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wipe(right)">
                                      <p:cBhvr>
                                        <p:cTn id="32" dur="500"/>
                                        <p:tgtEl>
                                          <p:spTgt spid="1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Effect transition="in" filter="wipe(right)">
                                      <p:cBhvr>
                                        <p:cTn id="3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2313165" y="228598"/>
            <a:ext cx="4857512" cy="1438837"/>
            <a:chOff x="1758116" y="497538"/>
            <a:chExt cx="6437542" cy="2252792"/>
          </a:xfrm>
        </p:grpSpPr>
        <p:pic>
          <p:nvPicPr>
            <p:cNvPr id="2" name="Picture 1"/>
            <p:cNvPicPr>
              <a:picLocks noChangeAspect="1"/>
            </p:cNvPicPr>
            <p:nvPr/>
          </p:nvPicPr>
          <p:blipFill>
            <a:blip r:embed="rId4">
              <a:duotone>
                <a:prstClr val="black"/>
                <a:schemeClr val="accent6">
                  <a:tint val="45000"/>
                  <a:satMod val="400000"/>
                </a:schemeClr>
              </a:duotone>
            </a:blip>
            <a:stretch>
              <a:fillRect/>
            </a:stretch>
          </p:blipFill>
          <p:spPr>
            <a:xfrm>
              <a:off x="1758116" y="497538"/>
              <a:ext cx="6437542" cy="2252792"/>
            </a:xfrm>
            <a:prstGeom prst="rect">
              <a:avLst/>
            </a:prstGeom>
          </p:spPr>
        </p:pic>
        <p:sp>
          <p:nvSpPr>
            <p:cNvPr id="3" name="Rectangle 2"/>
            <p:cNvSpPr/>
            <p:nvPr/>
          </p:nvSpPr>
          <p:spPr>
            <a:xfrm>
              <a:off x="2578076" y="1281035"/>
              <a:ext cx="4160375"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C00000"/>
                  </a:solidFill>
                </a:rPr>
                <a:t>الهدف العام للبرنامج</a:t>
              </a:r>
              <a:endParaRPr lang="ar-EG" sz="2800" b="1" dirty="0">
                <a:solidFill>
                  <a:srgbClr val="C00000"/>
                </a:solidFill>
              </a:endParaRPr>
            </a:p>
          </p:txBody>
        </p:sp>
      </p:grpSp>
      <p:pic>
        <p:nvPicPr>
          <p:cNvPr id="5" name="Picture 4"/>
          <p:cNvPicPr>
            <a:picLocks noChangeAspect="1"/>
          </p:cNvPicPr>
          <p:nvPr/>
        </p:nvPicPr>
        <p:blipFill>
          <a:blip r:embed="rId5"/>
          <a:stretch>
            <a:fillRect/>
          </a:stretch>
        </p:blipFill>
        <p:spPr>
          <a:xfrm rot="2025559">
            <a:off x="1154951" y="2669647"/>
            <a:ext cx="2128170" cy="4312717"/>
          </a:xfrm>
          <a:prstGeom prst="rect">
            <a:avLst/>
          </a:prstGeom>
        </p:spPr>
      </p:pic>
      <p:sp>
        <p:nvSpPr>
          <p:cNvPr id="7" name="Rectangle 6"/>
          <p:cNvSpPr/>
          <p:nvPr/>
        </p:nvSpPr>
        <p:spPr>
          <a:xfrm rot="377297">
            <a:off x="4769920" y="2705804"/>
            <a:ext cx="3018904" cy="2501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2800" dirty="0">
              <a:solidFill>
                <a:srgbClr val="002060"/>
              </a:solidFill>
            </a:endParaRPr>
          </a:p>
        </p:txBody>
      </p:sp>
      <p:sp>
        <p:nvSpPr>
          <p:cNvPr id="10" name="Slide Number Placeholder 9"/>
          <p:cNvSpPr>
            <a:spLocks noGrp="1"/>
          </p:cNvSpPr>
          <p:nvPr>
            <p:ph type="sldNum" sz="quarter" idx="12"/>
          </p:nvPr>
        </p:nvSpPr>
        <p:spPr/>
        <p:txBody>
          <a:bodyPr/>
          <a:lstStyle/>
          <a:p>
            <a:fld id="{8EE79F39-E3F1-4384-8425-D69818DE6729}" type="slidenum">
              <a:rPr lang="ar-EG" smtClean="0"/>
              <a:t>4</a:t>
            </a:fld>
            <a:endParaRPr lang="ar-EG"/>
          </a:p>
        </p:txBody>
      </p:sp>
      <p:grpSp>
        <p:nvGrpSpPr>
          <p:cNvPr id="11" name="Group 10"/>
          <p:cNvGrpSpPr/>
          <p:nvPr/>
        </p:nvGrpSpPr>
        <p:grpSpPr>
          <a:xfrm>
            <a:off x="3818155" y="1667434"/>
            <a:ext cx="4922434" cy="4341557"/>
            <a:chOff x="3818155" y="1667434"/>
            <a:chExt cx="4922434" cy="4341557"/>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8155" y="1667434"/>
              <a:ext cx="4922434" cy="4341557"/>
            </a:xfrm>
            <a:prstGeom prst="rect">
              <a:avLst/>
            </a:prstGeom>
          </p:spPr>
        </p:pic>
        <p:sp>
          <p:nvSpPr>
            <p:cNvPr id="9" name="Rectangle 8"/>
            <p:cNvSpPr/>
            <p:nvPr/>
          </p:nvSpPr>
          <p:spPr>
            <a:xfrm rot="300063">
              <a:off x="4896085" y="2674036"/>
              <a:ext cx="3017940" cy="2890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رفع أداء المشاركين وإكتساب وتنمية مهارات الاتصال الفعال والاستماع والتحدث مع العملاء ، والتي تساعد على إكتساب زبائن جدد وتحقيق حجم مبيعات أكثر ، التمكن من مواجهة اعتراضات العملاء وحلها .</a:t>
              </a:r>
              <a:endParaRPr lang="ar-EG" sz="2400" dirty="0">
                <a:solidFill>
                  <a:srgbClr val="002060"/>
                </a:solidFill>
              </a:endParaRPr>
            </a:p>
          </p:txBody>
        </p:sp>
      </p:grpSp>
    </p:spTree>
    <p:extLst>
      <p:ext uri="{BB962C8B-B14F-4D97-AF65-F5344CB8AC3E}">
        <p14:creationId xmlns:p14="http://schemas.microsoft.com/office/powerpoint/2010/main" val="3065490944"/>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2423244" y="4330122"/>
            <a:ext cx="4477230" cy="2026229"/>
            <a:chOff x="2423244" y="4330122"/>
            <a:chExt cx="4477230" cy="2026229"/>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3244" y="4330122"/>
              <a:ext cx="4477230" cy="2026229"/>
            </a:xfrm>
            <a:prstGeom prst="rect">
              <a:avLst/>
            </a:prstGeom>
          </p:spPr>
        </p:pic>
        <p:sp>
          <p:nvSpPr>
            <p:cNvPr id="3" name="Rectangle 2"/>
            <p:cNvSpPr/>
            <p:nvPr/>
          </p:nvSpPr>
          <p:spPr>
            <a:xfrm>
              <a:off x="3532256" y="4771126"/>
              <a:ext cx="2151520" cy="12772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accent6">
                      <a:lumMod val="50000"/>
                    </a:schemeClr>
                  </a:solidFill>
                </a:rPr>
                <a:t>عوامل نجاح </a:t>
              </a:r>
              <a:r>
                <a:rPr lang="ar-EG" sz="2400" dirty="0" smtClean="0">
                  <a:solidFill>
                    <a:schemeClr val="accent6">
                      <a:lumMod val="50000"/>
                    </a:schemeClr>
                  </a:solidFill>
                </a:rPr>
                <a:t/>
              </a:r>
              <a:br>
                <a:rPr lang="ar-EG" sz="2400" dirty="0" smtClean="0">
                  <a:solidFill>
                    <a:schemeClr val="accent6">
                      <a:lumMod val="50000"/>
                    </a:schemeClr>
                  </a:solidFill>
                </a:rPr>
              </a:br>
              <a:r>
                <a:rPr lang="ar-EG" sz="2400" dirty="0" smtClean="0">
                  <a:solidFill>
                    <a:schemeClr val="accent6">
                      <a:lumMod val="50000"/>
                    </a:schemeClr>
                  </a:solidFill>
                </a:rPr>
                <a:t>الاتصال </a:t>
              </a:r>
              <a:r>
                <a:rPr lang="ar-EG" sz="2400" dirty="0">
                  <a:solidFill>
                    <a:schemeClr val="accent6">
                      <a:lumMod val="50000"/>
                    </a:schemeClr>
                  </a:solidFill>
                </a:rPr>
                <a:t>غير اللفظي </a:t>
              </a:r>
            </a:p>
          </p:txBody>
        </p:sp>
      </p:grpSp>
      <p:pic>
        <p:nvPicPr>
          <p:cNvPr id="21" name="Picture 20"/>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83776" y="4427546"/>
            <a:ext cx="1287031" cy="1207686"/>
          </a:xfrm>
          <a:prstGeom prst="rect">
            <a:avLst/>
          </a:prstGeom>
        </p:spPr>
      </p:pic>
      <p:pic>
        <p:nvPicPr>
          <p:cNvPr id="15" name="Picture 14"/>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3963233" y="3323817"/>
            <a:ext cx="1981428" cy="1380464"/>
          </a:xfrm>
          <a:prstGeom prst="rect">
            <a:avLst/>
          </a:prstGeom>
        </p:spPr>
      </p:pic>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40</a:t>
            </a:fld>
            <a:endParaRPr lang="ar-EG">
              <a:solidFill>
                <a:prstClr val="black">
                  <a:tint val="75000"/>
                </a:prstClr>
              </a:solidFill>
            </a:endParaRPr>
          </a:p>
        </p:txBody>
      </p:sp>
      <p:sp>
        <p:nvSpPr>
          <p:cNvPr id="5" name="Rectangle 4"/>
          <p:cNvSpPr/>
          <p:nvPr/>
        </p:nvSpPr>
        <p:spPr>
          <a:xfrm rot="20752398">
            <a:off x="1692193" y="1785442"/>
            <a:ext cx="2796988" cy="1761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8" name="Picture 7"/>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158757" y="4071705"/>
            <a:ext cx="2070082" cy="1301226"/>
          </a:xfrm>
          <a:prstGeom prst="rect">
            <a:avLst/>
          </a:prstGeom>
        </p:spPr>
      </p:pic>
      <p:grpSp>
        <p:nvGrpSpPr>
          <p:cNvPr id="10" name="Group 9"/>
          <p:cNvGrpSpPr/>
          <p:nvPr/>
        </p:nvGrpSpPr>
        <p:grpSpPr>
          <a:xfrm>
            <a:off x="665291" y="2864771"/>
            <a:ext cx="2876105" cy="1822436"/>
            <a:chOff x="1166038" y="2041795"/>
            <a:chExt cx="3740549" cy="2570699"/>
          </a:xfrm>
        </p:grpSpPr>
        <p:pic>
          <p:nvPicPr>
            <p:cNvPr id="7" name="Picture 6"/>
            <p:cNvPicPr>
              <a:picLocks noChangeAspect="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166038" y="2041795"/>
              <a:ext cx="3740549" cy="2570699"/>
            </a:xfrm>
            <a:prstGeom prst="rect">
              <a:avLst/>
            </a:prstGeom>
          </p:spPr>
        </p:pic>
        <p:sp>
          <p:nvSpPr>
            <p:cNvPr id="9" name="Rectangle 8"/>
            <p:cNvSpPr/>
            <p:nvPr/>
          </p:nvSpPr>
          <p:spPr>
            <a:xfrm>
              <a:off x="1519515" y="2203772"/>
              <a:ext cx="2909794" cy="1979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bg1"/>
                  </a:solidFill>
                </a:rPr>
                <a:t>الابتسامة</a:t>
              </a:r>
              <a:endParaRPr lang="ar-EG" sz="2400" b="1" dirty="0">
                <a:solidFill>
                  <a:schemeClr val="bg1"/>
                </a:solidFill>
              </a:endParaRPr>
            </a:p>
            <a:p>
              <a:pPr algn="ctr"/>
              <a:r>
                <a:rPr lang="ar-EG" sz="2400" dirty="0">
                  <a:solidFill>
                    <a:schemeClr val="bg1"/>
                  </a:solidFill>
                </a:rPr>
                <a:t>لأنها تساعد على الألفة والمودة بين المرسل والمستقبل</a:t>
              </a:r>
            </a:p>
          </p:txBody>
        </p:sp>
      </p:grpSp>
      <p:grpSp>
        <p:nvGrpSpPr>
          <p:cNvPr id="13" name="Group 12"/>
          <p:cNvGrpSpPr/>
          <p:nvPr/>
        </p:nvGrpSpPr>
        <p:grpSpPr>
          <a:xfrm>
            <a:off x="5861796" y="3286370"/>
            <a:ext cx="2387176" cy="2196461"/>
            <a:chOff x="5549806" y="2401409"/>
            <a:chExt cx="3102060" cy="2910820"/>
          </a:xfrm>
        </p:grpSpPr>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49806" y="2401409"/>
              <a:ext cx="3102060" cy="2910820"/>
            </a:xfrm>
            <a:prstGeom prst="rect">
              <a:avLst/>
            </a:prstGeom>
          </p:spPr>
        </p:pic>
        <p:sp>
          <p:nvSpPr>
            <p:cNvPr id="12" name="Rectangle 11"/>
            <p:cNvSpPr/>
            <p:nvPr/>
          </p:nvSpPr>
          <p:spPr>
            <a:xfrm>
              <a:off x="5829718" y="3000838"/>
              <a:ext cx="2681481" cy="1979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chemeClr val="bg1"/>
                  </a:solidFill>
                </a:rPr>
                <a:t>تواصل </a:t>
              </a:r>
              <a:r>
                <a:rPr lang="ar-EG" sz="2400" b="1" dirty="0">
                  <a:solidFill>
                    <a:schemeClr val="bg1"/>
                  </a:solidFill>
                </a:rPr>
                <a:t>العينان</a:t>
              </a:r>
            </a:p>
            <a:p>
              <a:pPr algn="ctr"/>
              <a:r>
                <a:rPr lang="ar-EG" sz="2400" dirty="0">
                  <a:solidFill>
                    <a:schemeClr val="bg1"/>
                  </a:solidFill>
                </a:rPr>
                <a:t>هام لاستمرار الحديث بين الاثنين </a:t>
              </a:r>
            </a:p>
          </p:txBody>
        </p:sp>
      </p:grpSp>
      <p:grpSp>
        <p:nvGrpSpPr>
          <p:cNvPr id="17" name="Group 16"/>
          <p:cNvGrpSpPr/>
          <p:nvPr/>
        </p:nvGrpSpPr>
        <p:grpSpPr>
          <a:xfrm>
            <a:off x="6485495" y="916573"/>
            <a:ext cx="2486228" cy="2599156"/>
            <a:chOff x="5073554" y="639376"/>
            <a:chExt cx="3257645" cy="2589150"/>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73554" y="639376"/>
              <a:ext cx="3257645" cy="2589150"/>
            </a:xfrm>
            <a:prstGeom prst="rect">
              <a:avLst/>
            </a:prstGeom>
          </p:spPr>
        </p:pic>
        <p:sp>
          <p:nvSpPr>
            <p:cNvPr id="16" name="Rectangle 15"/>
            <p:cNvSpPr/>
            <p:nvPr/>
          </p:nvSpPr>
          <p:spPr>
            <a:xfrm>
              <a:off x="5163270" y="776770"/>
              <a:ext cx="2999816" cy="2172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bg1"/>
                  </a:solidFill>
                </a:rPr>
                <a:t>الإنصات</a:t>
              </a:r>
            </a:p>
            <a:p>
              <a:pPr algn="ctr"/>
              <a:r>
                <a:rPr lang="ar-EG" sz="2400" dirty="0">
                  <a:solidFill>
                    <a:schemeClr val="bg1"/>
                  </a:solidFill>
                </a:rPr>
                <a:t>من العوامل التي تساعد على التواصل الجيد بين الطرفين </a:t>
              </a:r>
            </a:p>
          </p:txBody>
        </p:sp>
      </p:grpSp>
      <p:grpSp>
        <p:nvGrpSpPr>
          <p:cNvPr id="20" name="Group 19"/>
          <p:cNvGrpSpPr/>
          <p:nvPr/>
        </p:nvGrpSpPr>
        <p:grpSpPr>
          <a:xfrm>
            <a:off x="481518" y="682403"/>
            <a:ext cx="3268971" cy="2371670"/>
            <a:chOff x="2220686" y="-10350"/>
            <a:chExt cx="3100349" cy="2371670"/>
          </a:xfrm>
        </p:grpSpPr>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20686" y="6785"/>
              <a:ext cx="3100349" cy="2354535"/>
            </a:xfrm>
            <a:prstGeom prst="rect">
              <a:avLst/>
            </a:prstGeom>
          </p:spPr>
        </p:pic>
        <p:sp>
          <p:nvSpPr>
            <p:cNvPr id="19" name="Rectangle 18"/>
            <p:cNvSpPr/>
            <p:nvPr/>
          </p:nvSpPr>
          <p:spPr>
            <a:xfrm>
              <a:off x="2379304" y="-10350"/>
              <a:ext cx="2849732" cy="2172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bg1"/>
                  </a:solidFill>
                </a:rPr>
                <a:t>الاسترخاء والتلقائية </a:t>
              </a:r>
            </a:p>
            <a:p>
              <a:pPr algn="ctr"/>
              <a:r>
                <a:rPr lang="ar-EG" sz="2400" dirty="0">
                  <a:solidFill>
                    <a:schemeClr val="bg1"/>
                  </a:solidFill>
                </a:rPr>
                <a:t>يجعلان المستقبل يشعر بالراحة والرغبة في الحديق ، والإفصاح عن مشاعره</a:t>
              </a:r>
            </a:p>
          </p:txBody>
        </p:sp>
      </p:grpSp>
      <p:grpSp>
        <p:nvGrpSpPr>
          <p:cNvPr id="22" name="Group 21"/>
          <p:cNvGrpSpPr/>
          <p:nvPr/>
        </p:nvGrpSpPr>
        <p:grpSpPr>
          <a:xfrm>
            <a:off x="3744875" y="2029768"/>
            <a:ext cx="2272159" cy="2171145"/>
            <a:chOff x="5073554" y="639376"/>
            <a:chExt cx="3257645" cy="2589150"/>
          </a:xfrm>
        </p:grpSpPr>
        <p:pic>
          <p:nvPicPr>
            <p:cNvPr id="23" name="Picture 22"/>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73554" y="639376"/>
              <a:ext cx="3257645" cy="2589150"/>
            </a:xfrm>
            <a:prstGeom prst="rect">
              <a:avLst/>
            </a:prstGeom>
          </p:spPr>
        </p:pic>
        <p:sp>
          <p:nvSpPr>
            <p:cNvPr id="24" name="Rectangle 23"/>
            <p:cNvSpPr/>
            <p:nvPr/>
          </p:nvSpPr>
          <p:spPr>
            <a:xfrm>
              <a:off x="5163270" y="776770"/>
              <a:ext cx="2999816" cy="2172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bg1"/>
                  </a:solidFill>
                </a:rPr>
                <a:t>إظهار الاهتمام بالمستقبل</a:t>
              </a:r>
            </a:p>
            <a:p>
              <a:pPr algn="ctr"/>
              <a:r>
                <a:rPr lang="ar-EG" sz="2400" dirty="0">
                  <a:solidFill>
                    <a:schemeClr val="bg1"/>
                  </a:solidFill>
                </a:rPr>
                <a:t>مما يشجعه على الحديث </a:t>
              </a:r>
            </a:p>
          </p:txBody>
        </p:sp>
      </p:grpSp>
      <p:grpSp>
        <p:nvGrpSpPr>
          <p:cNvPr id="25" name="Group 24"/>
          <p:cNvGrpSpPr/>
          <p:nvPr/>
        </p:nvGrpSpPr>
        <p:grpSpPr>
          <a:xfrm>
            <a:off x="4219269" y="98909"/>
            <a:ext cx="2272159" cy="2171145"/>
            <a:chOff x="5073554" y="639376"/>
            <a:chExt cx="3257645" cy="2589150"/>
          </a:xfrm>
        </p:grpSpPr>
        <p:pic>
          <p:nvPicPr>
            <p:cNvPr id="26" name="Picture 25"/>
            <p:cNvPicPr>
              <a:picLocks noChangeAspect="1"/>
            </p:cNvPicPr>
            <p:nvPr/>
          </p:nvPicPr>
          <p:blipFill>
            <a:blip r:embed="rId1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073554" y="639376"/>
              <a:ext cx="3257645" cy="2589150"/>
            </a:xfrm>
            <a:prstGeom prst="rect">
              <a:avLst/>
            </a:prstGeom>
          </p:spPr>
        </p:pic>
        <p:sp>
          <p:nvSpPr>
            <p:cNvPr id="27" name="Rectangle 26"/>
            <p:cNvSpPr/>
            <p:nvPr/>
          </p:nvSpPr>
          <p:spPr>
            <a:xfrm>
              <a:off x="5163270" y="776770"/>
              <a:ext cx="2999816" cy="2172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t>قنوات </a:t>
              </a:r>
              <a:r>
                <a:rPr lang="ar-SA" sz="2400" b="1" dirty="0"/>
                <a:t>أو وسائل الاتصال </a:t>
              </a:r>
              <a:endParaRPr lang="ar-EG" sz="2400" b="1" dirty="0">
                <a:solidFill>
                  <a:schemeClr val="bg1"/>
                </a:solidFill>
              </a:endParaRPr>
            </a:p>
          </p:txBody>
        </p:sp>
      </p:grpSp>
    </p:spTree>
    <p:extLst>
      <p:ext uri="{BB962C8B-B14F-4D97-AF65-F5344CB8AC3E}">
        <p14:creationId xmlns:p14="http://schemas.microsoft.com/office/powerpoint/2010/main" val="29975534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41</a:t>
            </a:fld>
            <a:endParaRPr lang="ar-EG">
              <a:solidFill>
                <a:prstClr val="black">
                  <a:tint val="75000"/>
                </a:prstClr>
              </a:solidFill>
            </a:endParaRPr>
          </a:p>
        </p:txBody>
      </p:sp>
      <p:grpSp>
        <p:nvGrpSpPr>
          <p:cNvPr id="3" name="Group 2"/>
          <p:cNvGrpSpPr/>
          <p:nvPr/>
        </p:nvGrpSpPr>
        <p:grpSpPr>
          <a:xfrm>
            <a:off x="368841" y="158983"/>
            <a:ext cx="6089109" cy="1214428"/>
            <a:chOff x="-254900" y="217040"/>
            <a:chExt cx="9510870" cy="1214428"/>
          </a:xfrm>
        </p:grpSpPr>
        <p:pic>
          <p:nvPicPr>
            <p:cNvPr id="5" name="Picture 4"/>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54900" y="217040"/>
              <a:ext cx="9510870" cy="1214428"/>
            </a:xfrm>
            <a:prstGeom prst="rect">
              <a:avLst/>
            </a:prstGeom>
          </p:spPr>
        </p:pic>
        <p:sp>
          <p:nvSpPr>
            <p:cNvPr id="6" name="Rectangle 5"/>
            <p:cNvSpPr/>
            <p:nvPr/>
          </p:nvSpPr>
          <p:spPr>
            <a:xfrm>
              <a:off x="2840204" y="438852"/>
              <a:ext cx="5896785" cy="770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هناك ثلاث قنوات أو وسائل للتعبير </a:t>
              </a:r>
            </a:p>
          </p:txBody>
        </p:sp>
      </p:grpSp>
      <p:grpSp>
        <p:nvGrpSpPr>
          <p:cNvPr id="7" name="Group 6"/>
          <p:cNvGrpSpPr/>
          <p:nvPr/>
        </p:nvGrpSpPr>
        <p:grpSpPr>
          <a:xfrm>
            <a:off x="527860" y="992577"/>
            <a:ext cx="8616140" cy="1925706"/>
            <a:chOff x="-198407" y="0"/>
            <a:chExt cx="7616477" cy="896788"/>
          </a:xfrm>
        </p:grpSpPr>
        <p:grpSp>
          <p:nvGrpSpPr>
            <p:cNvPr id="8" name="Group 7"/>
            <p:cNvGrpSpPr/>
            <p:nvPr/>
          </p:nvGrpSpPr>
          <p:grpSpPr>
            <a:xfrm>
              <a:off x="-198407" y="0"/>
              <a:ext cx="7616477" cy="896788"/>
              <a:chOff x="-198407" y="0"/>
              <a:chExt cx="7616477" cy="896788"/>
            </a:xfrm>
          </p:grpSpPr>
          <p:pic>
            <p:nvPicPr>
              <p:cNvPr id="12" name="Picture 11" descr="C:\Users\maraimm\Desktop\صور انفوجرافيك\Untitled03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8407" y="0"/>
                <a:ext cx="7616477" cy="896788"/>
              </a:xfrm>
              <a:prstGeom prst="rect">
                <a:avLst/>
              </a:prstGeom>
              <a:noFill/>
              <a:ln>
                <a:noFill/>
              </a:ln>
            </p:spPr>
          </p:pic>
          <p:sp>
            <p:nvSpPr>
              <p:cNvPr id="13" name="Rectangle 12"/>
              <p:cNvSpPr/>
              <p:nvPr/>
            </p:nvSpPr>
            <p:spPr>
              <a:xfrm>
                <a:off x="1703514" y="188503"/>
                <a:ext cx="3445646" cy="533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800" b="1" dirty="0" smtClean="0">
                    <a:ea typeface="Calibri" panose="020F0502020204030204" pitchFamily="34" charset="0"/>
                  </a:rPr>
                  <a:t>الوسائل </a:t>
                </a:r>
                <a:r>
                  <a:rPr lang="ar-SA" sz="2800" b="1" dirty="0">
                    <a:ea typeface="Calibri" panose="020F0502020204030204" pitchFamily="34" charset="0"/>
                  </a:rPr>
                  <a:t>المكتوبة </a:t>
                </a:r>
                <a:r>
                  <a:rPr lang="ar-SA" sz="2400" dirty="0" smtClean="0">
                    <a:ea typeface="Calibri" panose="020F0502020204030204" pitchFamily="34" charset="0"/>
                  </a:rPr>
                  <a:t/>
                </a:r>
                <a:br>
                  <a:rPr lang="ar-SA" sz="2400" dirty="0" smtClean="0">
                    <a:ea typeface="Calibri" panose="020F0502020204030204" pitchFamily="34" charset="0"/>
                  </a:rPr>
                </a:br>
                <a:r>
                  <a:rPr lang="ar-SA" sz="2400" dirty="0" smtClean="0">
                    <a:ea typeface="Calibri" panose="020F0502020204030204" pitchFamily="34" charset="0"/>
                  </a:rPr>
                  <a:t> </a:t>
                </a:r>
                <a:r>
                  <a:rPr lang="ar-SA" sz="2400" dirty="0">
                    <a:ea typeface="Calibri" panose="020F0502020204030204" pitchFamily="34" charset="0"/>
                  </a:rPr>
                  <a:t>مثل المذكرات – الخطابات – التلكس – الفاكس – الصحف .. إلخ </a:t>
                </a:r>
                <a:endParaRPr lang="en-US" dirty="0">
                  <a:effectLst/>
                  <a:ea typeface="Calibri" panose="020F0502020204030204" pitchFamily="34" charset="0"/>
                  <a:cs typeface="Arial" panose="020B0604020202020204" pitchFamily="34" charset="0"/>
                </a:endParaRPr>
              </a:p>
            </p:txBody>
          </p:sp>
        </p:grpSp>
        <p:grpSp>
          <p:nvGrpSpPr>
            <p:cNvPr id="9" name="Group 8"/>
            <p:cNvGrpSpPr/>
            <p:nvPr/>
          </p:nvGrpSpPr>
          <p:grpSpPr>
            <a:xfrm>
              <a:off x="5356361" y="0"/>
              <a:ext cx="646968" cy="652023"/>
              <a:chOff x="-207677" y="-77638"/>
              <a:chExt cx="646968" cy="652023"/>
            </a:xfrm>
          </p:grpSpPr>
          <p:pic>
            <p:nvPicPr>
              <p:cNvPr id="10" name="Picture 9" descr="C:\Users\maraimm\Desktop\صور انفوجرافيك\147.png"/>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207677" y="-77638"/>
                <a:ext cx="646968" cy="652023"/>
              </a:xfrm>
              <a:prstGeom prst="rect">
                <a:avLst/>
              </a:prstGeom>
              <a:noFill/>
              <a:ln>
                <a:noFill/>
              </a:ln>
            </p:spPr>
          </p:pic>
          <p:sp>
            <p:nvSpPr>
              <p:cNvPr id="11" name="Rectangle 10"/>
              <p:cNvSpPr/>
              <p:nvPr/>
            </p:nvSpPr>
            <p:spPr>
              <a:xfrm>
                <a:off x="-99847" y="57968"/>
                <a:ext cx="431309" cy="327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sz="2400" b="1" dirty="0">
                    <a:solidFill>
                      <a:srgbClr val="FFFFFF"/>
                    </a:solidFill>
                    <a:effectLst/>
                    <a:ea typeface="Calibri" panose="020F0502020204030204" pitchFamily="34" charset="0"/>
                    <a:cs typeface="Arial" panose="020B0604020202020204" pitchFamily="34" charset="0"/>
                  </a:rPr>
                  <a:t>1</a:t>
                </a:r>
                <a:endParaRPr lang="en-US" sz="1600" dirty="0">
                  <a:effectLst/>
                  <a:ea typeface="Calibri" panose="020F0502020204030204" pitchFamily="34" charset="0"/>
                  <a:cs typeface="Arial" panose="020B0604020202020204" pitchFamily="34" charset="0"/>
                </a:endParaRPr>
              </a:p>
            </p:txBody>
          </p:sp>
        </p:grpSp>
      </p:grpSp>
      <p:grpSp>
        <p:nvGrpSpPr>
          <p:cNvPr id="14" name="Group 13"/>
          <p:cNvGrpSpPr/>
          <p:nvPr/>
        </p:nvGrpSpPr>
        <p:grpSpPr>
          <a:xfrm>
            <a:off x="712257" y="2589237"/>
            <a:ext cx="8071808" cy="2064409"/>
            <a:chOff x="0" y="0"/>
            <a:chExt cx="7418070" cy="1103630"/>
          </a:xfrm>
        </p:grpSpPr>
        <p:grpSp>
          <p:nvGrpSpPr>
            <p:cNvPr id="15" name="Group 14"/>
            <p:cNvGrpSpPr/>
            <p:nvPr/>
          </p:nvGrpSpPr>
          <p:grpSpPr>
            <a:xfrm>
              <a:off x="0" y="0"/>
              <a:ext cx="7418070" cy="1103630"/>
              <a:chOff x="0" y="0"/>
              <a:chExt cx="7418070" cy="1103630"/>
            </a:xfrm>
          </p:grpSpPr>
          <p:pic>
            <p:nvPicPr>
              <p:cNvPr id="19" name="Picture 18" descr="C:\Users\maraimm\Desktop\صور انفوجرافيك\Untitled034.png"/>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7418070" cy="1103630"/>
              </a:xfrm>
              <a:prstGeom prst="rect">
                <a:avLst/>
              </a:prstGeom>
              <a:noFill/>
              <a:ln>
                <a:noFill/>
              </a:ln>
            </p:spPr>
          </p:pic>
          <p:sp>
            <p:nvSpPr>
              <p:cNvPr id="20" name="Rectangle 19"/>
              <p:cNvSpPr/>
              <p:nvPr/>
            </p:nvSpPr>
            <p:spPr>
              <a:xfrm>
                <a:off x="1823869" y="316894"/>
                <a:ext cx="3295291" cy="533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800" b="1" dirty="0" smtClean="0">
                    <a:ea typeface="Calibri" panose="020F0502020204030204" pitchFamily="34" charset="0"/>
                  </a:rPr>
                  <a:t>الوسائل </a:t>
                </a:r>
                <a:r>
                  <a:rPr lang="ar-SA" sz="2800" b="1" dirty="0">
                    <a:ea typeface="Calibri" panose="020F0502020204030204" pitchFamily="34" charset="0"/>
                  </a:rPr>
                  <a:t>الشفهية </a:t>
                </a:r>
                <a:r>
                  <a:rPr lang="ar-SA" sz="2400" dirty="0" smtClean="0">
                    <a:ea typeface="Calibri" panose="020F0502020204030204" pitchFamily="34" charset="0"/>
                  </a:rPr>
                  <a:t/>
                </a:r>
                <a:br>
                  <a:rPr lang="ar-SA" sz="2400" dirty="0" smtClean="0">
                    <a:ea typeface="Calibri" panose="020F0502020204030204" pitchFamily="34" charset="0"/>
                  </a:rPr>
                </a:br>
                <a:r>
                  <a:rPr lang="ar-SA" sz="2400" dirty="0" smtClean="0">
                    <a:ea typeface="Calibri" panose="020F0502020204030204" pitchFamily="34" charset="0"/>
                  </a:rPr>
                  <a:t>مثل </a:t>
                </a:r>
                <a:r>
                  <a:rPr lang="ar-SA" sz="2400" dirty="0">
                    <a:ea typeface="Calibri" panose="020F0502020204030204" pitchFamily="34" charset="0"/>
                  </a:rPr>
                  <a:t>التليفون ، اجهزة الاتصال المسموعة والمشاهدة </a:t>
                </a:r>
                <a:endParaRPr lang="en-US" dirty="0">
                  <a:effectLst/>
                  <a:ea typeface="Calibri" panose="020F0502020204030204" pitchFamily="34" charset="0"/>
                  <a:cs typeface="Arial" panose="020B0604020202020204" pitchFamily="34" charset="0"/>
                </a:endParaRPr>
              </a:p>
            </p:txBody>
          </p:sp>
        </p:grpSp>
        <p:grpSp>
          <p:nvGrpSpPr>
            <p:cNvPr id="16" name="Group 15"/>
            <p:cNvGrpSpPr/>
            <p:nvPr/>
          </p:nvGrpSpPr>
          <p:grpSpPr>
            <a:xfrm>
              <a:off x="5561403" y="125310"/>
              <a:ext cx="729697" cy="735398"/>
              <a:chOff x="-2635" y="47672"/>
              <a:chExt cx="729697" cy="735398"/>
            </a:xfrm>
          </p:grpSpPr>
          <p:pic>
            <p:nvPicPr>
              <p:cNvPr id="17" name="Picture 16" descr="C:\Users\maraimm\Desktop\صور انفوجرافيك\147.png"/>
              <p:cNvPicPr>
                <a:picLocks noChangeAspect="1"/>
              </p:cNvPicPr>
              <p:nvPr/>
            </p:nvPicPr>
            <p:blipFill>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635" y="47672"/>
                <a:ext cx="729697" cy="735398"/>
              </a:xfrm>
              <a:prstGeom prst="rect">
                <a:avLst/>
              </a:prstGeom>
              <a:noFill/>
              <a:ln>
                <a:noFill/>
              </a:ln>
            </p:spPr>
          </p:pic>
          <p:sp>
            <p:nvSpPr>
              <p:cNvPr id="18" name="Rectangle 17"/>
              <p:cNvSpPr/>
              <p:nvPr/>
            </p:nvSpPr>
            <p:spPr>
              <a:xfrm>
                <a:off x="146559" y="251469"/>
                <a:ext cx="431309" cy="327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sz="2400" b="1" dirty="0">
                    <a:solidFill>
                      <a:srgbClr val="FFFFFF"/>
                    </a:solidFill>
                    <a:effectLst/>
                    <a:ea typeface="Calibri" panose="020F0502020204030204" pitchFamily="34" charset="0"/>
                    <a:cs typeface="Arial" panose="020B0604020202020204" pitchFamily="34" charset="0"/>
                  </a:rPr>
                  <a:t>2</a:t>
                </a:r>
                <a:endParaRPr lang="en-US" sz="1600" dirty="0">
                  <a:effectLst/>
                  <a:ea typeface="Calibri" panose="020F0502020204030204" pitchFamily="34" charset="0"/>
                  <a:cs typeface="Arial" panose="020B0604020202020204" pitchFamily="34" charset="0"/>
                </a:endParaRPr>
              </a:p>
            </p:txBody>
          </p:sp>
        </p:grpSp>
      </p:grpSp>
      <p:grpSp>
        <p:nvGrpSpPr>
          <p:cNvPr id="21" name="Group 20"/>
          <p:cNvGrpSpPr/>
          <p:nvPr/>
        </p:nvGrpSpPr>
        <p:grpSpPr>
          <a:xfrm>
            <a:off x="712257" y="4441372"/>
            <a:ext cx="8348517" cy="2061840"/>
            <a:chOff x="-900" y="-8985"/>
            <a:chExt cx="7418070" cy="1103630"/>
          </a:xfrm>
        </p:grpSpPr>
        <p:grpSp>
          <p:nvGrpSpPr>
            <p:cNvPr id="22" name="Group 21"/>
            <p:cNvGrpSpPr/>
            <p:nvPr/>
          </p:nvGrpSpPr>
          <p:grpSpPr>
            <a:xfrm>
              <a:off x="-900" y="-8985"/>
              <a:ext cx="7418070" cy="1103630"/>
              <a:chOff x="-900" y="-8985"/>
              <a:chExt cx="7418070" cy="1103630"/>
            </a:xfrm>
          </p:grpSpPr>
          <p:pic>
            <p:nvPicPr>
              <p:cNvPr id="26" name="Picture 25" descr="C:\Users\maraimm\Desktop\صور انفوجرافيك\Untitled034.png"/>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0" y="-8985"/>
                <a:ext cx="7418070" cy="1103630"/>
              </a:xfrm>
              <a:prstGeom prst="rect">
                <a:avLst/>
              </a:prstGeom>
              <a:noFill/>
              <a:ln>
                <a:noFill/>
              </a:ln>
            </p:spPr>
          </p:pic>
          <p:sp>
            <p:nvSpPr>
              <p:cNvPr id="27" name="Rectangle 26"/>
              <p:cNvSpPr/>
              <p:nvPr/>
            </p:nvSpPr>
            <p:spPr>
              <a:xfrm>
                <a:off x="1930021" y="293581"/>
                <a:ext cx="3613654" cy="533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800" b="1" dirty="0" smtClean="0">
                    <a:ea typeface="Calibri" panose="020F0502020204030204" pitchFamily="34" charset="0"/>
                  </a:rPr>
                  <a:t>الوسائل </a:t>
                </a:r>
                <a:r>
                  <a:rPr lang="ar-SA" sz="2800" b="1" dirty="0">
                    <a:ea typeface="Calibri" panose="020F0502020204030204" pitchFamily="34" charset="0"/>
                  </a:rPr>
                  <a:t>التعبيرية </a:t>
                </a:r>
                <a:r>
                  <a:rPr lang="ar-SA" sz="2400" dirty="0" smtClean="0">
                    <a:ea typeface="Calibri" panose="020F0502020204030204" pitchFamily="34" charset="0"/>
                  </a:rPr>
                  <a:t/>
                </a:r>
                <a:br>
                  <a:rPr lang="ar-SA" sz="2400" dirty="0" smtClean="0">
                    <a:ea typeface="Calibri" panose="020F0502020204030204" pitchFamily="34" charset="0"/>
                  </a:rPr>
                </a:br>
                <a:r>
                  <a:rPr lang="ar-SA" sz="2400" dirty="0" smtClean="0">
                    <a:ea typeface="Calibri" panose="020F0502020204030204" pitchFamily="34" charset="0"/>
                  </a:rPr>
                  <a:t> </a:t>
                </a:r>
                <a:r>
                  <a:rPr lang="ar-SA" sz="2400" dirty="0">
                    <a:ea typeface="Calibri" panose="020F0502020204030204" pitchFamily="34" charset="0"/>
                  </a:rPr>
                  <a:t>مثل اللمس – العين – الصوت – الطعم </a:t>
                </a:r>
                <a:endParaRPr lang="en-US" dirty="0">
                  <a:effectLst/>
                  <a:ea typeface="Calibri" panose="020F0502020204030204" pitchFamily="34" charset="0"/>
                  <a:cs typeface="Arial" panose="020B0604020202020204" pitchFamily="34" charset="0"/>
                </a:endParaRPr>
              </a:p>
            </p:txBody>
          </p:sp>
        </p:grpSp>
        <p:grpSp>
          <p:nvGrpSpPr>
            <p:cNvPr id="23" name="Group 22"/>
            <p:cNvGrpSpPr/>
            <p:nvPr/>
          </p:nvGrpSpPr>
          <p:grpSpPr>
            <a:xfrm>
              <a:off x="5543675" y="44134"/>
              <a:ext cx="763516" cy="769481"/>
              <a:chOff x="-20363" y="-33504"/>
              <a:chExt cx="763516" cy="769481"/>
            </a:xfrm>
          </p:grpSpPr>
          <p:pic>
            <p:nvPicPr>
              <p:cNvPr id="24" name="Picture 23" descr="C:\Users\maraimm\Desktop\صور انفوجرافيك\147.png"/>
              <p:cNvPicPr>
                <a:picLocks noChangeAspect="1"/>
              </p:cNvPicPr>
              <p:nvPr/>
            </p:nvPicPr>
            <p:blipFill>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0363" y="-33504"/>
                <a:ext cx="763516" cy="769481"/>
              </a:xfrm>
              <a:prstGeom prst="rect">
                <a:avLst/>
              </a:prstGeom>
              <a:noFill/>
              <a:ln>
                <a:noFill/>
              </a:ln>
            </p:spPr>
          </p:pic>
          <p:sp>
            <p:nvSpPr>
              <p:cNvPr id="25" name="Rectangle 24"/>
              <p:cNvSpPr/>
              <p:nvPr/>
            </p:nvSpPr>
            <p:spPr>
              <a:xfrm>
                <a:off x="195298" y="225287"/>
                <a:ext cx="405156" cy="294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sz="2400" b="1" dirty="0">
                    <a:solidFill>
                      <a:srgbClr val="FFFFFF"/>
                    </a:solidFill>
                    <a:effectLst/>
                    <a:ea typeface="Calibri" panose="020F0502020204030204" pitchFamily="34" charset="0"/>
                    <a:cs typeface="Arial" panose="020B0604020202020204" pitchFamily="34" charset="0"/>
                  </a:rPr>
                  <a:t>3</a:t>
                </a:r>
                <a:endParaRPr lang="en-US" sz="1600" dirty="0">
                  <a:effectLst/>
                  <a:ea typeface="Calibri" panose="020F0502020204030204" pitchFamily="34" charset="0"/>
                  <a:cs typeface="Arial" panose="020B0604020202020204" pitchFamily="34" charset="0"/>
                </a:endParaRPr>
              </a:p>
            </p:txBody>
          </p:sp>
        </p:grpSp>
      </p:grpSp>
    </p:spTree>
    <p:extLst>
      <p:ext uri="{BB962C8B-B14F-4D97-AF65-F5344CB8AC3E}">
        <p14:creationId xmlns:p14="http://schemas.microsoft.com/office/powerpoint/2010/main" val="36078236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42</a:t>
            </a:fld>
            <a:endParaRPr lang="ar-EG">
              <a:solidFill>
                <a:prstClr val="black">
                  <a:tint val="75000"/>
                </a:prstClr>
              </a:solidFill>
            </a:endParaRPr>
          </a:p>
        </p:txBody>
      </p:sp>
      <p:pic>
        <p:nvPicPr>
          <p:cNvPr id="2" name="Picture 1"/>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4984239" y="2180930"/>
            <a:ext cx="2947422" cy="3706376"/>
          </a:xfrm>
          <a:prstGeom prst="rect">
            <a:avLst/>
          </a:prstGeom>
        </p:spPr>
      </p:pic>
      <p:sp>
        <p:nvSpPr>
          <p:cNvPr id="5" name="Rectangle 4"/>
          <p:cNvSpPr/>
          <p:nvPr/>
        </p:nvSpPr>
        <p:spPr>
          <a:xfrm rot="20752398">
            <a:off x="1692193" y="1785442"/>
            <a:ext cx="2796988" cy="1761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8" name="Group 7"/>
          <p:cNvGrpSpPr/>
          <p:nvPr/>
        </p:nvGrpSpPr>
        <p:grpSpPr>
          <a:xfrm>
            <a:off x="1398495" y="1711885"/>
            <a:ext cx="3706766" cy="2178072"/>
            <a:chOff x="1398495" y="1711885"/>
            <a:chExt cx="3706766" cy="2178072"/>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8495" y="1711885"/>
              <a:ext cx="3706766" cy="2178072"/>
            </a:xfrm>
            <a:prstGeom prst="rect">
              <a:avLst/>
            </a:prstGeom>
          </p:spPr>
        </p:pic>
        <p:sp>
          <p:nvSpPr>
            <p:cNvPr id="7" name="Rectangle 6"/>
            <p:cNvSpPr/>
            <p:nvPr/>
          </p:nvSpPr>
          <p:spPr>
            <a:xfrm rot="20946915">
              <a:off x="1526539" y="2373836"/>
              <a:ext cx="3041218" cy="584775"/>
            </a:xfrm>
            <a:prstGeom prst="rect">
              <a:avLst/>
            </a:prstGeom>
          </p:spPr>
          <p:txBody>
            <a:bodyPr wrap="none">
              <a:spAutoFit/>
            </a:bodyPr>
            <a:lstStyle/>
            <a:p>
              <a:r>
                <a:rPr lang="ar-EG" sz="3200" b="1" dirty="0">
                  <a:solidFill>
                    <a:schemeClr val="bg1"/>
                  </a:solidFill>
                </a:rPr>
                <a:t>قواعد الاتصال الفعال </a:t>
              </a:r>
            </a:p>
          </p:txBody>
        </p:sp>
      </p:grpSp>
    </p:spTree>
    <p:extLst>
      <p:ext uri="{BB962C8B-B14F-4D97-AF65-F5344CB8AC3E}">
        <p14:creationId xmlns:p14="http://schemas.microsoft.com/office/powerpoint/2010/main" val="16580875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892" y="5398533"/>
            <a:ext cx="8656108" cy="1237237"/>
          </a:xfrm>
          <a:prstGeom prst="rect">
            <a:avLst/>
          </a:prstGeom>
        </p:spPr>
      </p:pic>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43</a:t>
            </a:fld>
            <a:endParaRPr lang="ar-EG">
              <a:solidFill>
                <a:prstClr val="black">
                  <a:tint val="75000"/>
                </a:prstClr>
              </a:solidFill>
            </a:endParaRPr>
          </a:p>
        </p:txBody>
      </p:sp>
      <p:sp>
        <p:nvSpPr>
          <p:cNvPr id="5" name="Rectangle 4"/>
          <p:cNvSpPr/>
          <p:nvPr/>
        </p:nvSpPr>
        <p:spPr>
          <a:xfrm rot="157322">
            <a:off x="5114310" y="5851389"/>
            <a:ext cx="3310358" cy="3315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solidFill>
                  <a:srgbClr val="002060"/>
                </a:solidFill>
              </a:rPr>
              <a:t>قواعد الاتصال الفعال </a:t>
            </a:r>
          </a:p>
        </p:txBody>
      </p:sp>
      <p:sp>
        <p:nvSpPr>
          <p:cNvPr id="6" name="Rectangle 5"/>
          <p:cNvSpPr/>
          <p:nvPr/>
        </p:nvSpPr>
        <p:spPr>
          <a:xfrm>
            <a:off x="1505624" y="5686769"/>
            <a:ext cx="3141720" cy="724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تجعل من عملية الاتصال عملية أكثر إبداعاً وفعالية </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5032" y="220523"/>
            <a:ext cx="629942" cy="6503820"/>
          </a:xfrm>
          <a:prstGeom prst="rect">
            <a:avLst/>
          </a:prstGeom>
        </p:spPr>
      </p:pic>
      <p:grpSp>
        <p:nvGrpSpPr>
          <p:cNvPr id="8" name="Group 7"/>
          <p:cNvGrpSpPr/>
          <p:nvPr/>
        </p:nvGrpSpPr>
        <p:grpSpPr>
          <a:xfrm>
            <a:off x="4468412" y="4578762"/>
            <a:ext cx="3645074" cy="1277378"/>
            <a:chOff x="4124745" y="3636824"/>
            <a:chExt cx="4228306" cy="1549701"/>
          </a:xfrm>
        </p:grpSpPr>
        <p:grpSp>
          <p:nvGrpSpPr>
            <p:cNvPr id="9" name="Group 8"/>
            <p:cNvGrpSpPr/>
            <p:nvPr/>
          </p:nvGrpSpPr>
          <p:grpSpPr>
            <a:xfrm>
              <a:off x="4124745" y="3636824"/>
              <a:ext cx="4228306" cy="1549701"/>
              <a:chOff x="5106381" y="2084294"/>
              <a:chExt cx="4228306" cy="1549701"/>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6381" y="2084294"/>
                <a:ext cx="780290" cy="1549701"/>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6172" y="2268668"/>
                <a:ext cx="3848515" cy="1365327"/>
              </a:xfrm>
              <a:prstGeom prst="rect">
                <a:avLst/>
              </a:prstGeom>
            </p:spPr>
          </p:pic>
        </p:grpSp>
        <p:sp>
          <p:nvSpPr>
            <p:cNvPr id="10" name="Rectangle 9"/>
            <p:cNvSpPr/>
            <p:nvPr/>
          </p:nvSpPr>
          <p:spPr>
            <a:xfrm rot="21227765">
              <a:off x="5116364" y="4261289"/>
              <a:ext cx="2624858" cy="3614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أجذب الانتباة</a:t>
              </a:r>
            </a:p>
          </p:txBody>
        </p:sp>
      </p:grpSp>
      <p:grpSp>
        <p:nvGrpSpPr>
          <p:cNvPr id="13" name="Group 12"/>
          <p:cNvGrpSpPr/>
          <p:nvPr/>
        </p:nvGrpSpPr>
        <p:grpSpPr>
          <a:xfrm>
            <a:off x="1919282" y="4040611"/>
            <a:ext cx="3192964" cy="1003798"/>
            <a:chOff x="957699" y="2808166"/>
            <a:chExt cx="3780896" cy="1341338"/>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699" y="2808166"/>
              <a:ext cx="3780896" cy="1341338"/>
            </a:xfrm>
            <a:prstGeom prst="rect">
              <a:avLst/>
            </a:prstGeom>
          </p:spPr>
        </p:pic>
        <p:sp>
          <p:nvSpPr>
            <p:cNvPr id="15" name="Rectangle 14"/>
            <p:cNvSpPr/>
            <p:nvPr/>
          </p:nvSpPr>
          <p:spPr>
            <a:xfrm rot="21227765">
              <a:off x="1302945" y="3310152"/>
              <a:ext cx="2889757"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وضح الرسالة</a:t>
              </a:r>
            </a:p>
          </p:txBody>
        </p:sp>
      </p:grpSp>
      <p:grpSp>
        <p:nvGrpSpPr>
          <p:cNvPr id="16" name="Group 15"/>
          <p:cNvGrpSpPr/>
          <p:nvPr/>
        </p:nvGrpSpPr>
        <p:grpSpPr>
          <a:xfrm>
            <a:off x="4664599" y="3455176"/>
            <a:ext cx="3292649" cy="1015055"/>
            <a:chOff x="4331346" y="1987853"/>
            <a:chExt cx="3819491" cy="1309903"/>
          </a:xfrm>
        </p:grpSpPr>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1346" y="1987853"/>
              <a:ext cx="3819491" cy="1309903"/>
            </a:xfrm>
            <a:prstGeom prst="rect">
              <a:avLst/>
            </a:prstGeom>
          </p:spPr>
        </p:pic>
        <p:sp>
          <p:nvSpPr>
            <p:cNvPr id="18" name="Rectangle 17"/>
            <p:cNvSpPr/>
            <p:nvPr/>
          </p:nvSpPr>
          <p:spPr>
            <a:xfrm rot="21227765">
              <a:off x="4935234" y="2283019"/>
              <a:ext cx="2797469"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اظهر النتائج المرتقبة</a:t>
              </a:r>
            </a:p>
          </p:txBody>
        </p:sp>
      </p:grpSp>
      <p:grpSp>
        <p:nvGrpSpPr>
          <p:cNvPr id="19" name="Group 18"/>
          <p:cNvGrpSpPr/>
          <p:nvPr/>
        </p:nvGrpSpPr>
        <p:grpSpPr>
          <a:xfrm>
            <a:off x="1355276" y="2535753"/>
            <a:ext cx="3839698" cy="1211656"/>
            <a:chOff x="206234" y="858369"/>
            <a:chExt cx="4546715" cy="1655376"/>
          </a:xfrm>
        </p:grpSpPr>
        <p:grpSp>
          <p:nvGrpSpPr>
            <p:cNvPr id="20" name="Group 19"/>
            <p:cNvGrpSpPr/>
            <p:nvPr/>
          </p:nvGrpSpPr>
          <p:grpSpPr>
            <a:xfrm>
              <a:off x="206234" y="858369"/>
              <a:ext cx="4546715" cy="1655376"/>
              <a:chOff x="426341" y="958338"/>
              <a:chExt cx="4546715" cy="1655376"/>
            </a:xfrm>
          </p:grpSpPr>
          <p:pic>
            <p:nvPicPr>
              <p:cNvPr id="22" name="Picture 21"/>
              <p:cNvPicPr>
                <a:picLocks noChangeAspect="1"/>
              </p:cNvPicPr>
              <p:nvPr/>
            </p:nvPicPr>
            <p:blipFill>
              <a:blip r:embed="rId10"/>
              <a:stretch>
                <a:fillRect/>
              </a:stretch>
            </p:blipFill>
            <p:spPr>
              <a:xfrm>
                <a:off x="1407558" y="1196214"/>
                <a:ext cx="3476250" cy="1417500"/>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6341" y="958338"/>
                <a:ext cx="4546715" cy="1499529"/>
              </a:xfrm>
              <a:prstGeom prst="rect">
                <a:avLst/>
              </a:prstGeom>
            </p:spPr>
          </p:pic>
        </p:grpSp>
        <p:sp>
          <p:nvSpPr>
            <p:cNvPr id="21" name="Rectangle 20"/>
            <p:cNvSpPr/>
            <p:nvPr/>
          </p:nvSpPr>
          <p:spPr>
            <a:xfrm rot="21227765">
              <a:off x="947897" y="1235588"/>
              <a:ext cx="3500875"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اعتمد الثبات</a:t>
              </a:r>
            </a:p>
          </p:txBody>
        </p:sp>
      </p:grpSp>
      <p:sp>
        <p:nvSpPr>
          <p:cNvPr id="24" name="Slide Number Placeholder 25"/>
          <p:cNvSpPr txBox="1">
            <a:spLocks/>
          </p:cNvSpPr>
          <p:nvPr/>
        </p:nvSpPr>
        <p:spPr>
          <a:xfrm>
            <a:off x="6900636" y="6234740"/>
            <a:ext cx="2057400" cy="365125"/>
          </a:xfrm>
          <a:prstGeom prst="rect">
            <a:avLst/>
          </a:prstGeom>
        </p:spPr>
        <p:txBody>
          <a:bodyPr vert="horz" lIns="91440" tIns="45720" rIns="91440" bIns="45720" rtlCol="0" anchor="ctr"/>
          <a:lstStyle>
            <a:defPPr>
              <a:defRPr lang="ar-EG"/>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8EE79F39-E3F1-4384-8425-D69818DE6729}" type="slidenum">
              <a:rPr lang="ar-EG" smtClean="0"/>
              <a:pPr/>
              <a:t>43</a:t>
            </a:fld>
            <a:endParaRPr lang="ar-EG"/>
          </a:p>
        </p:txBody>
      </p:sp>
      <p:grpSp>
        <p:nvGrpSpPr>
          <p:cNvPr id="26" name="Group 25"/>
          <p:cNvGrpSpPr/>
          <p:nvPr/>
        </p:nvGrpSpPr>
        <p:grpSpPr>
          <a:xfrm>
            <a:off x="4664599" y="1680983"/>
            <a:ext cx="3292649" cy="1015055"/>
            <a:chOff x="4331346" y="1987853"/>
            <a:chExt cx="3819491" cy="1309903"/>
          </a:xfrm>
        </p:grpSpPr>
        <p:pic>
          <p:nvPicPr>
            <p:cNvPr id="27" name="Picture 26"/>
            <p:cNvPicPr>
              <a:picLocks noChangeAspect="1"/>
            </p:cNvPicPr>
            <p:nvPr/>
          </p:nvPicPr>
          <p:blipFill>
            <a:blip r:embed="rId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331346" y="1987853"/>
              <a:ext cx="3819491" cy="1309903"/>
            </a:xfrm>
            <a:prstGeom prst="rect">
              <a:avLst/>
            </a:prstGeom>
          </p:spPr>
        </p:pic>
        <p:sp>
          <p:nvSpPr>
            <p:cNvPr id="28" name="Rectangle 27"/>
            <p:cNvSpPr/>
            <p:nvPr/>
          </p:nvSpPr>
          <p:spPr>
            <a:xfrm rot="21227765">
              <a:off x="4934739" y="2272874"/>
              <a:ext cx="2966244"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خاطب العقل والقلب معاً</a:t>
              </a:r>
            </a:p>
          </p:txBody>
        </p:sp>
      </p:grpSp>
      <p:grpSp>
        <p:nvGrpSpPr>
          <p:cNvPr id="29" name="Group 28"/>
          <p:cNvGrpSpPr/>
          <p:nvPr/>
        </p:nvGrpSpPr>
        <p:grpSpPr>
          <a:xfrm>
            <a:off x="1894807" y="959995"/>
            <a:ext cx="3192964" cy="1003798"/>
            <a:chOff x="957699" y="2808166"/>
            <a:chExt cx="3780896" cy="1341338"/>
          </a:xfrm>
        </p:grpSpPr>
        <p:pic>
          <p:nvPicPr>
            <p:cNvPr id="30" name="Picture 29"/>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57699" y="2808166"/>
              <a:ext cx="3780896" cy="1341338"/>
            </a:xfrm>
            <a:prstGeom prst="rect">
              <a:avLst/>
            </a:prstGeom>
          </p:spPr>
        </p:pic>
        <p:sp>
          <p:nvSpPr>
            <p:cNvPr id="31" name="Rectangle 30"/>
            <p:cNvSpPr/>
            <p:nvPr/>
          </p:nvSpPr>
          <p:spPr>
            <a:xfrm rot="21227765">
              <a:off x="1302945" y="3310152"/>
              <a:ext cx="2889757" cy="536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رسخ ثقة الجمهور بك</a:t>
              </a:r>
            </a:p>
          </p:txBody>
        </p:sp>
      </p:grpSp>
    </p:spTree>
    <p:extLst>
      <p:ext uri="{BB962C8B-B14F-4D97-AF65-F5344CB8AC3E}">
        <p14:creationId xmlns:p14="http://schemas.microsoft.com/office/powerpoint/2010/main" val="27736498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out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80">
                                          <p:stCondLst>
                                            <p:cond delay="0"/>
                                          </p:stCondLst>
                                        </p:cTn>
                                        <p:tgtEl>
                                          <p:spTgt spid="13"/>
                                        </p:tgtEl>
                                      </p:cBhvr>
                                    </p:animEffect>
                                    <p:anim calcmode="lin" valueType="num">
                                      <p:cBhvr>
                                        <p:cTn id="3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8" dur="26">
                                          <p:stCondLst>
                                            <p:cond delay="650"/>
                                          </p:stCondLst>
                                        </p:cTn>
                                        <p:tgtEl>
                                          <p:spTgt spid="13"/>
                                        </p:tgtEl>
                                      </p:cBhvr>
                                      <p:to x="100000" y="60000"/>
                                    </p:animScale>
                                    <p:animScale>
                                      <p:cBhvr>
                                        <p:cTn id="39" dur="166" decel="50000">
                                          <p:stCondLst>
                                            <p:cond delay="676"/>
                                          </p:stCondLst>
                                        </p:cTn>
                                        <p:tgtEl>
                                          <p:spTgt spid="13"/>
                                        </p:tgtEl>
                                      </p:cBhvr>
                                      <p:to x="100000" y="100000"/>
                                    </p:animScale>
                                    <p:animScale>
                                      <p:cBhvr>
                                        <p:cTn id="40" dur="26">
                                          <p:stCondLst>
                                            <p:cond delay="1312"/>
                                          </p:stCondLst>
                                        </p:cTn>
                                        <p:tgtEl>
                                          <p:spTgt spid="13"/>
                                        </p:tgtEl>
                                      </p:cBhvr>
                                      <p:to x="100000" y="80000"/>
                                    </p:animScale>
                                    <p:animScale>
                                      <p:cBhvr>
                                        <p:cTn id="41" dur="166" decel="50000">
                                          <p:stCondLst>
                                            <p:cond delay="1338"/>
                                          </p:stCondLst>
                                        </p:cTn>
                                        <p:tgtEl>
                                          <p:spTgt spid="13"/>
                                        </p:tgtEl>
                                      </p:cBhvr>
                                      <p:to x="100000" y="100000"/>
                                    </p:animScale>
                                    <p:animScale>
                                      <p:cBhvr>
                                        <p:cTn id="42" dur="26">
                                          <p:stCondLst>
                                            <p:cond delay="1642"/>
                                          </p:stCondLst>
                                        </p:cTn>
                                        <p:tgtEl>
                                          <p:spTgt spid="13"/>
                                        </p:tgtEl>
                                      </p:cBhvr>
                                      <p:to x="100000" y="90000"/>
                                    </p:animScale>
                                    <p:animScale>
                                      <p:cBhvr>
                                        <p:cTn id="43" dur="166" decel="50000">
                                          <p:stCondLst>
                                            <p:cond delay="1668"/>
                                          </p:stCondLst>
                                        </p:cTn>
                                        <p:tgtEl>
                                          <p:spTgt spid="13"/>
                                        </p:tgtEl>
                                      </p:cBhvr>
                                      <p:to x="100000" y="100000"/>
                                    </p:animScale>
                                    <p:animScale>
                                      <p:cBhvr>
                                        <p:cTn id="44" dur="26">
                                          <p:stCondLst>
                                            <p:cond delay="1808"/>
                                          </p:stCondLst>
                                        </p:cTn>
                                        <p:tgtEl>
                                          <p:spTgt spid="13"/>
                                        </p:tgtEl>
                                      </p:cBhvr>
                                      <p:to x="100000" y="95000"/>
                                    </p:animScale>
                                    <p:animScale>
                                      <p:cBhvr>
                                        <p:cTn id="45" dur="166" decel="50000">
                                          <p:stCondLst>
                                            <p:cond delay="1834"/>
                                          </p:stCondLst>
                                        </p:cTn>
                                        <p:tgtEl>
                                          <p:spTgt spid="13"/>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1000" fill="hold"/>
                                        <p:tgtEl>
                                          <p:spTgt spid="16"/>
                                        </p:tgtEl>
                                        <p:attrNameLst>
                                          <p:attrName>ppt_w</p:attrName>
                                        </p:attrNameLst>
                                      </p:cBhvr>
                                      <p:tavLst>
                                        <p:tav tm="0">
                                          <p:val>
                                            <p:fltVal val="0"/>
                                          </p:val>
                                        </p:tav>
                                        <p:tav tm="100000">
                                          <p:val>
                                            <p:strVal val="#ppt_w"/>
                                          </p:val>
                                        </p:tav>
                                      </p:tavLst>
                                    </p:anim>
                                    <p:anim calcmode="lin" valueType="num">
                                      <p:cBhvr>
                                        <p:cTn id="51" dur="1000" fill="hold"/>
                                        <p:tgtEl>
                                          <p:spTgt spid="16"/>
                                        </p:tgtEl>
                                        <p:attrNameLst>
                                          <p:attrName>ppt_h</p:attrName>
                                        </p:attrNameLst>
                                      </p:cBhvr>
                                      <p:tavLst>
                                        <p:tav tm="0">
                                          <p:val>
                                            <p:fltVal val="0"/>
                                          </p:val>
                                        </p:tav>
                                        <p:tav tm="100000">
                                          <p:val>
                                            <p:strVal val="#ppt_h"/>
                                          </p:val>
                                        </p:tav>
                                      </p:tavLst>
                                    </p:anim>
                                    <p:anim calcmode="lin" valueType="num">
                                      <p:cBhvr>
                                        <p:cTn id="52" dur="1000" fill="hold"/>
                                        <p:tgtEl>
                                          <p:spTgt spid="16"/>
                                        </p:tgtEl>
                                        <p:attrNameLst>
                                          <p:attrName>style.rotation</p:attrName>
                                        </p:attrNameLst>
                                      </p:cBhvr>
                                      <p:tavLst>
                                        <p:tav tm="0">
                                          <p:val>
                                            <p:fltVal val="90"/>
                                          </p:val>
                                        </p:tav>
                                        <p:tav tm="100000">
                                          <p:val>
                                            <p:fltVal val="0"/>
                                          </p:val>
                                        </p:tav>
                                      </p:tavLst>
                                    </p:anim>
                                    <p:animEffect transition="in" filter="fade">
                                      <p:cBhvr>
                                        <p:cTn id="53" dur="10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1000" fill="hold"/>
                                        <p:tgtEl>
                                          <p:spTgt spid="19"/>
                                        </p:tgtEl>
                                        <p:attrNameLst>
                                          <p:attrName>ppt_w</p:attrName>
                                        </p:attrNameLst>
                                      </p:cBhvr>
                                      <p:tavLst>
                                        <p:tav tm="0">
                                          <p:val>
                                            <p:fltVal val="0"/>
                                          </p:val>
                                        </p:tav>
                                        <p:tav tm="100000">
                                          <p:val>
                                            <p:strVal val="#ppt_w"/>
                                          </p:val>
                                        </p:tav>
                                      </p:tavLst>
                                    </p:anim>
                                    <p:anim calcmode="lin" valueType="num">
                                      <p:cBhvr>
                                        <p:cTn id="59" dur="1000" fill="hold"/>
                                        <p:tgtEl>
                                          <p:spTgt spid="19"/>
                                        </p:tgtEl>
                                        <p:attrNameLst>
                                          <p:attrName>ppt_h</p:attrName>
                                        </p:attrNameLst>
                                      </p:cBhvr>
                                      <p:tavLst>
                                        <p:tav tm="0">
                                          <p:val>
                                            <p:fltVal val="0"/>
                                          </p:val>
                                        </p:tav>
                                        <p:tav tm="100000">
                                          <p:val>
                                            <p:strVal val="#ppt_h"/>
                                          </p:val>
                                        </p:tav>
                                      </p:tavLst>
                                    </p:anim>
                                    <p:anim calcmode="lin" valueType="num">
                                      <p:cBhvr>
                                        <p:cTn id="60" dur="1000" fill="hold"/>
                                        <p:tgtEl>
                                          <p:spTgt spid="19"/>
                                        </p:tgtEl>
                                        <p:attrNameLst>
                                          <p:attrName>style.rotation</p:attrName>
                                        </p:attrNameLst>
                                      </p:cBhvr>
                                      <p:tavLst>
                                        <p:tav tm="0">
                                          <p:val>
                                            <p:fltVal val="90"/>
                                          </p:val>
                                        </p:tav>
                                        <p:tav tm="100000">
                                          <p:val>
                                            <p:fltVal val="0"/>
                                          </p:val>
                                        </p:tav>
                                      </p:tavLst>
                                    </p:anim>
                                    <p:animEffect transition="in" filter="fade">
                                      <p:cBhvr>
                                        <p:cTn id="61" dur="10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p:cTn id="66" dur="1000" fill="hold"/>
                                        <p:tgtEl>
                                          <p:spTgt spid="26"/>
                                        </p:tgtEl>
                                        <p:attrNameLst>
                                          <p:attrName>ppt_w</p:attrName>
                                        </p:attrNameLst>
                                      </p:cBhvr>
                                      <p:tavLst>
                                        <p:tav tm="0">
                                          <p:val>
                                            <p:fltVal val="0"/>
                                          </p:val>
                                        </p:tav>
                                        <p:tav tm="100000">
                                          <p:val>
                                            <p:strVal val="#ppt_w"/>
                                          </p:val>
                                        </p:tav>
                                      </p:tavLst>
                                    </p:anim>
                                    <p:anim calcmode="lin" valueType="num">
                                      <p:cBhvr>
                                        <p:cTn id="67" dur="1000" fill="hold"/>
                                        <p:tgtEl>
                                          <p:spTgt spid="26"/>
                                        </p:tgtEl>
                                        <p:attrNameLst>
                                          <p:attrName>ppt_h</p:attrName>
                                        </p:attrNameLst>
                                      </p:cBhvr>
                                      <p:tavLst>
                                        <p:tav tm="0">
                                          <p:val>
                                            <p:fltVal val="0"/>
                                          </p:val>
                                        </p:tav>
                                        <p:tav tm="100000">
                                          <p:val>
                                            <p:strVal val="#ppt_h"/>
                                          </p:val>
                                        </p:tav>
                                      </p:tavLst>
                                    </p:anim>
                                    <p:anim calcmode="lin" valueType="num">
                                      <p:cBhvr>
                                        <p:cTn id="68" dur="1000" fill="hold"/>
                                        <p:tgtEl>
                                          <p:spTgt spid="26"/>
                                        </p:tgtEl>
                                        <p:attrNameLst>
                                          <p:attrName>style.rotation</p:attrName>
                                        </p:attrNameLst>
                                      </p:cBhvr>
                                      <p:tavLst>
                                        <p:tav tm="0">
                                          <p:val>
                                            <p:fltVal val="90"/>
                                          </p:val>
                                        </p:tav>
                                        <p:tav tm="100000">
                                          <p:val>
                                            <p:fltVal val="0"/>
                                          </p:val>
                                        </p:tav>
                                      </p:tavLst>
                                    </p:anim>
                                    <p:animEffect transition="in" filter="fade">
                                      <p:cBhvr>
                                        <p:cTn id="69" dur="10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down)">
                                      <p:cBhvr>
                                        <p:cTn id="74" dur="580">
                                          <p:stCondLst>
                                            <p:cond delay="0"/>
                                          </p:stCondLst>
                                        </p:cTn>
                                        <p:tgtEl>
                                          <p:spTgt spid="29"/>
                                        </p:tgtEl>
                                      </p:cBhvr>
                                    </p:animEffect>
                                    <p:anim calcmode="lin" valueType="num">
                                      <p:cBhvr>
                                        <p:cTn id="75"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80" dur="26">
                                          <p:stCondLst>
                                            <p:cond delay="650"/>
                                          </p:stCondLst>
                                        </p:cTn>
                                        <p:tgtEl>
                                          <p:spTgt spid="29"/>
                                        </p:tgtEl>
                                      </p:cBhvr>
                                      <p:to x="100000" y="60000"/>
                                    </p:animScale>
                                    <p:animScale>
                                      <p:cBhvr>
                                        <p:cTn id="81" dur="166" decel="50000">
                                          <p:stCondLst>
                                            <p:cond delay="676"/>
                                          </p:stCondLst>
                                        </p:cTn>
                                        <p:tgtEl>
                                          <p:spTgt spid="29"/>
                                        </p:tgtEl>
                                      </p:cBhvr>
                                      <p:to x="100000" y="100000"/>
                                    </p:animScale>
                                    <p:animScale>
                                      <p:cBhvr>
                                        <p:cTn id="82" dur="26">
                                          <p:stCondLst>
                                            <p:cond delay="1312"/>
                                          </p:stCondLst>
                                        </p:cTn>
                                        <p:tgtEl>
                                          <p:spTgt spid="29"/>
                                        </p:tgtEl>
                                      </p:cBhvr>
                                      <p:to x="100000" y="80000"/>
                                    </p:animScale>
                                    <p:animScale>
                                      <p:cBhvr>
                                        <p:cTn id="83" dur="166" decel="50000">
                                          <p:stCondLst>
                                            <p:cond delay="1338"/>
                                          </p:stCondLst>
                                        </p:cTn>
                                        <p:tgtEl>
                                          <p:spTgt spid="29"/>
                                        </p:tgtEl>
                                      </p:cBhvr>
                                      <p:to x="100000" y="100000"/>
                                    </p:animScale>
                                    <p:animScale>
                                      <p:cBhvr>
                                        <p:cTn id="84" dur="26">
                                          <p:stCondLst>
                                            <p:cond delay="1642"/>
                                          </p:stCondLst>
                                        </p:cTn>
                                        <p:tgtEl>
                                          <p:spTgt spid="29"/>
                                        </p:tgtEl>
                                      </p:cBhvr>
                                      <p:to x="100000" y="90000"/>
                                    </p:animScale>
                                    <p:animScale>
                                      <p:cBhvr>
                                        <p:cTn id="85" dur="166" decel="50000">
                                          <p:stCondLst>
                                            <p:cond delay="1668"/>
                                          </p:stCondLst>
                                        </p:cTn>
                                        <p:tgtEl>
                                          <p:spTgt spid="29"/>
                                        </p:tgtEl>
                                      </p:cBhvr>
                                      <p:to x="100000" y="100000"/>
                                    </p:animScale>
                                    <p:animScale>
                                      <p:cBhvr>
                                        <p:cTn id="86" dur="26">
                                          <p:stCondLst>
                                            <p:cond delay="1808"/>
                                          </p:stCondLst>
                                        </p:cTn>
                                        <p:tgtEl>
                                          <p:spTgt spid="29"/>
                                        </p:tgtEl>
                                      </p:cBhvr>
                                      <p:to x="100000" y="95000"/>
                                    </p:animScale>
                                    <p:animScale>
                                      <p:cBhvr>
                                        <p:cTn id="87"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44</a:t>
            </a:fld>
            <a:endParaRPr lang="ar-EG">
              <a:solidFill>
                <a:prstClr val="black">
                  <a:tint val="75000"/>
                </a:prstClr>
              </a:solidFill>
            </a:endParaRPr>
          </a:p>
        </p:txBody>
      </p:sp>
      <p:pic>
        <p:nvPicPr>
          <p:cNvPr id="2" name="Picture 1"/>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4984239" y="2180930"/>
            <a:ext cx="2947422" cy="3706376"/>
          </a:xfrm>
          <a:prstGeom prst="rect">
            <a:avLst/>
          </a:prstGeom>
        </p:spPr>
      </p:pic>
      <p:sp>
        <p:nvSpPr>
          <p:cNvPr id="5" name="Rectangle 4"/>
          <p:cNvSpPr/>
          <p:nvPr/>
        </p:nvSpPr>
        <p:spPr>
          <a:xfrm rot="20752398">
            <a:off x="1692193" y="1785442"/>
            <a:ext cx="2796988" cy="1761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8" name="Group 7"/>
          <p:cNvGrpSpPr/>
          <p:nvPr/>
        </p:nvGrpSpPr>
        <p:grpSpPr>
          <a:xfrm>
            <a:off x="1315294" y="1711885"/>
            <a:ext cx="4015334" cy="2178072"/>
            <a:chOff x="1315294" y="1711885"/>
            <a:chExt cx="4015334" cy="2178072"/>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5294" y="1711885"/>
              <a:ext cx="4015334" cy="2178072"/>
            </a:xfrm>
            <a:prstGeom prst="rect">
              <a:avLst/>
            </a:prstGeom>
          </p:spPr>
        </p:pic>
        <p:sp>
          <p:nvSpPr>
            <p:cNvPr id="7" name="Rectangle 6"/>
            <p:cNvSpPr/>
            <p:nvPr/>
          </p:nvSpPr>
          <p:spPr>
            <a:xfrm rot="20946915">
              <a:off x="1339790" y="2373836"/>
              <a:ext cx="3414717" cy="584775"/>
            </a:xfrm>
            <a:prstGeom prst="rect">
              <a:avLst/>
            </a:prstGeom>
          </p:spPr>
          <p:txBody>
            <a:bodyPr wrap="none">
              <a:spAutoFit/>
            </a:bodyPr>
            <a:lstStyle/>
            <a:p>
              <a:r>
                <a:rPr lang="ar-EG" sz="3200" b="1" dirty="0">
                  <a:solidFill>
                    <a:schemeClr val="bg1"/>
                  </a:solidFill>
                </a:rPr>
                <a:t>مشاكل الاتصال بالعملاء </a:t>
              </a:r>
            </a:p>
          </p:txBody>
        </p:sp>
      </p:grpSp>
    </p:spTree>
    <p:extLst>
      <p:ext uri="{BB962C8B-B14F-4D97-AF65-F5344CB8AC3E}">
        <p14:creationId xmlns:p14="http://schemas.microsoft.com/office/powerpoint/2010/main" val="32893222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45</a:t>
            </a:fld>
            <a:endParaRPr lang="ar-EG">
              <a:solidFill>
                <a:prstClr val="black">
                  <a:tint val="75000"/>
                </a:prstClr>
              </a:solidFill>
            </a:endParaRPr>
          </a:p>
        </p:txBody>
      </p:sp>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1163390" y="891662"/>
            <a:ext cx="2624839" cy="4958030"/>
          </a:xfrm>
          <a:prstGeom prst="rect">
            <a:avLst/>
          </a:prstGeom>
        </p:spPr>
      </p:pic>
      <p:grpSp>
        <p:nvGrpSpPr>
          <p:cNvPr id="7" name="Group 6"/>
          <p:cNvGrpSpPr/>
          <p:nvPr/>
        </p:nvGrpSpPr>
        <p:grpSpPr>
          <a:xfrm>
            <a:off x="3556000" y="943987"/>
            <a:ext cx="5355771" cy="4950412"/>
            <a:chOff x="2014487" y="1190393"/>
            <a:chExt cx="5001505" cy="454781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4487" y="1190393"/>
              <a:ext cx="5001505" cy="4547810"/>
            </a:xfrm>
            <a:prstGeom prst="rect">
              <a:avLst/>
            </a:prstGeom>
          </p:spPr>
        </p:pic>
        <p:sp>
          <p:nvSpPr>
            <p:cNvPr id="10" name="Rectangle 9"/>
            <p:cNvSpPr/>
            <p:nvPr/>
          </p:nvSpPr>
          <p:spPr>
            <a:xfrm>
              <a:off x="2696719" y="1711794"/>
              <a:ext cx="3289153" cy="3415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إن </a:t>
              </a:r>
              <a:r>
                <a:rPr lang="ar-EG" sz="2400" dirty="0"/>
                <a:t>التطبيق </a:t>
              </a:r>
              <a:r>
                <a:rPr lang="ar-EG" sz="2400" dirty="0" smtClean="0"/>
                <a:t>العملي</a:t>
              </a:r>
              <a:br>
                <a:rPr lang="ar-EG" sz="2400" dirty="0" smtClean="0"/>
              </a:br>
              <a:r>
                <a:rPr lang="ar-EG" sz="2400" dirty="0" smtClean="0"/>
                <a:t> لعملية الاتصال </a:t>
              </a:r>
              <a:r>
                <a:rPr lang="ar-EG" sz="2400" dirty="0"/>
                <a:t>يوضح أن نجاح الاتصال بصورة دقيقة كلما تحدث ، نجد أن أي اتصال </a:t>
              </a:r>
              <a:r>
                <a:rPr lang="ar-EG" sz="2400" dirty="0" smtClean="0"/>
                <a:t>بسيط يترتب </a:t>
              </a:r>
              <a:r>
                <a:rPr lang="ar-EG" sz="2400" dirty="0"/>
                <a:t>عليه العديد من المشاكل ونجد أن عدم دقة عملية الاتصال تؤدي إلى الفشل في إتمام الشيء المراد الاتصال بشانه </a:t>
              </a:r>
            </a:p>
          </p:txBody>
        </p:sp>
      </p:grpSp>
    </p:spTree>
    <p:extLst>
      <p:ext uri="{BB962C8B-B14F-4D97-AF65-F5344CB8AC3E}">
        <p14:creationId xmlns:p14="http://schemas.microsoft.com/office/powerpoint/2010/main" val="28439361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20" name="Group 19"/>
          <p:cNvGrpSpPr/>
          <p:nvPr/>
        </p:nvGrpSpPr>
        <p:grpSpPr>
          <a:xfrm>
            <a:off x="4215605" y="2037589"/>
            <a:ext cx="5286766" cy="5620585"/>
            <a:chOff x="-83230" y="684048"/>
            <a:chExt cx="7817551" cy="6116077"/>
          </a:xfrm>
        </p:grpSpPr>
        <p:pic>
          <p:nvPicPr>
            <p:cNvPr id="21" name="Picture 20"/>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230" y="684048"/>
              <a:ext cx="7817551" cy="6116077"/>
            </a:xfrm>
            <a:prstGeom prst="rect">
              <a:avLst/>
            </a:prstGeom>
          </p:spPr>
        </p:pic>
        <p:sp>
          <p:nvSpPr>
            <p:cNvPr id="22" name="Rectangle 21"/>
            <p:cNvSpPr/>
            <p:nvPr/>
          </p:nvSpPr>
          <p:spPr>
            <a:xfrm>
              <a:off x="1265537" y="2351106"/>
              <a:ext cx="4691674" cy="2895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تعتبر دراسة النواحي النفسية للعملاء هي من أهم المشاكل التي تواجه عملية </a:t>
              </a:r>
              <a:r>
                <a:rPr lang="ar-EG" sz="2400" dirty="0" smtClean="0"/>
                <a:t>الاتصال ففي مجال </a:t>
              </a:r>
              <a:r>
                <a:rPr lang="ar-EG" sz="2400" dirty="0"/>
                <a:t>البيع لابد من دراسة النواحي النفسية للقائمين بعملية الشراء وذلك حتى نساهم في </a:t>
              </a:r>
              <a:r>
                <a:rPr lang="ar-EG" sz="2400" dirty="0" smtClean="0"/>
                <a:t>نجاح </a:t>
              </a:r>
              <a:r>
                <a:rPr lang="ar-EG" sz="2400" dirty="0"/>
                <a:t>العملية البيعية </a:t>
              </a:r>
            </a:p>
          </p:txBody>
        </p:sp>
      </p:grpSp>
      <p:grpSp>
        <p:nvGrpSpPr>
          <p:cNvPr id="27" name="Group 26"/>
          <p:cNvGrpSpPr/>
          <p:nvPr/>
        </p:nvGrpSpPr>
        <p:grpSpPr>
          <a:xfrm>
            <a:off x="1034872" y="2567968"/>
            <a:ext cx="3875378" cy="4222452"/>
            <a:chOff x="1009114" y="2314630"/>
            <a:chExt cx="3875378" cy="4222452"/>
          </a:xfrm>
        </p:grpSpPr>
        <p:pic>
          <p:nvPicPr>
            <p:cNvPr id="23" name="Picture 22"/>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009114" y="2314630"/>
              <a:ext cx="3854323" cy="4222452"/>
            </a:xfrm>
            <a:prstGeom prst="rect">
              <a:avLst/>
            </a:prstGeom>
          </p:spPr>
        </p:pic>
        <p:sp>
          <p:nvSpPr>
            <p:cNvPr id="26" name="Rectangle 25"/>
            <p:cNvSpPr/>
            <p:nvPr/>
          </p:nvSpPr>
          <p:spPr>
            <a:xfrm>
              <a:off x="3893810" y="3604840"/>
              <a:ext cx="990682" cy="1095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C00000"/>
                  </a:solidFill>
                </a:rPr>
                <a:t>وللتغلب عليها</a:t>
              </a:r>
              <a:endParaRPr lang="ar-EG" sz="2400" dirty="0">
                <a:solidFill>
                  <a:srgbClr val="C00000"/>
                </a:solidFill>
              </a:endParaRP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46</a:t>
            </a:fld>
            <a:endParaRPr lang="ar-EG">
              <a:solidFill>
                <a:prstClr val="black">
                  <a:tint val="75000"/>
                </a:prstClr>
              </a:solidFill>
            </a:endParaRPr>
          </a:p>
        </p:txBody>
      </p:sp>
      <p:grpSp>
        <p:nvGrpSpPr>
          <p:cNvPr id="5" name="Group 4"/>
          <p:cNvGrpSpPr/>
          <p:nvPr/>
        </p:nvGrpSpPr>
        <p:grpSpPr>
          <a:xfrm>
            <a:off x="367137" y="-167722"/>
            <a:ext cx="3142344" cy="1942561"/>
            <a:chOff x="1248484" y="-1"/>
            <a:chExt cx="4399280" cy="2245659"/>
          </a:xfrm>
        </p:grpSpPr>
        <p:pic>
          <p:nvPicPr>
            <p:cNvPr id="6" name="Picture 5"/>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248484" y="-1"/>
              <a:ext cx="4399280" cy="2245659"/>
            </a:xfrm>
            <a:prstGeom prst="rect">
              <a:avLst/>
            </a:prstGeom>
          </p:spPr>
        </p:pic>
        <p:sp>
          <p:nvSpPr>
            <p:cNvPr id="7" name="Rectangle 6"/>
            <p:cNvSpPr/>
            <p:nvPr/>
          </p:nvSpPr>
          <p:spPr>
            <a:xfrm rot="21138533">
              <a:off x="1494291" y="739587"/>
              <a:ext cx="3907664" cy="76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bg1"/>
                  </a:solidFill>
                </a:rPr>
                <a:t>مشاكل الاتصال بالعملاء </a:t>
              </a:r>
              <a:r>
                <a:rPr lang="ar-EG" sz="2400" b="1" dirty="0" smtClean="0">
                  <a:solidFill>
                    <a:schemeClr val="bg1"/>
                  </a:solidFill>
                </a:rPr>
                <a:t>وكيفية التغلب عليها</a:t>
              </a:r>
              <a:endParaRPr lang="ar-EG" sz="2400" b="1" dirty="0">
                <a:solidFill>
                  <a:schemeClr val="bg1"/>
                </a:solidFill>
              </a:endParaRPr>
            </a:p>
          </p:txBody>
        </p:sp>
      </p:grpSp>
      <p:pic>
        <p:nvPicPr>
          <p:cNvPr id="2" name="Picture 1"/>
          <p:cNvPicPr>
            <a:picLocks noChangeAspect="1"/>
          </p:cNvPicPr>
          <p:nvPr/>
        </p:nvPicPr>
        <p:blipFill>
          <a:blip r:embed="rId7"/>
          <a:stretch>
            <a:fillRect/>
          </a:stretch>
        </p:blipFill>
        <p:spPr>
          <a:xfrm>
            <a:off x="622589" y="1326924"/>
            <a:ext cx="1140164" cy="3292476"/>
          </a:xfrm>
          <a:prstGeom prst="rect">
            <a:avLst/>
          </a:prstGeom>
        </p:spPr>
      </p:pic>
      <p:grpSp>
        <p:nvGrpSpPr>
          <p:cNvPr id="10" name="Group 9"/>
          <p:cNvGrpSpPr/>
          <p:nvPr/>
        </p:nvGrpSpPr>
        <p:grpSpPr>
          <a:xfrm>
            <a:off x="1958239" y="784027"/>
            <a:ext cx="5970494" cy="2785564"/>
            <a:chOff x="2625073" y="795691"/>
            <a:chExt cx="5970494" cy="3461601"/>
          </a:xfrm>
        </p:grpSpPr>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5073" y="867116"/>
              <a:ext cx="5970494" cy="3373189"/>
            </a:xfrm>
            <a:prstGeom prst="rect">
              <a:avLst/>
            </a:prstGeom>
          </p:spPr>
        </p:pic>
        <p:sp>
          <p:nvSpPr>
            <p:cNvPr id="9" name="Rectangle 8"/>
            <p:cNvSpPr/>
            <p:nvPr/>
          </p:nvSpPr>
          <p:spPr>
            <a:xfrm rot="2117277">
              <a:off x="5315402" y="2038484"/>
              <a:ext cx="1801340" cy="527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القصور في </a:t>
              </a:r>
            </a:p>
          </p:txBody>
        </p:sp>
        <p:sp>
          <p:nvSpPr>
            <p:cNvPr id="11" name="Rectangle 10"/>
            <p:cNvSpPr/>
            <p:nvPr/>
          </p:nvSpPr>
          <p:spPr>
            <a:xfrm rot="17905007">
              <a:off x="3121900" y="2217210"/>
              <a:ext cx="3461601" cy="618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دراسة النواحي النفسية </a:t>
              </a:r>
            </a:p>
          </p:txBody>
        </p:sp>
        <p:sp>
          <p:nvSpPr>
            <p:cNvPr id="12" name="Rectangle 11"/>
            <p:cNvSpPr/>
            <p:nvPr/>
          </p:nvSpPr>
          <p:spPr>
            <a:xfrm rot="19081907">
              <a:off x="2896197" y="2678434"/>
              <a:ext cx="896699" cy="618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العملاء </a:t>
              </a:r>
              <a:endParaRPr lang="ar-EG" sz="2400" b="1" dirty="0"/>
            </a:p>
          </p:txBody>
        </p:sp>
        <p:sp>
          <p:nvSpPr>
            <p:cNvPr id="13" name="Rectangle 12"/>
            <p:cNvSpPr/>
            <p:nvPr/>
          </p:nvSpPr>
          <p:spPr>
            <a:xfrm rot="3525362">
              <a:off x="3485305" y="2584265"/>
              <a:ext cx="896699" cy="618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لدى </a:t>
              </a:r>
            </a:p>
          </p:txBody>
        </p:sp>
      </p:grpSp>
      <p:grpSp>
        <p:nvGrpSpPr>
          <p:cNvPr id="18" name="Group 17"/>
          <p:cNvGrpSpPr/>
          <p:nvPr/>
        </p:nvGrpSpPr>
        <p:grpSpPr>
          <a:xfrm>
            <a:off x="7143876" y="2217875"/>
            <a:ext cx="1966724" cy="1285303"/>
            <a:chOff x="7651376" y="2553710"/>
            <a:chExt cx="1376692" cy="774653"/>
          </a:xfrm>
        </p:grpSpPr>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51376" y="2590775"/>
              <a:ext cx="1376692" cy="737588"/>
            </a:xfrm>
            <a:prstGeom prst="rect">
              <a:avLst/>
            </a:prstGeom>
          </p:spPr>
        </p:pic>
        <p:sp>
          <p:nvSpPr>
            <p:cNvPr id="17" name="Oval 16"/>
            <p:cNvSpPr/>
            <p:nvPr/>
          </p:nvSpPr>
          <p:spPr>
            <a:xfrm>
              <a:off x="8305099" y="2553710"/>
              <a:ext cx="568138" cy="64258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chemeClr val="bg1"/>
                  </a:solidFill>
                </a:rPr>
                <a:t>1</a:t>
              </a:r>
              <a:endParaRPr lang="ar-EG" sz="2800" b="1" dirty="0">
                <a:solidFill>
                  <a:schemeClr val="bg1"/>
                </a:solidFill>
              </a:endParaRPr>
            </a:p>
          </p:txBody>
        </p:sp>
      </p:grpSp>
      <p:sp>
        <p:nvSpPr>
          <p:cNvPr id="25" name="Rectangle 24"/>
          <p:cNvSpPr/>
          <p:nvPr/>
        </p:nvSpPr>
        <p:spPr>
          <a:xfrm>
            <a:off x="1453009" y="4168232"/>
            <a:ext cx="2574303" cy="1703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tx1">
                    <a:lumMod val="95000"/>
                    <a:lumOff val="5000"/>
                  </a:schemeClr>
                </a:solidFill>
              </a:rPr>
              <a:t>من خلال الاستفادة من التجارب السابقة للأفراد اللذين سبق لهم العمل في هذا المجال وفي نفس المواقف</a:t>
            </a:r>
          </a:p>
        </p:txBody>
      </p:sp>
    </p:spTree>
    <p:extLst>
      <p:ext uri="{BB962C8B-B14F-4D97-AF65-F5344CB8AC3E}">
        <p14:creationId xmlns:p14="http://schemas.microsoft.com/office/powerpoint/2010/main" val="37214088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22" presetClass="entr" presetSubtype="2"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righ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right)">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6"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Horizont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47</a:t>
            </a:fld>
            <a:endParaRPr lang="ar-EG">
              <a:solidFill>
                <a:prstClr val="black">
                  <a:tint val="75000"/>
                </a:prstClr>
              </a:solidFill>
            </a:endParaRPr>
          </a:p>
        </p:txBody>
      </p:sp>
      <p:grpSp>
        <p:nvGrpSpPr>
          <p:cNvPr id="5" name="Group 4"/>
          <p:cNvGrpSpPr/>
          <p:nvPr/>
        </p:nvGrpSpPr>
        <p:grpSpPr>
          <a:xfrm>
            <a:off x="865351" y="-253338"/>
            <a:ext cx="3142344" cy="1942561"/>
            <a:chOff x="1248484" y="-1"/>
            <a:chExt cx="4399280" cy="2245659"/>
          </a:xfrm>
        </p:grpSpPr>
        <p:pic>
          <p:nvPicPr>
            <p:cNvPr id="6" name="Picture 5"/>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248484" y="-1"/>
              <a:ext cx="4399280" cy="2245659"/>
            </a:xfrm>
            <a:prstGeom prst="rect">
              <a:avLst/>
            </a:prstGeom>
          </p:spPr>
        </p:pic>
        <p:sp>
          <p:nvSpPr>
            <p:cNvPr id="7" name="Rectangle 6"/>
            <p:cNvSpPr/>
            <p:nvPr/>
          </p:nvSpPr>
          <p:spPr>
            <a:xfrm rot="21138533">
              <a:off x="1494291" y="739587"/>
              <a:ext cx="3907664" cy="76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bg1"/>
                  </a:solidFill>
                </a:rPr>
                <a:t>مشاكل الاتصال بالعملاء </a:t>
              </a:r>
              <a:r>
                <a:rPr lang="ar-EG" sz="2400" b="1" dirty="0" smtClean="0">
                  <a:solidFill>
                    <a:schemeClr val="bg1"/>
                  </a:solidFill>
                </a:rPr>
                <a:t>وكيفية التغلب عليها</a:t>
              </a:r>
              <a:endParaRPr lang="ar-EG" sz="2400" b="1" dirty="0">
                <a:solidFill>
                  <a:schemeClr val="bg1"/>
                </a:solidFill>
              </a:endParaRPr>
            </a:p>
          </p:txBody>
        </p:sp>
      </p:grpSp>
      <p:grpSp>
        <p:nvGrpSpPr>
          <p:cNvPr id="24" name="Group 23"/>
          <p:cNvGrpSpPr/>
          <p:nvPr/>
        </p:nvGrpSpPr>
        <p:grpSpPr>
          <a:xfrm>
            <a:off x="7486650" y="1211296"/>
            <a:ext cx="1326635" cy="3048830"/>
            <a:chOff x="5940692" y="1447176"/>
            <a:chExt cx="1326635" cy="3048830"/>
          </a:xfrm>
        </p:grpSpPr>
        <p:pic>
          <p:nvPicPr>
            <p:cNvPr id="3" name="Picture 2"/>
            <p:cNvPicPr>
              <a:picLocks noChangeAspect="1"/>
            </p:cNvPicPr>
            <p:nvPr/>
          </p:nvPicPr>
          <p:blipFill>
            <a:blip r:embed="rId5"/>
            <a:stretch>
              <a:fillRect/>
            </a:stretch>
          </p:blipFill>
          <p:spPr>
            <a:xfrm>
              <a:off x="5940692" y="1689223"/>
              <a:ext cx="1326635" cy="2806783"/>
            </a:xfrm>
            <a:prstGeom prst="rect">
              <a:avLst/>
            </a:prstGeom>
          </p:spPr>
        </p:pic>
        <p:grpSp>
          <p:nvGrpSpPr>
            <p:cNvPr id="19" name="Group 18"/>
            <p:cNvGrpSpPr/>
            <p:nvPr/>
          </p:nvGrpSpPr>
          <p:grpSpPr>
            <a:xfrm>
              <a:off x="6194328" y="1447176"/>
              <a:ext cx="819362" cy="701651"/>
              <a:chOff x="5784647" y="1689223"/>
              <a:chExt cx="819362" cy="701651"/>
            </a:xfrm>
          </p:grpSpPr>
          <p:pic>
            <p:nvPicPr>
              <p:cNvPr id="14" name="Picture 13"/>
              <p:cNvPicPr>
                <a:picLocks noChangeAspect="1"/>
              </p:cNvPicPr>
              <p:nvPr/>
            </p:nvPicPr>
            <p:blipFill>
              <a:blip r:embed="rId6"/>
              <a:stretch>
                <a:fillRect/>
              </a:stretch>
            </p:blipFill>
            <p:spPr>
              <a:xfrm>
                <a:off x="5784647" y="1689223"/>
                <a:ext cx="819362" cy="701651"/>
              </a:xfrm>
              <a:prstGeom prst="rect">
                <a:avLst/>
              </a:prstGeom>
            </p:spPr>
          </p:pic>
          <p:sp>
            <p:nvSpPr>
              <p:cNvPr id="15" name="Rectangle 14"/>
              <p:cNvSpPr/>
              <p:nvPr/>
            </p:nvSpPr>
            <p:spPr>
              <a:xfrm>
                <a:off x="5965253" y="1771107"/>
                <a:ext cx="458149" cy="537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2</a:t>
                </a:r>
                <a:endParaRPr lang="ar-EG" sz="2800" b="1" dirty="0"/>
              </a:p>
            </p:txBody>
          </p:sp>
        </p:grpSp>
      </p:grpSp>
      <p:grpSp>
        <p:nvGrpSpPr>
          <p:cNvPr id="30" name="Group 29"/>
          <p:cNvGrpSpPr/>
          <p:nvPr/>
        </p:nvGrpSpPr>
        <p:grpSpPr>
          <a:xfrm>
            <a:off x="3430112" y="1133857"/>
            <a:ext cx="4634122" cy="1003151"/>
            <a:chOff x="2892869" y="1160751"/>
            <a:chExt cx="4634122" cy="1003151"/>
          </a:xfrm>
        </p:grpSpPr>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2869" y="1160751"/>
              <a:ext cx="4634122" cy="1003151"/>
            </a:xfrm>
            <a:prstGeom prst="rect">
              <a:avLst/>
            </a:prstGeom>
          </p:spPr>
        </p:pic>
        <p:sp>
          <p:nvSpPr>
            <p:cNvPr id="29" name="Rectangle 28"/>
            <p:cNvSpPr/>
            <p:nvPr/>
          </p:nvSpPr>
          <p:spPr>
            <a:xfrm>
              <a:off x="3475545" y="1393413"/>
              <a:ext cx="3667728" cy="455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مشكلة </a:t>
              </a:r>
              <a:r>
                <a:rPr lang="ar-EG" sz="2400" b="1" dirty="0"/>
                <a:t>إختلاف الأحاسيس </a:t>
              </a:r>
            </a:p>
          </p:txBody>
        </p:sp>
      </p:grpSp>
      <p:grpSp>
        <p:nvGrpSpPr>
          <p:cNvPr id="33" name="Group 32"/>
          <p:cNvGrpSpPr/>
          <p:nvPr/>
        </p:nvGrpSpPr>
        <p:grpSpPr>
          <a:xfrm>
            <a:off x="4218651" y="2055154"/>
            <a:ext cx="3057043" cy="3890307"/>
            <a:chOff x="4114800" y="1831062"/>
            <a:chExt cx="3057043" cy="3890307"/>
          </a:xfrm>
        </p:grpSpPr>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4800" y="1831062"/>
              <a:ext cx="3057043" cy="3890307"/>
            </a:xfrm>
            <a:prstGeom prst="rect">
              <a:avLst/>
            </a:prstGeom>
          </p:spPr>
        </p:pic>
        <p:sp>
          <p:nvSpPr>
            <p:cNvPr id="32" name="Rectangle 31"/>
            <p:cNvSpPr/>
            <p:nvPr/>
          </p:nvSpPr>
          <p:spPr>
            <a:xfrm>
              <a:off x="4141694" y="2296912"/>
              <a:ext cx="2585561" cy="31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solidFill>
                    <a:schemeClr val="tx1">
                      <a:lumMod val="95000"/>
                      <a:lumOff val="5000"/>
                    </a:schemeClr>
                  </a:solidFill>
                </a:rPr>
                <a:t>بسب اختلاف التجارب والشخصيات والمهارات فقد يختلف شخصان في تفسير موقف واحد ، وفي مجال الاتصال يعتبر اختلاف الإحساس بين الطرفين مشكلة كبير </a:t>
              </a:r>
            </a:p>
          </p:txBody>
        </p:sp>
      </p:grpSp>
      <p:grpSp>
        <p:nvGrpSpPr>
          <p:cNvPr id="36" name="Group 35"/>
          <p:cNvGrpSpPr/>
          <p:nvPr/>
        </p:nvGrpSpPr>
        <p:grpSpPr>
          <a:xfrm>
            <a:off x="1133322" y="2137007"/>
            <a:ext cx="3085329" cy="3808453"/>
            <a:chOff x="1133322" y="2137007"/>
            <a:chExt cx="3085329" cy="3808453"/>
          </a:xfrm>
        </p:grpSpPr>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3322" y="2137007"/>
              <a:ext cx="3085329" cy="3808453"/>
            </a:xfrm>
            <a:prstGeom prst="rect">
              <a:avLst/>
            </a:prstGeom>
          </p:spPr>
        </p:pic>
        <p:sp>
          <p:nvSpPr>
            <p:cNvPr id="35" name="Rectangle 34"/>
            <p:cNvSpPr/>
            <p:nvPr/>
          </p:nvSpPr>
          <p:spPr>
            <a:xfrm>
              <a:off x="1725664" y="2659865"/>
              <a:ext cx="2387509" cy="2887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solidFill>
                    <a:schemeClr val="tx1">
                      <a:lumMod val="95000"/>
                      <a:lumOff val="5000"/>
                    </a:schemeClr>
                  </a:solidFill>
                </a:rPr>
                <a:t>وكرجل بيع يجب عليك ان تقوم بدراسة العملاء المرتقبين ودراسة الاختلافات في شعورهم وأحاسيسهم </a:t>
              </a:r>
              <a:r>
                <a:rPr lang="ar-EG" sz="2400" dirty="0" smtClean="0">
                  <a:solidFill>
                    <a:schemeClr val="tx1">
                      <a:lumMod val="95000"/>
                      <a:lumOff val="5000"/>
                    </a:schemeClr>
                  </a:solidFill>
                </a:rPr>
                <a:t>وتحديدهاوقياسها </a:t>
              </a:r>
              <a:r>
                <a:rPr lang="ar-EG" sz="2400" dirty="0">
                  <a:solidFill>
                    <a:schemeClr val="tx1">
                      <a:lumMod val="95000"/>
                      <a:lumOff val="5000"/>
                    </a:schemeClr>
                  </a:solidFill>
                </a:rPr>
                <a:t>من خلال التجارب الماضية </a:t>
              </a:r>
            </a:p>
          </p:txBody>
        </p:sp>
      </p:grpSp>
    </p:spTree>
    <p:extLst>
      <p:ext uri="{BB962C8B-B14F-4D97-AF65-F5344CB8AC3E}">
        <p14:creationId xmlns:p14="http://schemas.microsoft.com/office/powerpoint/2010/main" val="22824223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right)">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left)">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48</a:t>
            </a:fld>
            <a:endParaRPr lang="ar-EG">
              <a:solidFill>
                <a:prstClr val="black">
                  <a:tint val="75000"/>
                </a:prstClr>
              </a:solidFill>
            </a:endParaRPr>
          </a:p>
        </p:txBody>
      </p:sp>
      <p:grpSp>
        <p:nvGrpSpPr>
          <p:cNvPr id="5" name="Group 4"/>
          <p:cNvGrpSpPr/>
          <p:nvPr/>
        </p:nvGrpSpPr>
        <p:grpSpPr>
          <a:xfrm>
            <a:off x="172832" y="-231240"/>
            <a:ext cx="3142344" cy="1942561"/>
            <a:chOff x="1248484" y="-1"/>
            <a:chExt cx="4399280" cy="2245659"/>
          </a:xfrm>
        </p:grpSpPr>
        <p:pic>
          <p:nvPicPr>
            <p:cNvPr id="6" name="Picture 5"/>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248484" y="-1"/>
              <a:ext cx="4399280" cy="2245659"/>
            </a:xfrm>
            <a:prstGeom prst="rect">
              <a:avLst/>
            </a:prstGeom>
          </p:spPr>
        </p:pic>
        <p:sp>
          <p:nvSpPr>
            <p:cNvPr id="7" name="Rectangle 6"/>
            <p:cNvSpPr/>
            <p:nvPr/>
          </p:nvSpPr>
          <p:spPr>
            <a:xfrm rot="21138533">
              <a:off x="1494291" y="739587"/>
              <a:ext cx="3907664" cy="76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bg1"/>
                  </a:solidFill>
                </a:rPr>
                <a:t>مشاكل الاتصال بالعملاء </a:t>
              </a:r>
              <a:r>
                <a:rPr lang="ar-EG" sz="2400" b="1" dirty="0" smtClean="0">
                  <a:solidFill>
                    <a:schemeClr val="bg1"/>
                  </a:solidFill>
                </a:rPr>
                <a:t>وكيفية التغلب عليها</a:t>
              </a:r>
              <a:endParaRPr lang="ar-EG" sz="2400" b="1" dirty="0">
                <a:solidFill>
                  <a:schemeClr val="bg1"/>
                </a:solidFill>
              </a:endParaRPr>
            </a:p>
          </p:txBody>
        </p:sp>
      </p:grpSp>
      <p:grpSp>
        <p:nvGrpSpPr>
          <p:cNvPr id="9" name="Group 8"/>
          <p:cNvGrpSpPr/>
          <p:nvPr/>
        </p:nvGrpSpPr>
        <p:grpSpPr>
          <a:xfrm>
            <a:off x="909751" y="1083699"/>
            <a:ext cx="8206068" cy="1672972"/>
            <a:chOff x="3055844" y="791004"/>
            <a:chExt cx="5688106" cy="1672972"/>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5844" y="791004"/>
              <a:ext cx="5688106" cy="1672972"/>
            </a:xfrm>
            <a:prstGeom prst="rect">
              <a:avLst/>
            </a:prstGeom>
          </p:spPr>
        </p:pic>
        <p:sp>
          <p:nvSpPr>
            <p:cNvPr id="8" name="Rectangle 7"/>
            <p:cNvSpPr/>
            <p:nvPr/>
          </p:nvSpPr>
          <p:spPr>
            <a:xfrm>
              <a:off x="7405968" y="1209763"/>
              <a:ext cx="500903" cy="41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3</a:t>
              </a:r>
              <a:endParaRPr lang="ar-EG" sz="2800" b="1" dirty="0"/>
            </a:p>
          </p:txBody>
        </p:sp>
      </p:grpSp>
      <p:sp>
        <p:nvSpPr>
          <p:cNvPr id="10" name="Rectangle 9"/>
          <p:cNvSpPr/>
          <p:nvPr/>
        </p:nvSpPr>
        <p:spPr>
          <a:xfrm>
            <a:off x="1751626" y="1626920"/>
            <a:ext cx="4677750" cy="41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لا </a:t>
            </a:r>
            <a:r>
              <a:rPr lang="ar-EG" sz="2400" dirty="0"/>
              <a:t>تخف من المغامرة .. فالبيع مغامرة محسوبة </a:t>
            </a:r>
          </a:p>
        </p:txBody>
      </p:sp>
      <p:grpSp>
        <p:nvGrpSpPr>
          <p:cNvPr id="13" name="Group 12"/>
          <p:cNvGrpSpPr/>
          <p:nvPr/>
        </p:nvGrpSpPr>
        <p:grpSpPr>
          <a:xfrm>
            <a:off x="2622176" y="2375402"/>
            <a:ext cx="6078071" cy="4346074"/>
            <a:chOff x="2622176" y="2375402"/>
            <a:chExt cx="6078071" cy="4346074"/>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2176" y="2375402"/>
              <a:ext cx="6078071" cy="4346074"/>
            </a:xfrm>
            <a:prstGeom prst="rect">
              <a:avLst/>
            </a:prstGeom>
          </p:spPr>
        </p:pic>
        <p:sp>
          <p:nvSpPr>
            <p:cNvPr id="12" name="Rectangle 11"/>
            <p:cNvSpPr/>
            <p:nvPr/>
          </p:nvSpPr>
          <p:spPr>
            <a:xfrm>
              <a:off x="3664839" y="2731972"/>
              <a:ext cx="4933318" cy="2198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solidFill>
                    <a:schemeClr val="tx1">
                      <a:lumMod val="95000"/>
                      <a:lumOff val="5000"/>
                    </a:schemeClr>
                  </a:solidFill>
                </a:rPr>
                <a:t>ان الخوف من المغامرة يرتبط بمعرفة الحقائق والتأني الشديد في إدراكها وعدم الثقة في اتخاذ القرار . وبالنسبة لرجل البيع فيجب أن يتعلم كيف يزيل الخوف من المغامرة من نفوس العملاء ، وكيف يشعرهم بمدى الثقة في قراراتهم</a:t>
              </a:r>
            </a:p>
          </p:txBody>
        </p:sp>
      </p:grpSp>
      <p:pic>
        <p:nvPicPr>
          <p:cNvPr id="2" name="Picture 1"/>
          <p:cNvPicPr>
            <a:picLocks noChangeAspect="1"/>
          </p:cNvPicPr>
          <p:nvPr/>
        </p:nvPicPr>
        <p:blipFill>
          <a:blip r:embed="rId7">
            <a:duotone>
              <a:prstClr val="black"/>
              <a:srgbClr val="D9C3A5">
                <a:tint val="50000"/>
                <a:satMod val="180000"/>
              </a:srgbClr>
            </a:duotone>
          </a:blip>
          <a:stretch>
            <a:fillRect/>
          </a:stretch>
        </p:blipFill>
        <p:spPr>
          <a:xfrm>
            <a:off x="894507" y="2669485"/>
            <a:ext cx="3873230" cy="2711624"/>
          </a:xfrm>
          <a:prstGeom prst="rect">
            <a:avLst/>
          </a:prstGeom>
        </p:spPr>
      </p:pic>
    </p:spTree>
    <p:extLst>
      <p:ext uri="{BB962C8B-B14F-4D97-AF65-F5344CB8AC3E}">
        <p14:creationId xmlns:p14="http://schemas.microsoft.com/office/powerpoint/2010/main" val="30028323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47"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19" name="Group 18"/>
          <p:cNvGrpSpPr/>
          <p:nvPr/>
        </p:nvGrpSpPr>
        <p:grpSpPr>
          <a:xfrm>
            <a:off x="581187" y="1395823"/>
            <a:ext cx="3624829" cy="4791362"/>
            <a:chOff x="581187" y="1395823"/>
            <a:chExt cx="3624829" cy="4791362"/>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187" y="1395823"/>
              <a:ext cx="3624829" cy="4791362"/>
            </a:xfrm>
            <a:prstGeom prst="rect">
              <a:avLst/>
            </a:prstGeom>
          </p:spPr>
        </p:pic>
        <p:sp>
          <p:nvSpPr>
            <p:cNvPr id="18" name="Rectangle 17"/>
            <p:cNvSpPr/>
            <p:nvPr/>
          </p:nvSpPr>
          <p:spPr>
            <a:xfrm rot="744360">
              <a:off x="732630" y="1835753"/>
              <a:ext cx="3359764" cy="134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ar-EG" sz="2400" dirty="0">
                  <a:solidFill>
                    <a:schemeClr val="bg1"/>
                  </a:solidFill>
                </a:rPr>
                <a:t>كما ان البائع للاسف مسئول ايضاً عن تفسير كلمات وإشارات العميل بما يعطي المدلول الحقيقي الذي يعطيه العميل </a:t>
              </a: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49</a:t>
            </a:fld>
            <a:endParaRPr lang="ar-EG">
              <a:solidFill>
                <a:prstClr val="black">
                  <a:tint val="75000"/>
                </a:prstClr>
              </a:solidFill>
            </a:endParaRPr>
          </a:p>
        </p:txBody>
      </p:sp>
      <p:pic>
        <p:nvPicPr>
          <p:cNvPr id="2" name="Picture 1"/>
          <p:cNvPicPr>
            <a:picLocks noChangeAspect="1"/>
          </p:cNvPicPr>
          <p:nvPr/>
        </p:nvPicPr>
        <p:blipFill>
          <a:blip r:embed="rId5"/>
          <a:stretch>
            <a:fillRect/>
          </a:stretch>
        </p:blipFill>
        <p:spPr>
          <a:xfrm>
            <a:off x="1574966" y="3450468"/>
            <a:ext cx="1033763" cy="2905883"/>
          </a:xfrm>
          <a:prstGeom prst="rect">
            <a:avLst/>
          </a:prstGeom>
        </p:spPr>
      </p:pic>
      <p:pic>
        <p:nvPicPr>
          <p:cNvPr id="3" name="Picture 2"/>
          <p:cNvPicPr>
            <a:picLocks noChangeAspect="1"/>
          </p:cNvPicPr>
          <p:nvPr/>
        </p:nvPicPr>
        <p:blipFill>
          <a:blip r:embed="rId6"/>
          <a:stretch>
            <a:fillRect/>
          </a:stretch>
        </p:blipFill>
        <p:spPr>
          <a:xfrm>
            <a:off x="7362534" y="3450467"/>
            <a:ext cx="1029298" cy="2905884"/>
          </a:xfrm>
          <a:prstGeom prst="rect">
            <a:avLst/>
          </a:prstGeom>
        </p:spPr>
      </p:pic>
      <p:grpSp>
        <p:nvGrpSpPr>
          <p:cNvPr id="7" name="Group 6"/>
          <p:cNvGrpSpPr/>
          <p:nvPr/>
        </p:nvGrpSpPr>
        <p:grpSpPr>
          <a:xfrm>
            <a:off x="489846" y="-188147"/>
            <a:ext cx="3142344" cy="1678726"/>
            <a:chOff x="1248484" y="-1"/>
            <a:chExt cx="4399280" cy="2245659"/>
          </a:xfrm>
        </p:grpSpPr>
        <p:pic>
          <p:nvPicPr>
            <p:cNvPr id="8" name="Picture 7"/>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248484" y="-1"/>
              <a:ext cx="4399280" cy="2245659"/>
            </a:xfrm>
            <a:prstGeom prst="rect">
              <a:avLst/>
            </a:prstGeom>
          </p:spPr>
        </p:pic>
        <p:sp>
          <p:nvSpPr>
            <p:cNvPr id="9" name="Rectangle 8"/>
            <p:cNvSpPr/>
            <p:nvPr/>
          </p:nvSpPr>
          <p:spPr>
            <a:xfrm rot="21138533">
              <a:off x="1494291" y="739587"/>
              <a:ext cx="3907664" cy="76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bg1"/>
                  </a:solidFill>
                </a:rPr>
                <a:t>مشاكل الاتصال بالعملاء </a:t>
              </a:r>
              <a:r>
                <a:rPr lang="ar-EG" sz="2400" b="1" dirty="0" smtClean="0">
                  <a:solidFill>
                    <a:schemeClr val="bg1"/>
                  </a:solidFill>
                </a:rPr>
                <a:t>وكيفية التغلب عليها</a:t>
              </a:r>
              <a:endParaRPr lang="ar-EG" sz="2400" b="1" dirty="0">
                <a:solidFill>
                  <a:schemeClr val="bg1"/>
                </a:solidFill>
              </a:endParaRPr>
            </a:p>
          </p:txBody>
        </p:sp>
      </p:grpSp>
      <p:grpSp>
        <p:nvGrpSpPr>
          <p:cNvPr id="11" name="Group 10"/>
          <p:cNvGrpSpPr/>
          <p:nvPr/>
        </p:nvGrpSpPr>
        <p:grpSpPr>
          <a:xfrm>
            <a:off x="3936321" y="1885009"/>
            <a:ext cx="1982614" cy="2214965"/>
            <a:chOff x="3937040" y="1528965"/>
            <a:chExt cx="1982614" cy="2214965"/>
          </a:xfrm>
        </p:grpSpPr>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7040" y="1528965"/>
              <a:ext cx="1982614" cy="2214965"/>
            </a:xfrm>
            <a:prstGeom prst="rect">
              <a:avLst/>
            </a:prstGeom>
          </p:spPr>
        </p:pic>
        <p:sp>
          <p:nvSpPr>
            <p:cNvPr id="10" name="Rectangle 9"/>
            <p:cNvSpPr/>
            <p:nvPr/>
          </p:nvSpPr>
          <p:spPr>
            <a:xfrm>
              <a:off x="4101353" y="1737838"/>
              <a:ext cx="1653988" cy="1372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ar-EG" sz="2400" dirty="0" smtClean="0">
                  <a:solidFill>
                    <a:schemeClr val="tx1">
                      <a:lumMod val="95000"/>
                      <a:lumOff val="5000"/>
                    </a:schemeClr>
                  </a:solidFill>
                </a:rPr>
                <a:t>احرص </a:t>
              </a:r>
              <a:r>
                <a:rPr lang="ar-EG" sz="2400" dirty="0">
                  <a:solidFill>
                    <a:schemeClr val="tx1">
                      <a:lumMod val="95000"/>
                      <a:lumOff val="5000"/>
                    </a:schemeClr>
                  </a:solidFill>
                </a:rPr>
                <a:t>على ان يكون الفهم بين الطرفين فهما متبادلان </a:t>
              </a:r>
            </a:p>
          </p:txBody>
        </p:sp>
      </p:grpSp>
      <p:grpSp>
        <p:nvGrpSpPr>
          <p:cNvPr id="13" name="Group 12"/>
          <p:cNvGrpSpPr/>
          <p:nvPr/>
        </p:nvGrpSpPr>
        <p:grpSpPr>
          <a:xfrm>
            <a:off x="4591930" y="3596012"/>
            <a:ext cx="911444" cy="2612420"/>
            <a:chOff x="4359803" y="3743930"/>
            <a:chExt cx="911444" cy="2612420"/>
          </a:xfrm>
        </p:grpSpPr>
        <p:pic>
          <p:nvPicPr>
            <p:cNvPr id="5" name="Picture 4"/>
            <p:cNvPicPr>
              <a:picLocks noChangeAspect="1"/>
            </p:cNvPicPr>
            <p:nvPr/>
          </p:nvPicPr>
          <p:blipFill>
            <a:blip r:embed="rId9"/>
            <a:stretch>
              <a:fillRect/>
            </a:stretch>
          </p:blipFill>
          <p:spPr>
            <a:xfrm>
              <a:off x="4359803" y="3743930"/>
              <a:ext cx="911444" cy="2612420"/>
            </a:xfrm>
            <a:prstGeom prst="rect">
              <a:avLst/>
            </a:prstGeom>
          </p:spPr>
        </p:pic>
        <p:sp>
          <p:nvSpPr>
            <p:cNvPr id="12" name="Rectangle 11"/>
            <p:cNvSpPr/>
            <p:nvPr/>
          </p:nvSpPr>
          <p:spPr>
            <a:xfrm>
              <a:off x="4598894" y="4733310"/>
              <a:ext cx="349624" cy="316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4</a:t>
              </a:r>
            </a:p>
          </p:txBody>
        </p:sp>
      </p:grpSp>
      <p:grpSp>
        <p:nvGrpSpPr>
          <p:cNvPr id="17" name="Group 16"/>
          <p:cNvGrpSpPr/>
          <p:nvPr/>
        </p:nvGrpSpPr>
        <p:grpSpPr>
          <a:xfrm>
            <a:off x="5768076" y="1035274"/>
            <a:ext cx="3422423" cy="5512459"/>
            <a:chOff x="5886131" y="1035274"/>
            <a:chExt cx="3187311" cy="5512459"/>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42868" y="1035274"/>
              <a:ext cx="3087413" cy="5512459"/>
            </a:xfrm>
            <a:prstGeom prst="rect">
              <a:avLst/>
            </a:prstGeom>
          </p:spPr>
        </p:pic>
        <p:sp>
          <p:nvSpPr>
            <p:cNvPr id="16" name="Rectangle 15"/>
            <p:cNvSpPr/>
            <p:nvPr/>
          </p:nvSpPr>
          <p:spPr>
            <a:xfrm rot="21438005">
              <a:off x="5886131" y="1192166"/>
              <a:ext cx="3187311" cy="1860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ar-EG" sz="2400" dirty="0" smtClean="0">
                  <a:solidFill>
                    <a:srgbClr val="0070C0"/>
                  </a:solidFill>
                </a:rPr>
                <a:t>إن </a:t>
              </a:r>
              <a:r>
                <a:rPr lang="ar-EG" sz="2400" dirty="0">
                  <a:solidFill>
                    <a:srgbClr val="0070C0"/>
                  </a:solidFill>
                </a:rPr>
                <a:t>البائع مسئول مسئولية مطلقة عن المدلول الحقيقي الذي يفهمه العميل لكلماته ، كما ان البائع للأسف مسئول أيضاً عن تفسير كلمات وإشارات العميل </a:t>
              </a:r>
            </a:p>
          </p:txBody>
        </p:sp>
      </p:grpSp>
    </p:spTree>
    <p:extLst>
      <p:ext uri="{BB962C8B-B14F-4D97-AF65-F5344CB8AC3E}">
        <p14:creationId xmlns:p14="http://schemas.microsoft.com/office/powerpoint/2010/main" val="4787121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47"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43941" y="0"/>
            <a:ext cx="3321424" cy="6696635"/>
            <a:chOff x="416859" y="161365"/>
            <a:chExt cx="3321424" cy="6696635"/>
          </a:xfrm>
        </p:grpSpPr>
        <p:pic>
          <p:nvPicPr>
            <p:cNvPr id="2" name="Picture 1"/>
            <p:cNvPicPr>
              <a:picLocks noChangeAspect="1"/>
            </p:cNvPicPr>
            <p:nvPr/>
          </p:nvPicPr>
          <p:blipFill>
            <a:blip r:embed="rId4">
              <a:duotone>
                <a:schemeClr val="accent1">
                  <a:shade val="45000"/>
                  <a:satMod val="135000"/>
                </a:schemeClr>
                <a:prstClr val="white"/>
              </a:duotone>
            </a:blip>
            <a:stretch>
              <a:fillRect/>
            </a:stretch>
          </p:blipFill>
          <p:spPr>
            <a:xfrm>
              <a:off x="416859" y="161365"/>
              <a:ext cx="3321424" cy="2252792"/>
            </a:xfrm>
            <a:prstGeom prst="rect">
              <a:avLst/>
            </a:prstGeom>
          </p:spPr>
        </p:pic>
        <p:pic>
          <p:nvPicPr>
            <p:cNvPr id="3" name="Picture 2"/>
            <p:cNvPicPr>
              <a:picLocks noChangeAspect="1"/>
            </p:cNvPicPr>
            <p:nvPr/>
          </p:nvPicPr>
          <p:blipFill>
            <a:blip r:embed="rId5">
              <a:duotone>
                <a:prstClr val="black"/>
                <a:schemeClr val="accent1">
                  <a:tint val="45000"/>
                  <a:satMod val="400000"/>
                </a:schemeClr>
              </a:duotone>
            </a:blip>
            <a:stretch>
              <a:fillRect/>
            </a:stretch>
          </p:blipFill>
          <p:spPr>
            <a:xfrm>
              <a:off x="929508" y="1721223"/>
              <a:ext cx="1679193" cy="5136777"/>
            </a:xfrm>
            <a:prstGeom prst="rect">
              <a:avLst/>
            </a:prstGeom>
          </p:spPr>
        </p:pic>
        <p:sp>
          <p:nvSpPr>
            <p:cNvPr id="4" name="Rectangle 3"/>
            <p:cNvSpPr/>
            <p:nvPr/>
          </p:nvSpPr>
          <p:spPr>
            <a:xfrm>
              <a:off x="705971" y="944861"/>
              <a:ext cx="27432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C00000"/>
                  </a:solidFill>
                </a:rPr>
                <a:t>الأهداف التفصيلية </a:t>
              </a:r>
              <a:endParaRPr lang="ar-EG" sz="2800" b="1" dirty="0">
                <a:solidFill>
                  <a:srgbClr val="C00000"/>
                </a:solidFill>
              </a:endParaRPr>
            </a:p>
          </p:txBody>
        </p:sp>
      </p:grpSp>
      <p:grpSp>
        <p:nvGrpSpPr>
          <p:cNvPr id="27" name="Group 26"/>
          <p:cNvGrpSpPr/>
          <p:nvPr/>
        </p:nvGrpSpPr>
        <p:grpSpPr>
          <a:xfrm>
            <a:off x="5202564" y="82871"/>
            <a:ext cx="3687192" cy="1684809"/>
            <a:chOff x="5202564" y="82871"/>
            <a:chExt cx="3687192" cy="1684809"/>
          </a:xfrm>
        </p:grpSpPr>
        <p:pic>
          <p:nvPicPr>
            <p:cNvPr id="6" name="Picture 5"/>
            <p:cNvPicPr>
              <a:picLocks noChangeAspect="1"/>
            </p:cNvPicPr>
            <p:nvPr/>
          </p:nvPicPr>
          <p:blipFill>
            <a:blip r:embed="rId6">
              <a:duotone>
                <a:schemeClr val="accent2">
                  <a:shade val="45000"/>
                  <a:satMod val="135000"/>
                </a:schemeClr>
                <a:prstClr val="white"/>
              </a:duotone>
            </a:blip>
            <a:stretch>
              <a:fillRect/>
            </a:stretch>
          </p:blipFill>
          <p:spPr>
            <a:xfrm>
              <a:off x="5312839" y="82871"/>
              <a:ext cx="3576917" cy="1684809"/>
            </a:xfrm>
            <a:prstGeom prst="rect">
              <a:avLst/>
            </a:prstGeom>
          </p:spPr>
        </p:pic>
        <p:sp>
          <p:nvSpPr>
            <p:cNvPr id="10" name="Rectangle 9"/>
            <p:cNvSpPr/>
            <p:nvPr/>
          </p:nvSpPr>
          <p:spPr>
            <a:xfrm>
              <a:off x="5202564" y="530422"/>
              <a:ext cx="3386114" cy="82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معرفة أهمية عملية البيع </a:t>
              </a:r>
              <a:endParaRPr lang="ar-EG" sz="2400" dirty="0">
                <a:solidFill>
                  <a:srgbClr val="002060"/>
                </a:solidFill>
              </a:endParaRPr>
            </a:p>
          </p:txBody>
        </p:sp>
      </p:grpSp>
      <p:sp>
        <p:nvSpPr>
          <p:cNvPr id="28" name="Slide Number Placeholder 27"/>
          <p:cNvSpPr>
            <a:spLocks noGrp="1"/>
          </p:cNvSpPr>
          <p:nvPr>
            <p:ph type="sldNum" sz="quarter" idx="12"/>
          </p:nvPr>
        </p:nvSpPr>
        <p:spPr/>
        <p:txBody>
          <a:bodyPr/>
          <a:lstStyle/>
          <a:p>
            <a:fld id="{8EE79F39-E3F1-4384-8425-D69818DE6729}" type="slidenum">
              <a:rPr lang="ar-EG" smtClean="0"/>
              <a:t>5</a:t>
            </a:fld>
            <a:endParaRPr lang="ar-EG" dirty="0"/>
          </a:p>
        </p:txBody>
      </p:sp>
      <p:grpSp>
        <p:nvGrpSpPr>
          <p:cNvPr id="31" name="Group 30"/>
          <p:cNvGrpSpPr/>
          <p:nvPr/>
        </p:nvGrpSpPr>
        <p:grpSpPr>
          <a:xfrm>
            <a:off x="2569639" y="1390391"/>
            <a:ext cx="4249328" cy="1603836"/>
            <a:chOff x="2569639" y="1390391"/>
            <a:chExt cx="4249328" cy="1603836"/>
          </a:xfrm>
        </p:grpSpPr>
        <p:grpSp>
          <p:nvGrpSpPr>
            <p:cNvPr id="13" name="Group 12"/>
            <p:cNvGrpSpPr/>
            <p:nvPr/>
          </p:nvGrpSpPr>
          <p:grpSpPr>
            <a:xfrm>
              <a:off x="2569639" y="1390391"/>
              <a:ext cx="4249328" cy="1603836"/>
              <a:chOff x="2756590" y="2326582"/>
              <a:chExt cx="4249328" cy="1603836"/>
            </a:xfrm>
          </p:grpSpPr>
          <p:pic>
            <p:nvPicPr>
              <p:cNvPr id="7" name="Picture 6"/>
              <p:cNvPicPr>
                <a:picLocks noChangeAspect="1"/>
              </p:cNvPicPr>
              <p:nvPr/>
            </p:nvPicPr>
            <p:blipFill>
              <a:blip r:embed="rId7">
                <a:duotone>
                  <a:schemeClr val="accent4">
                    <a:shade val="45000"/>
                    <a:satMod val="135000"/>
                  </a:schemeClr>
                  <a:prstClr val="white"/>
                </a:duotone>
              </a:blip>
              <a:stretch>
                <a:fillRect/>
              </a:stretch>
            </p:blipFill>
            <p:spPr>
              <a:xfrm>
                <a:off x="2756590" y="2326582"/>
                <a:ext cx="4249328" cy="1603836"/>
              </a:xfrm>
              <a:prstGeom prst="rect">
                <a:avLst/>
              </a:prstGeom>
            </p:spPr>
          </p:pic>
          <p:sp>
            <p:nvSpPr>
              <p:cNvPr id="12" name="Rectangle 11"/>
              <p:cNvSpPr/>
              <p:nvPr/>
            </p:nvSpPr>
            <p:spPr>
              <a:xfrm>
                <a:off x="3501809" y="2700003"/>
                <a:ext cx="2884673" cy="82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2400" dirty="0">
                  <a:solidFill>
                    <a:srgbClr val="002060"/>
                  </a:solidFill>
                </a:endParaRPr>
              </a:p>
            </p:txBody>
          </p:sp>
        </p:grpSp>
        <p:sp>
          <p:nvSpPr>
            <p:cNvPr id="29" name="Rectangle 28"/>
            <p:cNvSpPr/>
            <p:nvPr/>
          </p:nvSpPr>
          <p:spPr>
            <a:xfrm>
              <a:off x="3025266" y="1678056"/>
              <a:ext cx="3386114" cy="82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اكتشاف أنواع رجال البيع الصفات التي تميزهم</a:t>
              </a:r>
              <a:endParaRPr lang="ar-EG" sz="2400" dirty="0">
                <a:solidFill>
                  <a:srgbClr val="002060"/>
                </a:solidFill>
              </a:endParaRPr>
            </a:p>
          </p:txBody>
        </p:sp>
      </p:grpSp>
      <p:grpSp>
        <p:nvGrpSpPr>
          <p:cNvPr id="11" name="Group 10"/>
          <p:cNvGrpSpPr/>
          <p:nvPr/>
        </p:nvGrpSpPr>
        <p:grpSpPr>
          <a:xfrm>
            <a:off x="6382919" y="1378815"/>
            <a:ext cx="2839330" cy="2317500"/>
            <a:chOff x="6371312" y="1646730"/>
            <a:chExt cx="2839330" cy="2317500"/>
          </a:xfrm>
        </p:grpSpPr>
        <p:grpSp>
          <p:nvGrpSpPr>
            <p:cNvPr id="15" name="Group 14"/>
            <p:cNvGrpSpPr/>
            <p:nvPr/>
          </p:nvGrpSpPr>
          <p:grpSpPr>
            <a:xfrm>
              <a:off x="6371312" y="1646730"/>
              <a:ext cx="2839330" cy="2317500"/>
              <a:chOff x="6588346" y="2348761"/>
              <a:chExt cx="2839330" cy="2317500"/>
            </a:xfrm>
          </p:grpSpPr>
          <p:pic>
            <p:nvPicPr>
              <p:cNvPr id="9" name="Picture 8"/>
              <p:cNvPicPr>
                <a:picLocks noChangeAspect="1"/>
              </p:cNvPicPr>
              <p:nvPr/>
            </p:nvPicPr>
            <p:blipFill>
              <a:blip r:embed="rId8">
                <a:duotone>
                  <a:schemeClr val="accent5">
                    <a:shade val="45000"/>
                    <a:satMod val="135000"/>
                  </a:schemeClr>
                  <a:prstClr val="white"/>
                </a:duotone>
              </a:blip>
              <a:stretch>
                <a:fillRect/>
              </a:stretch>
            </p:blipFill>
            <p:spPr>
              <a:xfrm>
                <a:off x="6750422" y="2348761"/>
                <a:ext cx="2413139" cy="2317500"/>
              </a:xfrm>
              <a:prstGeom prst="rect">
                <a:avLst/>
              </a:prstGeom>
            </p:spPr>
          </p:pic>
          <p:sp>
            <p:nvSpPr>
              <p:cNvPr id="14" name="Rectangle 13"/>
              <p:cNvSpPr/>
              <p:nvPr/>
            </p:nvSpPr>
            <p:spPr>
              <a:xfrm>
                <a:off x="6588346" y="2995194"/>
                <a:ext cx="2839330" cy="1170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2400" dirty="0">
                  <a:solidFill>
                    <a:srgbClr val="002060"/>
                  </a:solidFill>
                </a:endParaRPr>
              </a:p>
            </p:txBody>
          </p:sp>
        </p:grpSp>
        <p:sp>
          <p:nvSpPr>
            <p:cNvPr id="30" name="Rectangle 29"/>
            <p:cNvSpPr/>
            <p:nvPr/>
          </p:nvSpPr>
          <p:spPr>
            <a:xfrm>
              <a:off x="6489123" y="2474899"/>
              <a:ext cx="2579479" cy="82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اكتشاف قنوات وقواعد الاتصال الفعال</a:t>
              </a:r>
              <a:endParaRPr lang="ar-EG" sz="2400" dirty="0">
                <a:solidFill>
                  <a:srgbClr val="002060"/>
                </a:solidFill>
              </a:endParaRPr>
            </a:p>
          </p:txBody>
        </p:sp>
      </p:grpSp>
      <p:grpSp>
        <p:nvGrpSpPr>
          <p:cNvPr id="33" name="Group 32"/>
          <p:cNvGrpSpPr/>
          <p:nvPr/>
        </p:nvGrpSpPr>
        <p:grpSpPr>
          <a:xfrm>
            <a:off x="2385953" y="2752382"/>
            <a:ext cx="3903419" cy="1813849"/>
            <a:chOff x="2385953" y="2752382"/>
            <a:chExt cx="3903419" cy="1813849"/>
          </a:xfrm>
        </p:grpSpPr>
        <p:grpSp>
          <p:nvGrpSpPr>
            <p:cNvPr id="17" name="Group 16"/>
            <p:cNvGrpSpPr/>
            <p:nvPr/>
          </p:nvGrpSpPr>
          <p:grpSpPr>
            <a:xfrm>
              <a:off x="2385953" y="2752382"/>
              <a:ext cx="3903419" cy="1813849"/>
              <a:chOff x="2756590" y="2326581"/>
              <a:chExt cx="4249328" cy="1813849"/>
            </a:xfrm>
          </p:grpSpPr>
          <p:pic>
            <p:nvPicPr>
              <p:cNvPr id="18" name="Picture 17"/>
              <p:cNvPicPr>
                <a:picLocks noChangeAspect="1"/>
              </p:cNvPicPr>
              <p:nvPr/>
            </p:nvPicPr>
            <p:blipFill>
              <a:blip r:embed="rId7"/>
              <a:stretch>
                <a:fillRect/>
              </a:stretch>
            </p:blipFill>
            <p:spPr>
              <a:xfrm>
                <a:off x="2756590" y="2326581"/>
                <a:ext cx="4249328" cy="1813849"/>
              </a:xfrm>
              <a:prstGeom prst="rect">
                <a:avLst/>
              </a:prstGeom>
            </p:spPr>
          </p:pic>
          <p:sp>
            <p:nvSpPr>
              <p:cNvPr id="19" name="Rectangle 18"/>
              <p:cNvSpPr/>
              <p:nvPr/>
            </p:nvSpPr>
            <p:spPr>
              <a:xfrm>
                <a:off x="3519089" y="2648056"/>
                <a:ext cx="3165924" cy="1245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2400" dirty="0">
                  <a:solidFill>
                    <a:srgbClr val="002060"/>
                  </a:solidFill>
                </a:endParaRPr>
              </a:p>
            </p:txBody>
          </p:sp>
        </p:grpSp>
        <p:sp>
          <p:nvSpPr>
            <p:cNvPr id="32" name="Rectangle 31"/>
            <p:cNvSpPr/>
            <p:nvPr/>
          </p:nvSpPr>
          <p:spPr>
            <a:xfrm>
              <a:off x="2850777" y="3230140"/>
              <a:ext cx="3242550" cy="82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التغلب على مشاكل الاتصال الفعال بالعملاء</a:t>
              </a:r>
              <a:endParaRPr lang="ar-EG" sz="2400" dirty="0">
                <a:solidFill>
                  <a:srgbClr val="002060"/>
                </a:solidFill>
              </a:endParaRPr>
            </a:p>
          </p:txBody>
        </p:sp>
      </p:grpSp>
      <p:grpSp>
        <p:nvGrpSpPr>
          <p:cNvPr id="35" name="Group 34"/>
          <p:cNvGrpSpPr/>
          <p:nvPr/>
        </p:nvGrpSpPr>
        <p:grpSpPr>
          <a:xfrm>
            <a:off x="5578984" y="3322981"/>
            <a:ext cx="3576917" cy="1684809"/>
            <a:chOff x="5567083" y="3927211"/>
            <a:chExt cx="3576917" cy="1684809"/>
          </a:xfrm>
        </p:grpSpPr>
        <p:grpSp>
          <p:nvGrpSpPr>
            <p:cNvPr id="21" name="Group 20"/>
            <p:cNvGrpSpPr/>
            <p:nvPr/>
          </p:nvGrpSpPr>
          <p:grpSpPr>
            <a:xfrm>
              <a:off x="5567083" y="3927211"/>
              <a:ext cx="3576917" cy="1684809"/>
              <a:chOff x="5163671" y="278462"/>
              <a:chExt cx="3576917" cy="1684809"/>
            </a:xfrm>
          </p:grpSpPr>
          <p:pic>
            <p:nvPicPr>
              <p:cNvPr id="22" name="Picture 21"/>
              <p:cNvPicPr>
                <a:picLocks noChangeAspect="1"/>
              </p:cNvPicPr>
              <p:nvPr/>
            </p:nvPicPr>
            <p:blipFill>
              <a:blip r:embed="rId6">
                <a:duotone>
                  <a:schemeClr val="accent2">
                    <a:shade val="45000"/>
                    <a:satMod val="135000"/>
                  </a:schemeClr>
                  <a:prstClr val="white"/>
                </a:duotone>
              </a:blip>
              <a:stretch>
                <a:fillRect/>
              </a:stretch>
            </p:blipFill>
            <p:spPr>
              <a:xfrm>
                <a:off x="5163671" y="278462"/>
                <a:ext cx="3576917" cy="1684809"/>
              </a:xfrm>
              <a:prstGeom prst="rect">
                <a:avLst/>
              </a:prstGeom>
            </p:spPr>
          </p:pic>
          <p:sp>
            <p:nvSpPr>
              <p:cNvPr id="23" name="Rectangle 22"/>
              <p:cNvSpPr/>
              <p:nvPr/>
            </p:nvSpPr>
            <p:spPr>
              <a:xfrm>
                <a:off x="5631978" y="722636"/>
                <a:ext cx="2758888" cy="82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2400" dirty="0">
                  <a:solidFill>
                    <a:srgbClr val="002060"/>
                  </a:solidFill>
                </a:endParaRPr>
              </a:p>
            </p:txBody>
          </p:sp>
        </p:grpSp>
        <p:sp>
          <p:nvSpPr>
            <p:cNvPr id="34" name="Rectangle 33"/>
            <p:cNvSpPr/>
            <p:nvPr/>
          </p:nvSpPr>
          <p:spPr>
            <a:xfrm>
              <a:off x="5727853" y="4419025"/>
              <a:ext cx="3242550" cy="82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التعرف على الطرق الصحيحة للاستماع في الاتصال البيعي</a:t>
              </a:r>
              <a:endParaRPr lang="ar-EG" sz="2400" dirty="0">
                <a:solidFill>
                  <a:srgbClr val="002060"/>
                </a:solidFill>
              </a:endParaRPr>
            </a:p>
          </p:txBody>
        </p:sp>
      </p:grpSp>
      <p:grpSp>
        <p:nvGrpSpPr>
          <p:cNvPr id="37" name="Group 36"/>
          <p:cNvGrpSpPr/>
          <p:nvPr/>
        </p:nvGrpSpPr>
        <p:grpSpPr>
          <a:xfrm>
            <a:off x="2506091" y="4233679"/>
            <a:ext cx="2992500" cy="2295000"/>
            <a:chOff x="2506091" y="4233679"/>
            <a:chExt cx="2992500" cy="2295000"/>
          </a:xfrm>
        </p:grpSpPr>
        <p:grpSp>
          <p:nvGrpSpPr>
            <p:cNvPr id="20" name="Group 19"/>
            <p:cNvGrpSpPr/>
            <p:nvPr/>
          </p:nvGrpSpPr>
          <p:grpSpPr>
            <a:xfrm>
              <a:off x="2506091" y="4233679"/>
              <a:ext cx="2992500" cy="2295000"/>
              <a:chOff x="3121350" y="4792052"/>
              <a:chExt cx="2992500" cy="2295000"/>
            </a:xfrm>
          </p:grpSpPr>
          <p:pic>
            <p:nvPicPr>
              <p:cNvPr id="8" name="Picture 7"/>
              <p:cNvPicPr>
                <a:picLocks noChangeAspect="1"/>
              </p:cNvPicPr>
              <p:nvPr/>
            </p:nvPicPr>
            <p:blipFill>
              <a:blip r:embed="rId9"/>
              <a:stretch>
                <a:fillRect/>
              </a:stretch>
            </p:blipFill>
            <p:spPr>
              <a:xfrm>
                <a:off x="3121350" y="4792052"/>
                <a:ext cx="2992500" cy="2295000"/>
              </a:xfrm>
              <a:prstGeom prst="rect">
                <a:avLst/>
              </a:prstGeom>
            </p:spPr>
          </p:pic>
          <p:sp>
            <p:nvSpPr>
              <p:cNvPr id="16" name="Rectangle 15"/>
              <p:cNvSpPr/>
              <p:nvPr/>
            </p:nvSpPr>
            <p:spPr>
              <a:xfrm>
                <a:off x="3314700" y="5491382"/>
                <a:ext cx="2410099" cy="896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2400" dirty="0">
                  <a:solidFill>
                    <a:srgbClr val="002060"/>
                  </a:solidFill>
                </a:endParaRPr>
              </a:p>
            </p:txBody>
          </p:sp>
        </p:grpSp>
        <p:sp>
          <p:nvSpPr>
            <p:cNvPr id="36" name="Rectangle 35"/>
            <p:cNvSpPr/>
            <p:nvPr/>
          </p:nvSpPr>
          <p:spPr>
            <a:xfrm>
              <a:off x="2821218" y="4830208"/>
              <a:ext cx="2166543" cy="1159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اكتشاف مهارات التحدث والطرق الفعالة للعرض</a:t>
              </a:r>
              <a:endParaRPr lang="ar-EG" sz="2400" dirty="0">
                <a:solidFill>
                  <a:srgbClr val="002060"/>
                </a:solidFill>
              </a:endParaRPr>
            </a:p>
          </p:txBody>
        </p:sp>
      </p:grpSp>
      <p:grpSp>
        <p:nvGrpSpPr>
          <p:cNvPr id="39" name="Group 38"/>
          <p:cNvGrpSpPr/>
          <p:nvPr/>
        </p:nvGrpSpPr>
        <p:grpSpPr>
          <a:xfrm>
            <a:off x="5691941" y="4734651"/>
            <a:ext cx="3224456" cy="1505100"/>
            <a:chOff x="5618729" y="5125280"/>
            <a:chExt cx="3224456" cy="1505100"/>
          </a:xfrm>
        </p:grpSpPr>
        <p:grpSp>
          <p:nvGrpSpPr>
            <p:cNvPr id="24" name="Group 23"/>
            <p:cNvGrpSpPr/>
            <p:nvPr/>
          </p:nvGrpSpPr>
          <p:grpSpPr>
            <a:xfrm>
              <a:off x="5618729" y="5125280"/>
              <a:ext cx="3224456" cy="1505100"/>
              <a:chOff x="6396648" y="2931103"/>
              <a:chExt cx="2766913" cy="1735158"/>
            </a:xfrm>
          </p:grpSpPr>
          <p:pic>
            <p:nvPicPr>
              <p:cNvPr id="25" name="Picture 24"/>
              <p:cNvPicPr>
                <a:picLocks noChangeAspect="1"/>
              </p:cNvPicPr>
              <p:nvPr/>
            </p:nvPicPr>
            <p:blipFill>
              <a:blip r:embed="rId8">
                <a:duotone>
                  <a:schemeClr val="accent5">
                    <a:shade val="45000"/>
                    <a:satMod val="135000"/>
                  </a:schemeClr>
                  <a:prstClr val="white"/>
                </a:duotone>
              </a:blip>
              <a:stretch>
                <a:fillRect/>
              </a:stretch>
            </p:blipFill>
            <p:spPr>
              <a:xfrm>
                <a:off x="6396648" y="2931103"/>
                <a:ext cx="2766913" cy="1735158"/>
              </a:xfrm>
              <a:prstGeom prst="rect">
                <a:avLst/>
              </a:prstGeom>
            </p:spPr>
          </p:pic>
          <p:sp>
            <p:nvSpPr>
              <p:cNvPr id="26" name="Rectangle 25"/>
              <p:cNvSpPr/>
              <p:nvPr/>
            </p:nvSpPr>
            <p:spPr>
              <a:xfrm>
                <a:off x="6640045" y="3285813"/>
                <a:ext cx="2388710" cy="896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2400" dirty="0">
                  <a:solidFill>
                    <a:srgbClr val="002060"/>
                  </a:solidFill>
                </a:endParaRPr>
              </a:p>
            </p:txBody>
          </p:sp>
        </p:grpSp>
        <p:sp>
          <p:nvSpPr>
            <p:cNvPr id="38" name="Rectangle 37"/>
            <p:cNvSpPr/>
            <p:nvPr/>
          </p:nvSpPr>
          <p:spPr>
            <a:xfrm>
              <a:off x="5994590" y="5280765"/>
              <a:ext cx="2437809" cy="1159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اكتساب مهارات التعامل مع اعتراضات العملاء</a:t>
              </a:r>
              <a:endParaRPr lang="ar-EG" sz="2400" dirty="0">
                <a:solidFill>
                  <a:srgbClr val="002060"/>
                </a:solidFill>
              </a:endParaRPr>
            </a:p>
          </p:txBody>
        </p:sp>
      </p:grpSp>
    </p:spTree>
    <p:extLst>
      <p:ext uri="{BB962C8B-B14F-4D97-AF65-F5344CB8AC3E}">
        <p14:creationId xmlns:p14="http://schemas.microsoft.com/office/powerpoint/2010/main" val="2647823391"/>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1000"/>
                                        <p:tgtEl>
                                          <p:spTgt spid="37"/>
                                        </p:tgtEl>
                                      </p:cBhvr>
                                    </p:animEffect>
                                    <p:anim calcmode="lin" valueType="num">
                                      <p:cBhvr>
                                        <p:cTn id="48" dur="1000" fill="hold"/>
                                        <p:tgtEl>
                                          <p:spTgt spid="37"/>
                                        </p:tgtEl>
                                        <p:attrNameLst>
                                          <p:attrName>ppt_x</p:attrName>
                                        </p:attrNameLst>
                                      </p:cBhvr>
                                      <p:tavLst>
                                        <p:tav tm="0">
                                          <p:val>
                                            <p:strVal val="#ppt_x"/>
                                          </p:val>
                                        </p:tav>
                                        <p:tav tm="100000">
                                          <p:val>
                                            <p:strVal val="#ppt_x"/>
                                          </p:val>
                                        </p:tav>
                                      </p:tavLst>
                                    </p:anim>
                                    <p:anim calcmode="lin" valueType="num">
                                      <p:cBhvr>
                                        <p:cTn id="4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anim calcmode="lin" valueType="num">
                                      <p:cBhvr>
                                        <p:cTn id="55" dur="1000" fill="hold"/>
                                        <p:tgtEl>
                                          <p:spTgt spid="39"/>
                                        </p:tgtEl>
                                        <p:attrNameLst>
                                          <p:attrName>ppt_x</p:attrName>
                                        </p:attrNameLst>
                                      </p:cBhvr>
                                      <p:tavLst>
                                        <p:tav tm="0">
                                          <p:val>
                                            <p:strVal val="#ppt_x"/>
                                          </p:val>
                                        </p:tav>
                                        <p:tav tm="100000">
                                          <p:val>
                                            <p:strVal val="#ppt_x"/>
                                          </p:val>
                                        </p:tav>
                                      </p:tavLst>
                                    </p:anim>
                                    <p:anim calcmode="lin" valueType="num">
                                      <p:cBhvr>
                                        <p:cTn id="5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50</a:t>
            </a:fld>
            <a:endParaRPr lang="ar-EG">
              <a:solidFill>
                <a:prstClr val="black">
                  <a:tint val="75000"/>
                </a:prstClr>
              </a:solidFill>
            </a:endParaRPr>
          </a:p>
        </p:txBody>
      </p:sp>
      <p:grpSp>
        <p:nvGrpSpPr>
          <p:cNvPr id="3" name="Group 2"/>
          <p:cNvGrpSpPr/>
          <p:nvPr/>
        </p:nvGrpSpPr>
        <p:grpSpPr>
          <a:xfrm>
            <a:off x="421727" y="-124155"/>
            <a:ext cx="3142344" cy="1678726"/>
            <a:chOff x="1248484" y="-1"/>
            <a:chExt cx="4399280" cy="2245659"/>
          </a:xfrm>
        </p:grpSpPr>
        <p:pic>
          <p:nvPicPr>
            <p:cNvPr id="5" name="Picture 4"/>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248484" y="-1"/>
              <a:ext cx="4399280" cy="2245659"/>
            </a:xfrm>
            <a:prstGeom prst="rect">
              <a:avLst/>
            </a:prstGeom>
          </p:spPr>
        </p:pic>
        <p:sp>
          <p:nvSpPr>
            <p:cNvPr id="6" name="Rectangle 5"/>
            <p:cNvSpPr/>
            <p:nvPr/>
          </p:nvSpPr>
          <p:spPr>
            <a:xfrm rot="21138533">
              <a:off x="1494291" y="739587"/>
              <a:ext cx="3907664" cy="76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bg1"/>
                  </a:solidFill>
                </a:rPr>
                <a:t>مشاكل الاتصال بالعملاء </a:t>
              </a:r>
              <a:r>
                <a:rPr lang="ar-EG" sz="2400" b="1" dirty="0" smtClean="0">
                  <a:solidFill>
                    <a:schemeClr val="bg1"/>
                  </a:solidFill>
                </a:rPr>
                <a:t>وكيفية التغلب عليها</a:t>
              </a:r>
              <a:endParaRPr lang="ar-EG" sz="2400" b="1" dirty="0">
                <a:solidFill>
                  <a:schemeClr val="bg1"/>
                </a:solidFill>
              </a:endParaRPr>
            </a:p>
          </p:txBody>
        </p:sp>
      </p:grpSp>
      <p:grpSp>
        <p:nvGrpSpPr>
          <p:cNvPr id="10" name="Group 9"/>
          <p:cNvGrpSpPr/>
          <p:nvPr/>
        </p:nvGrpSpPr>
        <p:grpSpPr>
          <a:xfrm>
            <a:off x="1869141" y="872975"/>
            <a:ext cx="6646209" cy="1520601"/>
            <a:chOff x="3055844" y="791004"/>
            <a:chExt cx="5688106" cy="1672972"/>
          </a:xfrm>
        </p:grpSpPr>
        <p:pic>
          <p:nvPicPr>
            <p:cNvPr id="11" name="Picture 10"/>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055844" y="791004"/>
              <a:ext cx="5688106" cy="1672972"/>
            </a:xfrm>
            <a:prstGeom prst="rect">
              <a:avLst/>
            </a:prstGeom>
          </p:spPr>
        </p:pic>
        <p:sp>
          <p:nvSpPr>
            <p:cNvPr id="12" name="Rectangle 11"/>
            <p:cNvSpPr/>
            <p:nvPr/>
          </p:nvSpPr>
          <p:spPr>
            <a:xfrm>
              <a:off x="7405968" y="1209763"/>
              <a:ext cx="500903" cy="41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5</a:t>
              </a:r>
              <a:endParaRPr lang="ar-EG" sz="2800" b="1" dirty="0"/>
            </a:p>
          </p:txBody>
        </p:sp>
      </p:grpSp>
      <p:sp>
        <p:nvSpPr>
          <p:cNvPr id="13" name="Rectangle 12"/>
          <p:cNvSpPr/>
          <p:nvPr/>
        </p:nvSpPr>
        <p:spPr>
          <a:xfrm>
            <a:off x="2519447" y="1511925"/>
            <a:ext cx="3788575" cy="41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انصت </a:t>
            </a:r>
            <a:r>
              <a:rPr lang="ar-EG" sz="2400" dirty="0"/>
              <a:t>جيداً ... تكسب عميلك </a:t>
            </a:r>
          </a:p>
        </p:txBody>
      </p:sp>
      <p:grpSp>
        <p:nvGrpSpPr>
          <p:cNvPr id="14" name="Group 13"/>
          <p:cNvGrpSpPr/>
          <p:nvPr/>
        </p:nvGrpSpPr>
        <p:grpSpPr>
          <a:xfrm>
            <a:off x="581186" y="2178919"/>
            <a:ext cx="8253531" cy="3912881"/>
            <a:chOff x="643020" y="403412"/>
            <a:chExt cx="8160200" cy="6078071"/>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020" y="403412"/>
              <a:ext cx="8160200" cy="6078071"/>
            </a:xfrm>
            <a:prstGeom prst="rect">
              <a:avLst/>
            </a:prstGeom>
          </p:spPr>
        </p:pic>
        <p:sp>
          <p:nvSpPr>
            <p:cNvPr id="16" name="Rectangle 15"/>
            <p:cNvSpPr/>
            <p:nvPr/>
          </p:nvSpPr>
          <p:spPr>
            <a:xfrm>
              <a:off x="1901372" y="2989942"/>
              <a:ext cx="5718628" cy="277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إن عدم التركيز في عملية الاستماع للعميل يؤدي إلى عدم الدقة والكفاءة في عملية الاتصال </a:t>
              </a:r>
              <a:r>
                <a:rPr lang="ar-EG" sz="2400" dirty="0" smtClean="0">
                  <a:solidFill>
                    <a:srgbClr val="002060"/>
                  </a:solidFill>
                </a:rPr>
                <a:t>، لأنه </a:t>
              </a:r>
              <a:r>
                <a:rPr lang="ar-EG" sz="2400" dirty="0">
                  <a:solidFill>
                    <a:srgbClr val="002060"/>
                  </a:solidFill>
                </a:rPr>
                <a:t>يتطلب وجود طريقتين متكلم ومستمع وعدم وجود احدهما يؤدي إلى اختلال نظام الاتصال </a:t>
              </a:r>
            </a:p>
          </p:txBody>
        </p:sp>
      </p:grpSp>
    </p:spTree>
    <p:extLst>
      <p:ext uri="{BB962C8B-B14F-4D97-AF65-F5344CB8AC3E}">
        <p14:creationId xmlns:p14="http://schemas.microsoft.com/office/powerpoint/2010/main" val="14248949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51</a:t>
            </a:fld>
            <a:endParaRPr lang="ar-EG">
              <a:solidFill>
                <a:prstClr val="black">
                  <a:tint val="75000"/>
                </a:prstClr>
              </a:solidFill>
            </a:endParaRPr>
          </a:p>
        </p:txBody>
      </p:sp>
      <p:grpSp>
        <p:nvGrpSpPr>
          <p:cNvPr id="3" name="Group 2"/>
          <p:cNvGrpSpPr/>
          <p:nvPr/>
        </p:nvGrpSpPr>
        <p:grpSpPr>
          <a:xfrm>
            <a:off x="658878" y="-45007"/>
            <a:ext cx="3142344" cy="1678726"/>
            <a:chOff x="1248484" y="-1"/>
            <a:chExt cx="4399280" cy="2245659"/>
          </a:xfrm>
        </p:grpSpPr>
        <p:pic>
          <p:nvPicPr>
            <p:cNvPr id="5" name="Picture 4"/>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248484" y="-1"/>
              <a:ext cx="4399280" cy="2245659"/>
            </a:xfrm>
            <a:prstGeom prst="rect">
              <a:avLst/>
            </a:prstGeom>
          </p:spPr>
        </p:pic>
        <p:sp>
          <p:nvSpPr>
            <p:cNvPr id="6" name="Rectangle 5"/>
            <p:cNvSpPr/>
            <p:nvPr/>
          </p:nvSpPr>
          <p:spPr>
            <a:xfrm rot="21138533">
              <a:off x="1494291" y="739587"/>
              <a:ext cx="3907664" cy="76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bg1"/>
                  </a:solidFill>
                </a:rPr>
                <a:t>مشاكل الاتصال بالعملاء </a:t>
              </a:r>
              <a:r>
                <a:rPr lang="ar-EG" sz="2400" b="1" dirty="0" smtClean="0">
                  <a:solidFill>
                    <a:schemeClr val="bg1"/>
                  </a:solidFill>
                </a:rPr>
                <a:t>وكيفية التغلب عليها</a:t>
              </a:r>
              <a:endParaRPr lang="ar-EG" sz="2400" b="1" dirty="0">
                <a:solidFill>
                  <a:schemeClr val="bg1"/>
                </a:solidFill>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93061" y="2577148"/>
            <a:ext cx="1746000" cy="3512816"/>
          </a:xfrm>
          <a:prstGeom prst="rect">
            <a:avLst/>
          </a:prstGeom>
          <a:noFill/>
          <a:ln>
            <a:noFill/>
          </a:ln>
        </p:spPr>
      </p:pic>
      <p:grpSp>
        <p:nvGrpSpPr>
          <p:cNvPr id="10" name="Group 9"/>
          <p:cNvGrpSpPr/>
          <p:nvPr/>
        </p:nvGrpSpPr>
        <p:grpSpPr>
          <a:xfrm>
            <a:off x="2633833" y="1274118"/>
            <a:ext cx="4634122" cy="1003151"/>
            <a:chOff x="2892869" y="1160751"/>
            <a:chExt cx="4634122" cy="1003151"/>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2869" y="1160751"/>
              <a:ext cx="4634122" cy="1003151"/>
            </a:xfrm>
            <a:prstGeom prst="rect">
              <a:avLst/>
            </a:prstGeom>
          </p:spPr>
        </p:pic>
        <p:sp>
          <p:nvSpPr>
            <p:cNvPr id="12" name="Rectangle 11"/>
            <p:cNvSpPr/>
            <p:nvPr/>
          </p:nvSpPr>
          <p:spPr>
            <a:xfrm>
              <a:off x="3475545" y="1393413"/>
              <a:ext cx="3667728" cy="455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طريقتين </a:t>
              </a:r>
              <a:r>
                <a:rPr lang="ar-EG" sz="2400" b="1" dirty="0" smtClean="0"/>
                <a:t>للتغلب </a:t>
              </a:r>
              <a:r>
                <a:rPr lang="ar-EG" sz="2400" b="1" dirty="0"/>
                <a:t>على تلك المشكلة</a:t>
              </a:r>
            </a:p>
          </p:txBody>
        </p:sp>
      </p:grpSp>
      <p:grpSp>
        <p:nvGrpSpPr>
          <p:cNvPr id="13" name="Group 12"/>
          <p:cNvGrpSpPr/>
          <p:nvPr/>
        </p:nvGrpSpPr>
        <p:grpSpPr>
          <a:xfrm>
            <a:off x="802877" y="2170380"/>
            <a:ext cx="6536979" cy="2134836"/>
            <a:chOff x="656082" y="2198720"/>
            <a:chExt cx="6536979" cy="2134836"/>
          </a:xfrm>
        </p:grpSpPr>
        <p:pic>
          <p:nvPicPr>
            <p:cNvPr id="7" name="Picture 6"/>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56082" y="2198720"/>
              <a:ext cx="6536979" cy="2134836"/>
            </a:xfrm>
            <a:prstGeom prst="rect">
              <a:avLst/>
            </a:prstGeom>
          </p:spPr>
        </p:pic>
        <p:sp>
          <p:nvSpPr>
            <p:cNvPr id="2" name="Rectangle 1"/>
            <p:cNvSpPr/>
            <p:nvPr/>
          </p:nvSpPr>
          <p:spPr>
            <a:xfrm>
              <a:off x="1210235" y="2572366"/>
              <a:ext cx="5247715" cy="1309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tx1">
                      <a:lumMod val="95000"/>
                      <a:lumOff val="5000"/>
                    </a:schemeClr>
                  </a:solidFill>
                </a:rPr>
                <a:t>أن يجذب رجل البيع انتباه العميل المرتقب وذلك قبل توجيه الرسالة البيعة إليه </a:t>
              </a:r>
            </a:p>
          </p:txBody>
        </p:sp>
      </p:grpSp>
      <p:grpSp>
        <p:nvGrpSpPr>
          <p:cNvPr id="15" name="Group 14"/>
          <p:cNvGrpSpPr/>
          <p:nvPr/>
        </p:nvGrpSpPr>
        <p:grpSpPr>
          <a:xfrm>
            <a:off x="949671" y="4244704"/>
            <a:ext cx="6536979" cy="2228474"/>
            <a:chOff x="730976" y="4310439"/>
            <a:chExt cx="6536979" cy="2228474"/>
          </a:xfrm>
        </p:grpSpPr>
        <p:pic>
          <p:nvPicPr>
            <p:cNvPr id="9" name="Picture 8"/>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30976" y="4310439"/>
              <a:ext cx="6536979" cy="2228474"/>
            </a:xfrm>
            <a:prstGeom prst="rect">
              <a:avLst/>
            </a:prstGeom>
          </p:spPr>
        </p:pic>
        <p:sp>
          <p:nvSpPr>
            <p:cNvPr id="14" name="Rectangle 13"/>
            <p:cNvSpPr/>
            <p:nvPr/>
          </p:nvSpPr>
          <p:spPr>
            <a:xfrm>
              <a:off x="1210235" y="4747684"/>
              <a:ext cx="5247715" cy="1309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tx1">
                      <a:lumMod val="95000"/>
                      <a:lumOff val="5000"/>
                    </a:schemeClr>
                  </a:solidFill>
                </a:rPr>
                <a:t>أن يقوم رجل البيع بالتركيز على المعلومات التي يمكن ان تتناسب مع مفهوم وثقافة العميل المرتقب ويستفيد منها بسرعة </a:t>
              </a:r>
            </a:p>
          </p:txBody>
        </p:sp>
      </p:grpSp>
    </p:spTree>
    <p:extLst>
      <p:ext uri="{BB962C8B-B14F-4D97-AF65-F5344CB8AC3E}">
        <p14:creationId xmlns:p14="http://schemas.microsoft.com/office/powerpoint/2010/main" val="35170979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52</a:t>
            </a:fld>
            <a:endParaRPr lang="ar-EG">
              <a:solidFill>
                <a:prstClr val="black">
                  <a:tint val="75000"/>
                </a:prstClr>
              </a:solidFill>
            </a:endParaRPr>
          </a:p>
        </p:txBody>
      </p:sp>
      <p:pic>
        <p:nvPicPr>
          <p:cNvPr id="2" name="Picture 1"/>
          <p:cNvPicPr>
            <a:picLocks noChangeAspect="1"/>
          </p:cNvPicPr>
          <p:nvPr/>
        </p:nvPicPr>
        <p:blipFill>
          <a:blip r:embed="rId4"/>
          <a:stretch>
            <a:fillRect/>
          </a:stretch>
        </p:blipFill>
        <p:spPr>
          <a:xfrm>
            <a:off x="730976" y="3307977"/>
            <a:ext cx="2376278" cy="2468066"/>
          </a:xfrm>
          <a:prstGeom prst="rect">
            <a:avLst/>
          </a:prstGeom>
        </p:spPr>
      </p:pic>
      <p:grpSp>
        <p:nvGrpSpPr>
          <p:cNvPr id="5" name="Group 4"/>
          <p:cNvGrpSpPr/>
          <p:nvPr/>
        </p:nvGrpSpPr>
        <p:grpSpPr>
          <a:xfrm>
            <a:off x="581187" y="-212996"/>
            <a:ext cx="3142344" cy="1678726"/>
            <a:chOff x="1248484" y="-1"/>
            <a:chExt cx="4399280" cy="2245659"/>
          </a:xfrm>
        </p:grpSpPr>
        <p:pic>
          <p:nvPicPr>
            <p:cNvPr id="6" name="Picture 5"/>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248484" y="-1"/>
              <a:ext cx="4399280" cy="2245659"/>
            </a:xfrm>
            <a:prstGeom prst="rect">
              <a:avLst/>
            </a:prstGeom>
          </p:spPr>
        </p:pic>
        <p:sp>
          <p:nvSpPr>
            <p:cNvPr id="7" name="Rectangle 6"/>
            <p:cNvSpPr/>
            <p:nvPr/>
          </p:nvSpPr>
          <p:spPr>
            <a:xfrm rot="21138533">
              <a:off x="1494291" y="739587"/>
              <a:ext cx="3907664" cy="76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bg1"/>
                  </a:solidFill>
                </a:rPr>
                <a:t>مشاكل الاتصال بالعملاء </a:t>
              </a:r>
              <a:r>
                <a:rPr lang="ar-EG" sz="2400" b="1" dirty="0" smtClean="0">
                  <a:solidFill>
                    <a:schemeClr val="bg1"/>
                  </a:solidFill>
                </a:rPr>
                <a:t>وكيفية التغلب عليها</a:t>
              </a:r>
              <a:endParaRPr lang="ar-EG" sz="2400" b="1" dirty="0">
                <a:solidFill>
                  <a:schemeClr val="bg1"/>
                </a:solidFill>
              </a:endParaRPr>
            </a:p>
          </p:txBody>
        </p:sp>
      </p:grpSp>
      <p:grpSp>
        <p:nvGrpSpPr>
          <p:cNvPr id="9" name="Group 8"/>
          <p:cNvGrpSpPr/>
          <p:nvPr/>
        </p:nvGrpSpPr>
        <p:grpSpPr>
          <a:xfrm>
            <a:off x="999917" y="792247"/>
            <a:ext cx="7784374" cy="1520601"/>
            <a:chOff x="3055844" y="791004"/>
            <a:chExt cx="5688106" cy="1672972"/>
          </a:xfrm>
        </p:grpSpPr>
        <p:pic>
          <p:nvPicPr>
            <p:cNvPr id="10" name="Picture 9"/>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055844" y="791004"/>
              <a:ext cx="5688106" cy="1672972"/>
            </a:xfrm>
            <a:prstGeom prst="rect">
              <a:avLst/>
            </a:prstGeom>
          </p:spPr>
        </p:pic>
        <p:sp>
          <p:nvSpPr>
            <p:cNvPr id="11" name="Rectangle 10"/>
            <p:cNvSpPr/>
            <p:nvPr/>
          </p:nvSpPr>
          <p:spPr>
            <a:xfrm>
              <a:off x="7405968" y="1209763"/>
              <a:ext cx="500903" cy="41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6</a:t>
              </a:r>
              <a:endParaRPr lang="ar-EG" sz="2800" b="1" dirty="0"/>
            </a:p>
          </p:txBody>
        </p:sp>
      </p:grpSp>
      <p:sp>
        <p:nvSpPr>
          <p:cNvPr id="12" name="Rectangle 11"/>
          <p:cNvSpPr/>
          <p:nvPr/>
        </p:nvSpPr>
        <p:spPr>
          <a:xfrm>
            <a:off x="1773787" y="1435387"/>
            <a:ext cx="4437369" cy="41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نسيانك </a:t>
            </a:r>
            <a:r>
              <a:rPr lang="ar-EG" sz="2400" dirty="0"/>
              <a:t>للأمور الصغيرة يفقدك عملائك للأبد </a:t>
            </a: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4478" y="1853114"/>
            <a:ext cx="5702857" cy="4237165"/>
          </a:xfrm>
          <a:prstGeom prst="rect">
            <a:avLst/>
          </a:prstGeom>
        </p:spPr>
      </p:pic>
      <p:sp>
        <p:nvSpPr>
          <p:cNvPr id="20" name="Rectangle 19"/>
          <p:cNvSpPr/>
          <p:nvPr/>
        </p:nvSpPr>
        <p:spPr>
          <a:xfrm>
            <a:off x="3989109" y="2519773"/>
            <a:ext cx="3872752" cy="1982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solidFill>
                  <a:schemeClr val="tx1">
                    <a:lumMod val="95000"/>
                    <a:lumOff val="5000"/>
                  </a:schemeClr>
                </a:solidFill>
              </a:rPr>
              <a:t>النسيان في مجال البيع يتمثل في نسيان أرقام العملاء التلفونية ، أو نسيان مواعيد المقابلات أو بعض التفاصيل الخاصة بالتعاقد وأشياء أخرى تؤدي إلى عدم إتمام عملية الاتصال</a:t>
            </a:r>
          </a:p>
        </p:txBody>
      </p:sp>
      <p:sp>
        <p:nvSpPr>
          <p:cNvPr id="21" name="Rectangle 20"/>
          <p:cNvSpPr/>
          <p:nvPr/>
        </p:nvSpPr>
        <p:spPr>
          <a:xfrm>
            <a:off x="3836131" y="4227664"/>
            <a:ext cx="3932327" cy="16689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C00000"/>
                </a:solidFill>
              </a:rPr>
              <a:t>وعليك كرجل بيع ناجح أن تدون دائماً متطلبات عملك وما تريد أن تقوم به من أعمال وذلك حتى تقلل عملية النسيان </a:t>
            </a:r>
          </a:p>
        </p:txBody>
      </p:sp>
    </p:spTree>
    <p:extLst>
      <p:ext uri="{BB962C8B-B14F-4D97-AF65-F5344CB8AC3E}">
        <p14:creationId xmlns:p14="http://schemas.microsoft.com/office/powerpoint/2010/main" val="16699906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22" presetClass="entr" presetSubtype="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par>
                                <p:cTn id="19" presetID="22" presetClass="entr" presetSubtype="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1"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1146362" y="1097056"/>
            <a:ext cx="7368988" cy="4279514"/>
          </a:xfrm>
          <a:prstGeom prst="rect">
            <a:avLst/>
          </a:prstGeom>
        </p:spPr>
      </p:pic>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53</a:t>
            </a:fld>
            <a:endParaRPr lang="ar-EG">
              <a:solidFill>
                <a:prstClr val="black">
                  <a:tint val="75000"/>
                </a:prstClr>
              </a:solidFill>
            </a:endParaRPr>
          </a:p>
        </p:txBody>
      </p:sp>
      <p:grpSp>
        <p:nvGrpSpPr>
          <p:cNvPr id="3" name="Group 2"/>
          <p:cNvGrpSpPr/>
          <p:nvPr/>
        </p:nvGrpSpPr>
        <p:grpSpPr>
          <a:xfrm>
            <a:off x="581187" y="-212996"/>
            <a:ext cx="3142344" cy="1678726"/>
            <a:chOff x="1248484" y="-1"/>
            <a:chExt cx="4399280" cy="2245659"/>
          </a:xfrm>
        </p:grpSpPr>
        <p:pic>
          <p:nvPicPr>
            <p:cNvPr id="5" name="Picture 4"/>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248484" y="-1"/>
              <a:ext cx="4399280" cy="2245659"/>
            </a:xfrm>
            <a:prstGeom prst="rect">
              <a:avLst/>
            </a:prstGeom>
          </p:spPr>
        </p:pic>
        <p:sp>
          <p:nvSpPr>
            <p:cNvPr id="6" name="Rectangle 5"/>
            <p:cNvSpPr/>
            <p:nvPr/>
          </p:nvSpPr>
          <p:spPr>
            <a:xfrm rot="21138533">
              <a:off x="1494291" y="739587"/>
              <a:ext cx="3907664" cy="76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bg1"/>
                  </a:solidFill>
                </a:rPr>
                <a:t>مشاكل الاتصال بالعملاء </a:t>
              </a:r>
              <a:r>
                <a:rPr lang="ar-EG" sz="2400" b="1" dirty="0" smtClean="0">
                  <a:solidFill>
                    <a:schemeClr val="bg1"/>
                  </a:solidFill>
                </a:rPr>
                <a:t>وكيفية التغلب عليها</a:t>
              </a:r>
              <a:endParaRPr lang="ar-EG" sz="2400" b="1" dirty="0">
                <a:solidFill>
                  <a:schemeClr val="bg1"/>
                </a:solidFill>
              </a:endParaRPr>
            </a:p>
          </p:txBody>
        </p:sp>
      </p:grpSp>
      <p:grpSp>
        <p:nvGrpSpPr>
          <p:cNvPr id="9" name="Group 8"/>
          <p:cNvGrpSpPr/>
          <p:nvPr/>
        </p:nvGrpSpPr>
        <p:grpSpPr>
          <a:xfrm>
            <a:off x="5087452" y="3236813"/>
            <a:ext cx="3281188" cy="1492623"/>
            <a:chOff x="4817356" y="3321424"/>
            <a:chExt cx="3281188" cy="1492623"/>
          </a:xfrm>
        </p:grpSpPr>
        <p:pic>
          <p:nvPicPr>
            <p:cNvPr id="7" name="Picture 6"/>
            <p:cNvPicPr>
              <a:picLocks noChangeAspect="1"/>
            </p:cNvPicPr>
            <p:nvPr/>
          </p:nvPicPr>
          <p:blipFill>
            <a:blip r:embed="rId6">
              <a:duotone>
                <a:prstClr val="black"/>
                <a:schemeClr val="accent6">
                  <a:tint val="45000"/>
                  <a:satMod val="400000"/>
                </a:schemeClr>
              </a:duotone>
            </a:blip>
            <a:stretch>
              <a:fillRect/>
            </a:stretch>
          </p:blipFill>
          <p:spPr>
            <a:xfrm>
              <a:off x="4817356" y="3321424"/>
              <a:ext cx="3281188" cy="1492623"/>
            </a:xfrm>
            <a:prstGeom prst="rect">
              <a:avLst/>
            </a:prstGeom>
            <a:ln>
              <a:noFill/>
            </a:ln>
          </p:spPr>
        </p:pic>
        <p:sp>
          <p:nvSpPr>
            <p:cNvPr id="8" name="Rectangle 7"/>
            <p:cNvSpPr/>
            <p:nvPr/>
          </p:nvSpPr>
          <p:spPr>
            <a:xfrm>
              <a:off x="5276263" y="3387245"/>
              <a:ext cx="2702859" cy="1328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أنت </a:t>
              </a:r>
              <a:r>
                <a:rPr lang="ar-EG" sz="2400" dirty="0">
                  <a:solidFill>
                    <a:srgbClr val="002060"/>
                  </a:solidFill>
                </a:rPr>
                <a:t>مسئول عن فهم الآخرين لأفكارك وفقاً لما تريد ( أنت ) </a:t>
              </a:r>
            </a:p>
          </p:txBody>
        </p:sp>
      </p:grpSp>
      <p:grpSp>
        <p:nvGrpSpPr>
          <p:cNvPr id="11" name="Group 10"/>
          <p:cNvGrpSpPr/>
          <p:nvPr/>
        </p:nvGrpSpPr>
        <p:grpSpPr>
          <a:xfrm>
            <a:off x="4210085" y="3864056"/>
            <a:ext cx="981635" cy="2253298"/>
            <a:chOff x="4034118" y="4103053"/>
            <a:chExt cx="981635" cy="2253298"/>
          </a:xfrm>
        </p:grpSpPr>
        <p:pic>
          <p:nvPicPr>
            <p:cNvPr id="2" name="Picture 1"/>
            <p:cNvPicPr>
              <a:picLocks noChangeAspect="1"/>
            </p:cNvPicPr>
            <p:nvPr/>
          </p:nvPicPr>
          <p:blipFill>
            <a:blip r:embed="rId7">
              <a:grayscl/>
            </a:blip>
            <a:stretch>
              <a:fillRect/>
            </a:stretch>
          </p:blipFill>
          <p:spPr>
            <a:xfrm>
              <a:off x="4034118" y="4103053"/>
              <a:ext cx="981635" cy="2253298"/>
            </a:xfrm>
            <a:prstGeom prst="rect">
              <a:avLst/>
            </a:prstGeom>
          </p:spPr>
        </p:pic>
        <p:sp>
          <p:nvSpPr>
            <p:cNvPr id="10" name="Rectangle 9"/>
            <p:cNvSpPr/>
            <p:nvPr/>
          </p:nvSpPr>
          <p:spPr>
            <a:xfrm>
              <a:off x="4350123" y="5071287"/>
              <a:ext cx="349624" cy="316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solidFill>
                    <a:srgbClr val="002060"/>
                  </a:solidFill>
                </a:rPr>
                <a:t>7</a:t>
              </a:r>
              <a:endParaRPr lang="ar-EG" sz="2400" b="1" dirty="0">
                <a:solidFill>
                  <a:srgbClr val="002060"/>
                </a:solidFill>
              </a:endParaRPr>
            </a:p>
          </p:txBody>
        </p:sp>
      </p:grpSp>
      <p:sp>
        <p:nvSpPr>
          <p:cNvPr id="13" name="Rectangle 12"/>
          <p:cNvSpPr/>
          <p:nvPr/>
        </p:nvSpPr>
        <p:spPr>
          <a:xfrm>
            <a:off x="5106520" y="1435466"/>
            <a:ext cx="2702859" cy="103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يبذل المشتري كل جهوده لفهم الأفكار والحقائق الموجودة بالرسائل البيعية</a:t>
            </a:r>
          </a:p>
        </p:txBody>
      </p:sp>
      <p:sp>
        <p:nvSpPr>
          <p:cNvPr id="14" name="Rectangle 13"/>
          <p:cNvSpPr/>
          <p:nvPr/>
        </p:nvSpPr>
        <p:spPr>
          <a:xfrm>
            <a:off x="1461063" y="1465730"/>
            <a:ext cx="3301253" cy="103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لا يستطيع فهم الأفكار والحقائق بسبب فشل البائع في عرض وترتيب تلك الأفكار والحقائق</a:t>
            </a:r>
          </a:p>
        </p:txBody>
      </p:sp>
      <p:grpSp>
        <p:nvGrpSpPr>
          <p:cNvPr id="15" name="Group 14"/>
          <p:cNvGrpSpPr/>
          <p:nvPr/>
        </p:nvGrpSpPr>
        <p:grpSpPr>
          <a:xfrm>
            <a:off x="355547" y="3089958"/>
            <a:ext cx="3941090" cy="3484663"/>
            <a:chOff x="5801823" y="2186365"/>
            <a:chExt cx="2586828" cy="2499001"/>
          </a:xfrm>
        </p:grpSpPr>
        <p:pic>
          <p:nvPicPr>
            <p:cNvPr id="16" name="Picture 15"/>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801823" y="2186365"/>
              <a:ext cx="2586828" cy="2499001"/>
            </a:xfrm>
            <a:prstGeom prst="rect">
              <a:avLst/>
            </a:prstGeom>
          </p:spPr>
        </p:pic>
        <p:sp>
          <p:nvSpPr>
            <p:cNvPr id="17" name="Rectangle 16"/>
            <p:cNvSpPr/>
            <p:nvPr/>
          </p:nvSpPr>
          <p:spPr>
            <a:xfrm>
              <a:off x="6038833" y="2450757"/>
              <a:ext cx="2230880" cy="1999552"/>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400" dirty="0">
                  <a:solidFill>
                    <a:schemeClr val="bg1"/>
                  </a:solidFill>
                  <a:latin typeface="Calibri" panose="020F0502020204030204" pitchFamily="34" charset="0"/>
                  <a:ea typeface="Calibri" panose="020F0502020204030204" pitchFamily="34" charset="0"/>
                </a:rPr>
                <a:t>ويمكن حل تلك المشكلة </a:t>
              </a:r>
              <a:r>
                <a:rPr lang="ar-SA" sz="2400" dirty="0" smtClean="0">
                  <a:solidFill>
                    <a:schemeClr val="bg1"/>
                  </a:solidFill>
                  <a:latin typeface="Calibri" panose="020F0502020204030204" pitchFamily="34" charset="0"/>
                  <a:ea typeface="Calibri" panose="020F0502020204030204" pitchFamily="34" charset="0"/>
                </a:rPr>
                <a:t/>
              </a:r>
              <a:br>
                <a:rPr lang="ar-SA" sz="2400" dirty="0" smtClean="0">
                  <a:solidFill>
                    <a:schemeClr val="bg1"/>
                  </a:solidFill>
                  <a:latin typeface="Calibri" panose="020F0502020204030204" pitchFamily="34" charset="0"/>
                  <a:ea typeface="Calibri" panose="020F0502020204030204" pitchFamily="34" charset="0"/>
                </a:rPr>
              </a:br>
              <a:r>
                <a:rPr lang="ar-SA" sz="2400" dirty="0" smtClean="0">
                  <a:solidFill>
                    <a:schemeClr val="bg1"/>
                  </a:solidFill>
                  <a:latin typeface="Calibri" panose="020F0502020204030204" pitchFamily="34" charset="0"/>
                  <a:ea typeface="Calibri" panose="020F0502020204030204" pitchFamily="34" charset="0"/>
                </a:rPr>
                <a:t>ببساطة </a:t>
              </a:r>
              <a:r>
                <a:rPr lang="ar-SA" sz="2400" dirty="0">
                  <a:solidFill>
                    <a:schemeClr val="bg1"/>
                  </a:solidFill>
                  <a:latin typeface="Calibri" panose="020F0502020204030204" pitchFamily="34" charset="0"/>
                  <a:ea typeface="Calibri" panose="020F0502020204030204" pitchFamily="34" charset="0"/>
                </a:rPr>
                <a:t>من خلال تنمية </a:t>
              </a:r>
              <a:r>
                <a:rPr lang="ar-SA" sz="2400" dirty="0" smtClean="0">
                  <a:solidFill>
                    <a:schemeClr val="bg1"/>
                  </a:solidFill>
                  <a:latin typeface="Calibri" panose="020F0502020204030204" pitchFamily="34" charset="0"/>
                  <a:ea typeface="Calibri" panose="020F0502020204030204" pitchFamily="34" charset="0"/>
                </a:rPr>
                <a:t>المهارات الخاصة </a:t>
              </a:r>
              <a:r>
                <a:rPr lang="ar-SA" sz="2400" dirty="0">
                  <a:solidFill>
                    <a:schemeClr val="bg1"/>
                  </a:solidFill>
                  <a:latin typeface="Calibri" panose="020F0502020204030204" pitchFamily="34" charset="0"/>
                  <a:ea typeface="Calibri" panose="020F0502020204030204" pitchFamily="34" charset="0"/>
                </a:rPr>
                <a:t>بترتيب عرض الأفكار والحقائق بصورة تمكن من فهمها من وجهة نظر المشتريين وثقافتهم ومدى قدرتهم </a:t>
              </a:r>
              <a:r>
                <a:rPr lang="ar-SA" sz="2400" dirty="0" smtClean="0">
                  <a:solidFill>
                    <a:schemeClr val="bg1"/>
                  </a:solidFill>
                  <a:latin typeface="Calibri" panose="020F0502020204030204" pitchFamily="34" charset="0"/>
                  <a:ea typeface="Calibri" panose="020F0502020204030204" pitchFamily="34" charset="0"/>
                </a:rPr>
                <a:t/>
              </a:r>
              <a:br>
                <a:rPr lang="ar-SA" sz="2400" dirty="0" smtClean="0">
                  <a:solidFill>
                    <a:schemeClr val="bg1"/>
                  </a:solidFill>
                  <a:latin typeface="Calibri" panose="020F0502020204030204" pitchFamily="34" charset="0"/>
                  <a:ea typeface="Calibri" panose="020F0502020204030204" pitchFamily="34" charset="0"/>
                </a:rPr>
              </a:br>
              <a:r>
                <a:rPr lang="ar-SA" sz="2400" dirty="0" smtClean="0">
                  <a:solidFill>
                    <a:schemeClr val="bg1"/>
                  </a:solidFill>
                  <a:latin typeface="Calibri" panose="020F0502020204030204" pitchFamily="34" charset="0"/>
                  <a:ea typeface="Calibri" panose="020F0502020204030204" pitchFamily="34" charset="0"/>
                </a:rPr>
                <a:t>على </a:t>
              </a:r>
              <a:r>
                <a:rPr lang="ar-SA" sz="2400" dirty="0">
                  <a:solidFill>
                    <a:schemeClr val="bg1"/>
                  </a:solidFill>
                  <a:latin typeface="Calibri" panose="020F0502020204030204" pitchFamily="34" charset="0"/>
                  <a:ea typeface="Calibri" panose="020F0502020204030204" pitchFamily="34" charset="0"/>
                </a:rPr>
                <a:t>التعلم</a:t>
              </a:r>
              <a:endParaRPr lang="en-US"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3679121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heel(1)">
                                      <p:cBhvr>
                                        <p:cTn id="2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54</a:t>
            </a:fld>
            <a:endParaRPr lang="ar-EG">
              <a:solidFill>
                <a:prstClr val="black">
                  <a:tint val="75000"/>
                </a:prstClr>
              </a:solidFill>
            </a:endParaRPr>
          </a:p>
        </p:txBody>
      </p:sp>
      <p:grpSp>
        <p:nvGrpSpPr>
          <p:cNvPr id="3" name="Group 2"/>
          <p:cNvGrpSpPr/>
          <p:nvPr/>
        </p:nvGrpSpPr>
        <p:grpSpPr>
          <a:xfrm>
            <a:off x="581187" y="-212996"/>
            <a:ext cx="3142344" cy="1678726"/>
            <a:chOff x="1248484" y="-1"/>
            <a:chExt cx="4399280" cy="2245659"/>
          </a:xfrm>
        </p:grpSpPr>
        <p:pic>
          <p:nvPicPr>
            <p:cNvPr id="5" name="Picture 4"/>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248484" y="-1"/>
              <a:ext cx="4399280" cy="2245659"/>
            </a:xfrm>
            <a:prstGeom prst="rect">
              <a:avLst/>
            </a:prstGeom>
          </p:spPr>
        </p:pic>
        <p:sp>
          <p:nvSpPr>
            <p:cNvPr id="6" name="Rectangle 5"/>
            <p:cNvSpPr/>
            <p:nvPr/>
          </p:nvSpPr>
          <p:spPr>
            <a:xfrm rot="21138533">
              <a:off x="1494291" y="739587"/>
              <a:ext cx="3907664" cy="76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bg1"/>
                  </a:solidFill>
                </a:rPr>
                <a:t>مشاكل الاتصال بالعملاء </a:t>
              </a:r>
              <a:r>
                <a:rPr lang="ar-EG" sz="2400" b="1" dirty="0" smtClean="0">
                  <a:solidFill>
                    <a:schemeClr val="bg1"/>
                  </a:solidFill>
                </a:rPr>
                <a:t>وكيفية التغلب عليها</a:t>
              </a:r>
              <a:endParaRPr lang="ar-EG" sz="2400" b="1" dirty="0">
                <a:solidFill>
                  <a:schemeClr val="bg1"/>
                </a:solidFill>
              </a:endParaRPr>
            </a:p>
          </p:txBody>
        </p:sp>
      </p:grpSp>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1156447" y="-212996"/>
            <a:ext cx="11012115" cy="7323739"/>
          </a:xfrm>
          <a:prstGeom prst="rect">
            <a:avLst/>
          </a:prstGeom>
          <a:noFill/>
          <a:ln>
            <a:noFill/>
          </a:ln>
        </p:spPr>
      </p:pic>
      <p:sp>
        <p:nvSpPr>
          <p:cNvPr id="9" name="Rectangle 8"/>
          <p:cNvSpPr/>
          <p:nvPr/>
        </p:nvSpPr>
        <p:spPr>
          <a:xfrm>
            <a:off x="1466603" y="2220562"/>
            <a:ext cx="3976915" cy="2067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SA" sz="2400" dirty="0">
                <a:solidFill>
                  <a:schemeClr val="accent6">
                    <a:lumMod val="50000"/>
                  </a:schemeClr>
                </a:solidFill>
              </a:rPr>
              <a:t>يجب أن يراعي البائع عند قيامه بالعرض البيعي الدقة الكبيرة في اختيار كلماته ، وذلك نظراً لاحتمال نقص الخبرة والمهارات والمعرفة لدى المشتري والتي قد ترجع إلى عمره أو حالته العلمية </a:t>
            </a:r>
            <a:r>
              <a:rPr lang="ar-SA" sz="2400" dirty="0" smtClean="0">
                <a:solidFill>
                  <a:schemeClr val="accent6">
                    <a:lumMod val="50000"/>
                  </a:schemeClr>
                </a:solidFill>
              </a:rPr>
              <a:t>والثقافية</a:t>
            </a:r>
          </a:p>
        </p:txBody>
      </p:sp>
      <p:sp>
        <p:nvSpPr>
          <p:cNvPr id="10" name="Rectangle 9"/>
          <p:cNvSpPr/>
          <p:nvPr/>
        </p:nvSpPr>
        <p:spPr>
          <a:xfrm>
            <a:off x="1031368" y="1655576"/>
            <a:ext cx="3976915" cy="571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rgbClr val="FF0000"/>
                </a:solidFill>
              </a:rPr>
              <a:t>نقص </a:t>
            </a:r>
            <a:r>
              <a:rPr lang="ar-SA" sz="2400" b="1" dirty="0">
                <a:solidFill>
                  <a:srgbClr val="FF0000"/>
                </a:solidFill>
              </a:rPr>
              <a:t>معارف وخبرات العملاء </a:t>
            </a:r>
            <a:endParaRPr lang="en-US" sz="2400" b="1" dirty="0">
              <a:solidFill>
                <a:srgbClr val="FF0000"/>
              </a:solidFill>
            </a:endParaRPr>
          </a:p>
        </p:txBody>
      </p:sp>
      <p:sp>
        <p:nvSpPr>
          <p:cNvPr id="11" name="Rectangle 10"/>
          <p:cNvSpPr/>
          <p:nvPr/>
        </p:nvSpPr>
        <p:spPr>
          <a:xfrm>
            <a:off x="7153835" y="2803224"/>
            <a:ext cx="672588" cy="693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lumMod val="95000"/>
                    <a:lumOff val="5000"/>
                  </a:schemeClr>
                </a:solidFill>
              </a:rPr>
              <a:t>8</a:t>
            </a:r>
            <a:endParaRPr lang="en-US" sz="2400" b="1" dirty="0">
              <a:solidFill>
                <a:schemeClr val="tx1">
                  <a:lumMod val="95000"/>
                  <a:lumOff val="5000"/>
                </a:schemeClr>
              </a:solidFill>
            </a:endParaRPr>
          </a:p>
        </p:txBody>
      </p:sp>
      <p:sp>
        <p:nvSpPr>
          <p:cNvPr id="12" name="Rectangle 11"/>
          <p:cNvSpPr/>
          <p:nvPr/>
        </p:nvSpPr>
        <p:spPr>
          <a:xfrm>
            <a:off x="1466603" y="4288236"/>
            <a:ext cx="3976915" cy="1157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SA" sz="2400" dirty="0">
                <a:solidFill>
                  <a:srgbClr val="002060"/>
                </a:solidFill>
              </a:rPr>
              <a:t>ويمكن حل تلك المشكلة عن طريق فهم مستوى المشتري الذي توجه إليه رسالتك البيعية </a:t>
            </a:r>
          </a:p>
        </p:txBody>
      </p:sp>
    </p:spTree>
    <p:extLst>
      <p:ext uri="{BB962C8B-B14F-4D97-AF65-F5344CB8AC3E}">
        <p14:creationId xmlns:p14="http://schemas.microsoft.com/office/powerpoint/2010/main" val="14916341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2"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55</a:t>
            </a:fld>
            <a:endParaRPr lang="ar-EG">
              <a:solidFill>
                <a:prstClr val="black">
                  <a:tint val="75000"/>
                </a:prstClr>
              </a:solidFill>
            </a:endParaRPr>
          </a:p>
        </p:txBody>
      </p:sp>
      <p:grpSp>
        <p:nvGrpSpPr>
          <p:cNvPr id="5" name="Group 4"/>
          <p:cNvGrpSpPr/>
          <p:nvPr/>
        </p:nvGrpSpPr>
        <p:grpSpPr>
          <a:xfrm>
            <a:off x="581187" y="-212996"/>
            <a:ext cx="3142344" cy="1678726"/>
            <a:chOff x="1248484" y="-1"/>
            <a:chExt cx="4399280" cy="2245659"/>
          </a:xfrm>
        </p:grpSpPr>
        <p:pic>
          <p:nvPicPr>
            <p:cNvPr id="6" name="Picture 5"/>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248484" y="-1"/>
              <a:ext cx="4399280" cy="2245659"/>
            </a:xfrm>
            <a:prstGeom prst="rect">
              <a:avLst/>
            </a:prstGeom>
          </p:spPr>
        </p:pic>
        <p:sp>
          <p:nvSpPr>
            <p:cNvPr id="7" name="Rectangle 6"/>
            <p:cNvSpPr/>
            <p:nvPr/>
          </p:nvSpPr>
          <p:spPr>
            <a:xfrm rot="21138533">
              <a:off x="1494291" y="739587"/>
              <a:ext cx="3907664" cy="76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bg1"/>
                  </a:solidFill>
                </a:rPr>
                <a:t>مشاكل الاتصال بالعملاء </a:t>
              </a:r>
              <a:r>
                <a:rPr lang="ar-EG" sz="2400" b="1" dirty="0" smtClean="0">
                  <a:solidFill>
                    <a:schemeClr val="bg1"/>
                  </a:solidFill>
                </a:rPr>
                <a:t>وكيفية التغلب عليها</a:t>
              </a:r>
              <a:endParaRPr lang="ar-EG" sz="2400" b="1" dirty="0">
                <a:solidFill>
                  <a:schemeClr val="bg1"/>
                </a:solidFill>
              </a:endParaRPr>
            </a:p>
          </p:txBody>
        </p:sp>
      </p:grpSp>
      <p:grpSp>
        <p:nvGrpSpPr>
          <p:cNvPr id="9" name="Group 8"/>
          <p:cNvGrpSpPr/>
          <p:nvPr/>
        </p:nvGrpSpPr>
        <p:grpSpPr>
          <a:xfrm>
            <a:off x="1361090" y="472661"/>
            <a:ext cx="6189009" cy="2478254"/>
            <a:chOff x="3055844" y="791004"/>
            <a:chExt cx="5688106" cy="1672972"/>
          </a:xfrm>
        </p:grpSpPr>
        <p:pic>
          <p:nvPicPr>
            <p:cNvPr id="10" name="Picture 9"/>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055844" y="791004"/>
              <a:ext cx="5688106" cy="1672972"/>
            </a:xfrm>
            <a:prstGeom prst="rect">
              <a:avLst/>
            </a:prstGeom>
          </p:spPr>
        </p:pic>
        <p:sp>
          <p:nvSpPr>
            <p:cNvPr id="11" name="Rectangle 10"/>
            <p:cNvSpPr/>
            <p:nvPr/>
          </p:nvSpPr>
          <p:spPr>
            <a:xfrm>
              <a:off x="7405968" y="1209763"/>
              <a:ext cx="500903" cy="41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9</a:t>
              </a:r>
              <a:endParaRPr lang="ar-EG" sz="2800" b="1" dirty="0"/>
            </a:p>
          </p:txBody>
        </p:sp>
      </p:grpSp>
      <p:sp>
        <p:nvSpPr>
          <p:cNvPr id="12" name="Rectangle 11"/>
          <p:cNvSpPr/>
          <p:nvPr/>
        </p:nvSpPr>
        <p:spPr>
          <a:xfrm>
            <a:off x="2045798" y="1485259"/>
            <a:ext cx="3281084" cy="756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عدم </a:t>
            </a:r>
            <a:r>
              <a:rPr lang="ar-EG" sz="2400" dirty="0"/>
              <a:t>الفهم المتبادل للمصطلحات المستخدمة بينك وبين عميلك </a:t>
            </a: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132" y="2333370"/>
            <a:ext cx="6677997" cy="4022981"/>
          </a:xfrm>
          <a:prstGeom prst="rect">
            <a:avLst/>
          </a:prstGeom>
        </p:spPr>
      </p:pic>
      <p:sp>
        <p:nvSpPr>
          <p:cNvPr id="20" name="Rectangle 19"/>
          <p:cNvSpPr/>
          <p:nvPr/>
        </p:nvSpPr>
        <p:spPr>
          <a:xfrm>
            <a:off x="1749964" y="2972154"/>
            <a:ext cx="4707986" cy="1982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solidFill>
                  <a:schemeClr val="tx1">
                    <a:lumMod val="95000"/>
                    <a:lumOff val="5000"/>
                  </a:schemeClr>
                </a:solidFill>
              </a:rPr>
              <a:t>إن الكلمات المستخدمة في عملية الاتصال من جانب كل من البائع والمشتري تمثل مشكلة من مشاكل عملية الاتصال وذلك لأن الكلمات تمثل أداة أساسية في عملية الاتصال </a:t>
            </a:r>
          </a:p>
        </p:txBody>
      </p:sp>
      <p:sp>
        <p:nvSpPr>
          <p:cNvPr id="21" name="Rectangle 20"/>
          <p:cNvSpPr/>
          <p:nvPr/>
        </p:nvSpPr>
        <p:spPr>
          <a:xfrm>
            <a:off x="2367802" y="4669689"/>
            <a:ext cx="3173506" cy="1246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C00000"/>
                </a:solidFill>
              </a:rPr>
              <a:t>وعلى ذلك فيجب على رجل البيع حتى ينجح في عملية الاتصال أن يختار الكلمات</a:t>
            </a:r>
          </a:p>
        </p:txBody>
      </p:sp>
      <p:pic>
        <p:nvPicPr>
          <p:cNvPr id="2" name="Picture 1"/>
          <p:cNvPicPr>
            <a:picLocks noChangeAspect="1"/>
          </p:cNvPicPr>
          <p:nvPr/>
        </p:nvPicPr>
        <p:blipFill>
          <a:blip r:embed="rId7"/>
          <a:stretch>
            <a:fillRect/>
          </a:stretch>
        </p:blipFill>
        <p:spPr>
          <a:xfrm flipH="1">
            <a:off x="6840538" y="988233"/>
            <a:ext cx="2296768" cy="2385485"/>
          </a:xfrm>
          <a:prstGeom prst="rect">
            <a:avLst/>
          </a:prstGeom>
        </p:spPr>
      </p:pic>
    </p:spTree>
    <p:extLst>
      <p:ext uri="{BB962C8B-B14F-4D97-AF65-F5344CB8AC3E}">
        <p14:creationId xmlns:p14="http://schemas.microsoft.com/office/powerpoint/2010/main" val="28138817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22" presetClass="entr" presetSubtype="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par>
                                <p:cTn id="19" presetID="22" presetClass="entr" presetSubtype="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1"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56</a:t>
            </a:fld>
            <a:endParaRPr lang="ar-EG">
              <a:solidFill>
                <a:prstClr val="black">
                  <a:tint val="75000"/>
                </a:prstClr>
              </a:solidFill>
            </a:endParaRPr>
          </a:p>
        </p:txBody>
      </p:sp>
      <p:grpSp>
        <p:nvGrpSpPr>
          <p:cNvPr id="3" name="Group 2"/>
          <p:cNvGrpSpPr/>
          <p:nvPr/>
        </p:nvGrpSpPr>
        <p:grpSpPr>
          <a:xfrm>
            <a:off x="581187" y="-212996"/>
            <a:ext cx="3142344" cy="1678726"/>
            <a:chOff x="1248484" y="-1"/>
            <a:chExt cx="4399280" cy="2245659"/>
          </a:xfrm>
        </p:grpSpPr>
        <p:pic>
          <p:nvPicPr>
            <p:cNvPr id="5" name="Picture 4"/>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248484" y="-1"/>
              <a:ext cx="4399280" cy="2245659"/>
            </a:xfrm>
            <a:prstGeom prst="rect">
              <a:avLst/>
            </a:prstGeom>
          </p:spPr>
        </p:pic>
        <p:sp>
          <p:nvSpPr>
            <p:cNvPr id="6" name="Rectangle 5"/>
            <p:cNvSpPr/>
            <p:nvPr/>
          </p:nvSpPr>
          <p:spPr>
            <a:xfrm rot="21138533">
              <a:off x="1494291" y="739587"/>
              <a:ext cx="3907664" cy="766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bg1"/>
                  </a:solidFill>
                </a:rPr>
                <a:t>مشاكل الاتصال بالعملاء </a:t>
              </a:r>
              <a:r>
                <a:rPr lang="ar-EG" sz="2400" b="1" dirty="0" smtClean="0">
                  <a:solidFill>
                    <a:schemeClr val="bg1"/>
                  </a:solidFill>
                </a:rPr>
                <a:t>وكيفية التغلب عليها</a:t>
              </a:r>
              <a:endParaRPr lang="ar-EG" sz="2400" b="1" dirty="0">
                <a:solidFill>
                  <a:schemeClr val="bg1"/>
                </a:solidFill>
              </a:endParaRPr>
            </a:p>
          </p:txBody>
        </p:sp>
      </p:grpSp>
      <p:pic>
        <p:nvPicPr>
          <p:cNvPr id="2" name="Picture 1"/>
          <p:cNvPicPr>
            <a:picLocks noChangeAspect="1"/>
          </p:cNvPicPr>
          <p:nvPr/>
        </p:nvPicPr>
        <p:blipFill>
          <a:blip r:embed="rId5"/>
          <a:stretch>
            <a:fillRect/>
          </a:stretch>
        </p:blipFill>
        <p:spPr>
          <a:xfrm>
            <a:off x="3032096" y="2363855"/>
            <a:ext cx="2988134" cy="2556013"/>
          </a:xfrm>
          <a:prstGeom prst="rect">
            <a:avLst/>
          </a:prstGeom>
        </p:spPr>
      </p:pic>
      <p:grpSp>
        <p:nvGrpSpPr>
          <p:cNvPr id="7" name="Group 6"/>
          <p:cNvGrpSpPr/>
          <p:nvPr/>
        </p:nvGrpSpPr>
        <p:grpSpPr>
          <a:xfrm>
            <a:off x="1533609" y="853842"/>
            <a:ext cx="7610391" cy="1961125"/>
            <a:chOff x="3055844" y="791004"/>
            <a:chExt cx="5688106" cy="1672972"/>
          </a:xfrm>
        </p:grpSpPr>
        <p:pic>
          <p:nvPicPr>
            <p:cNvPr id="8" name="Picture 7"/>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055844" y="791004"/>
              <a:ext cx="5688106" cy="1672972"/>
            </a:xfrm>
            <a:prstGeom prst="rect">
              <a:avLst/>
            </a:prstGeom>
          </p:spPr>
        </p:pic>
        <p:sp>
          <p:nvSpPr>
            <p:cNvPr id="9" name="Rectangle 8"/>
            <p:cNvSpPr/>
            <p:nvPr/>
          </p:nvSpPr>
          <p:spPr>
            <a:xfrm>
              <a:off x="7405968" y="1209762"/>
              <a:ext cx="567890" cy="444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10</a:t>
              </a:r>
              <a:endParaRPr lang="ar-EG" sz="2800" b="1" dirty="0"/>
            </a:p>
          </p:txBody>
        </p:sp>
      </p:grpSp>
      <p:sp>
        <p:nvSpPr>
          <p:cNvPr id="10" name="Rectangle 9"/>
          <p:cNvSpPr/>
          <p:nvPr/>
        </p:nvSpPr>
        <p:spPr>
          <a:xfrm>
            <a:off x="2508851" y="1536763"/>
            <a:ext cx="4034625" cy="756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اختلاف </a:t>
            </a:r>
            <a:r>
              <a:rPr lang="ar-EG" sz="2400" dirty="0"/>
              <a:t>الانفعالات بين البائع والمشتري </a:t>
            </a:r>
          </a:p>
        </p:txBody>
      </p:sp>
      <p:grpSp>
        <p:nvGrpSpPr>
          <p:cNvPr id="11" name="Group 10"/>
          <p:cNvGrpSpPr/>
          <p:nvPr/>
        </p:nvGrpSpPr>
        <p:grpSpPr>
          <a:xfrm>
            <a:off x="6300088" y="2148651"/>
            <a:ext cx="2465353" cy="4452217"/>
            <a:chOff x="5580112" y="985426"/>
            <a:chExt cx="3334644" cy="2371565"/>
          </a:xfrm>
        </p:grpSpPr>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t="21488" r="2426" b="7138"/>
            <a:stretch/>
          </p:blipFill>
          <p:spPr>
            <a:xfrm>
              <a:off x="5580112" y="985426"/>
              <a:ext cx="3312368" cy="2371565"/>
            </a:xfrm>
            <a:prstGeom prst="rect">
              <a:avLst/>
            </a:prstGeom>
          </p:spPr>
        </p:pic>
        <p:sp>
          <p:nvSpPr>
            <p:cNvPr id="13" name="Rectangle 12"/>
            <p:cNvSpPr/>
            <p:nvPr/>
          </p:nvSpPr>
          <p:spPr>
            <a:xfrm>
              <a:off x="5715748" y="1085632"/>
              <a:ext cx="3199008" cy="1199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2400" dirty="0" smtClean="0">
                  <a:solidFill>
                    <a:schemeClr val="tx1">
                      <a:lumMod val="95000"/>
                      <a:lumOff val="5000"/>
                    </a:schemeClr>
                  </a:solidFill>
                </a:rPr>
                <a:t>يجب </a:t>
              </a:r>
              <a:r>
                <a:rPr lang="ar-SY" sz="2400" dirty="0">
                  <a:solidFill>
                    <a:schemeClr val="tx1">
                      <a:lumMod val="95000"/>
                      <a:lumOff val="5000"/>
                    </a:schemeClr>
                  </a:solidFill>
                </a:rPr>
                <a:t>على رجل البيع أن يراعي الحالة النفسية والانفعالية للعميل وذلك فيها إذا كان سعيداً أو حزيناً</a:t>
              </a:r>
            </a:p>
          </p:txBody>
        </p:sp>
      </p:grpSp>
      <p:grpSp>
        <p:nvGrpSpPr>
          <p:cNvPr id="14" name="Group 13"/>
          <p:cNvGrpSpPr/>
          <p:nvPr/>
        </p:nvGrpSpPr>
        <p:grpSpPr>
          <a:xfrm>
            <a:off x="581187" y="2388651"/>
            <a:ext cx="2448885" cy="4183423"/>
            <a:chOff x="5546313" y="985426"/>
            <a:chExt cx="3312368" cy="2371565"/>
          </a:xfrm>
        </p:grpSpPr>
        <p:pic>
          <p:nvPicPr>
            <p:cNvPr id="15" name="Picture 14"/>
            <p:cNvPicPr>
              <a:picLocks noChangeAspect="1"/>
            </p:cNvPicPr>
            <p:nvPr/>
          </p:nvPicPr>
          <p:blipFill rotWithShape="1">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t="21488" r="2426" b="7138"/>
            <a:stretch/>
          </p:blipFill>
          <p:spPr>
            <a:xfrm>
              <a:off x="5546313" y="985426"/>
              <a:ext cx="3312368" cy="2371565"/>
            </a:xfrm>
            <a:prstGeom prst="rect">
              <a:avLst/>
            </a:prstGeom>
          </p:spPr>
        </p:pic>
        <p:sp>
          <p:nvSpPr>
            <p:cNvPr id="16" name="Rectangle 15"/>
            <p:cNvSpPr/>
            <p:nvPr/>
          </p:nvSpPr>
          <p:spPr>
            <a:xfrm>
              <a:off x="5671030" y="1128121"/>
              <a:ext cx="3163557" cy="1199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2400" dirty="0">
                  <a:solidFill>
                    <a:schemeClr val="bg1"/>
                  </a:solidFill>
                </a:rPr>
                <a:t>وذلك حتى يكون عنده قبول لعروضه ووسائله لأن عملية البيع هي عملية إنسانية بالدرجة الأولى</a:t>
              </a:r>
            </a:p>
          </p:txBody>
        </p:sp>
      </p:grpSp>
    </p:spTree>
    <p:extLst>
      <p:ext uri="{BB962C8B-B14F-4D97-AF65-F5344CB8AC3E}">
        <p14:creationId xmlns:p14="http://schemas.microsoft.com/office/powerpoint/2010/main" val="26862806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dirty="0" smtClean="0"/>
              <a:t/>
            </a:r>
            <a:br>
              <a:rPr lang="ar-EG" dirty="0" smtClean="0"/>
            </a:br>
            <a:endParaRPr lang="ar-EG" dirty="0"/>
          </a:p>
        </p:txBody>
      </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57</a:t>
            </a:fld>
            <a:endParaRPr lang="ar-EG">
              <a:solidFill>
                <a:prstClr val="black">
                  <a:tint val="75000"/>
                </a:prstClr>
              </a:solidFill>
            </a:endParaRPr>
          </a:p>
        </p:txBody>
      </p:sp>
      <p:grpSp>
        <p:nvGrpSpPr>
          <p:cNvPr id="7" name="Group 6"/>
          <p:cNvGrpSpPr/>
          <p:nvPr/>
        </p:nvGrpSpPr>
        <p:grpSpPr>
          <a:xfrm>
            <a:off x="797093" y="1506071"/>
            <a:ext cx="7549813" cy="4366186"/>
            <a:chOff x="797093" y="1990165"/>
            <a:chExt cx="7549813" cy="4366186"/>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093" y="1990165"/>
              <a:ext cx="7549813" cy="4366186"/>
            </a:xfrm>
            <a:prstGeom prst="rect">
              <a:avLst/>
            </a:prstGeom>
          </p:spPr>
        </p:pic>
        <p:sp>
          <p:nvSpPr>
            <p:cNvPr id="6" name="Rounded Rectangle 5"/>
            <p:cNvSpPr/>
            <p:nvPr/>
          </p:nvSpPr>
          <p:spPr>
            <a:xfrm rot="20693015">
              <a:off x="3493086" y="3023054"/>
              <a:ext cx="4467037" cy="11676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C00000"/>
                  </a:solidFill>
                </a:rPr>
                <a:t>الوحدة التدريبية الثالثة</a:t>
              </a:r>
              <a:r>
                <a:rPr lang="ar-EG" sz="2800" dirty="0" smtClean="0"/>
                <a:t/>
              </a:r>
              <a:br>
                <a:rPr lang="ar-EG" sz="2800" dirty="0" smtClean="0"/>
              </a:br>
              <a:r>
                <a:rPr lang="ar-EG" sz="3200" b="1" dirty="0" smtClean="0">
                  <a:solidFill>
                    <a:srgbClr val="FF0000"/>
                  </a:solidFill>
                </a:rPr>
                <a:t>الاستعداد للبيع</a:t>
              </a:r>
              <a:endParaRPr lang="ar-EG" sz="3200" b="1" dirty="0">
                <a:solidFill>
                  <a:srgbClr val="FF0000"/>
                </a:solidFill>
              </a:endParaRPr>
            </a:p>
          </p:txBody>
        </p:sp>
      </p:grpSp>
    </p:spTree>
    <p:extLst>
      <p:ext uri="{BB962C8B-B14F-4D97-AF65-F5344CB8AC3E}">
        <p14:creationId xmlns:p14="http://schemas.microsoft.com/office/powerpoint/2010/main" val="1373941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58</a:t>
            </a:fld>
            <a:endParaRPr lang="ar-EG">
              <a:solidFill>
                <a:prstClr val="black">
                  <a:tint val="75000"/>
                </a:prstClr>
              </a:solidFill>
            </a:endParaRPr>
          </a:p>
        </p:txBody>
      </p:sp>
      <p:grpSp>
        <p:nvGrpSpPr>
          <p:cNvPr id="5" name="Group 4"/>
          <p:cNvGrpSpPr/>
          <p:nvPr/>
        </p:nvGrpSpPr>
        <p:grpSpPr>
          <a:xfrm>
            <a:off x="298216" y="1102657"/>
            <a:ext cx="8684419" cy="5140419"/>
            <a:chOff x="298216" y="1102657"/>
            <a:chExt cx="8684419" cy="5140419"/>
          </a:xfrm>
        </p:grpSpPr>
        <p:pic>
          <p:nvPicPr>
            <p:cNvPr id="2" name="Picture 1"/>
            <p:cNvPicPr>
              <a:picLocks noChangeAspect="1"/>
            </p:cNvPicPr>
            <p:nvPr/>
          </p:nvPicPr>
          <p:blipFill>
            <a:blip r:embed="rId4"/>
            <a:stretch>
              <a:fillRect/>
            </a:stretch>
          </p:blipFill>
          <p:spPr>
            <a:xfrm>
              <a:off x="298216" y="1102657"/>
              <a:ext cx="8684419" cy="5140419"/>
            </a:xfrm>
            <a:prstGeom prst="rect">
              <a:avLst/>
            </a:prstGeom>
          </p:spPr>
        </p:pic>
        <p:sp>
          <p:nvSpPr>
            <p:cNvPr id="3" name="Rectangle 2"/>
            <p:cNvSpPr/>
            <p:nvPr/>
          </p:nvSpPr>
          <p:spPr>
            <a:xfrm rot="777258">
              <a:off x="5580823" y="2020826"/>
              <a:ext cx="2878716" cy="824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prstTxWarp prst="textDoubleWave1">
                <a:avLst/>
              </a:prstTxWarp>
            </a:bodyPr>
            <a:lstStyle/>
            <a:p>
              <a:pPr algn="ctr"/>
              <a:r>
                <a:rPr lang="ar-EG" sz="2800" b="1" dirty="0"/>
                <a:t>أنواع المعلومات البيعية</a:t>
              </a:r>
            </a:p>
          </p:txBody>
        </p:sp>
      </p:grpSp>
    </p:spTree>
    <p:extLst>
      <p:ext uri="{BB962C8B-B14F-4D97-AF65-F5344CB8AC3E}">
        <p14:creationId xmlns:p14="http://schemas.microsoft.com/office/powerpoint/2010/main" val="42300496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rot="4668285">
            <a:off x="3719601" y="2454078"/>
            <a:ext cx="3027121" cy="4815689"/>
            <a:chOff x="5885719" y="2153611"/>
            <a:chExt cx="3027121" cy="4815689"/>
          </a:xfrm>
        </p:grpSpPr>
        <p:pic>
          <p:nvPicPr>
            <p:cNvPr id="14" name="Picture 13"/>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9601023">
              <a:off x="5885719" y="2153611"/>
              <a:ext cx="2324003" cy="4815689"/>
            </a:xfrm>
            <a:prstGeom prst="rect">
              <a:avLst/>
            </a:prstGeom>
          </p:spPr>
        </p:pic>
        <p:sp>
          <p:nvSpPr>
            <p:cNvPr id="15" name="Rectangle 14"/>
            <p:cNvSpPr/>
            <p:nvPr/>
          </p:nvSpPr>
          <p:spPr>
            <a:xfrm rot="16165686">
              <a:off x="7074470" y="4748401"/>
              <a:ext cx="1820648" cy="1856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chemeClr val="tx1">
                      <a:lumMod val="95000"/>
                      <a:lumOff val="5000"/>
                    </a:schemeClr>
                  </a:solidFill>
                  <a:ea typeface="Calibri" panose="020F0502020204030204" pitchFamily="34" charset="0"/>
                </a:rPr>
                <a:t>الملامح المتميزة للمنتجات </a:t>
              </a:r>
              <a:r>
                <a:rPr lang="ar-SA" sz="2400" dirty="0" smtClean="0">
                  <a:solidFill>
                    <a:schemeClr val="tx1">
                      <a:lumMod val="95000"/>
                      <a:lumOff val="5000"/>
                    </a:schemeClr>
                  </a:solidFill>
                  <a:ea typeface="Calibri" panose="020F0502020204030204" pitchFamily="34" charset="0"/>
                </a:rPr>
                <a:t>التي تميزها عن غيرها</a:t>
              </a:r>
              <a:endParaRPr lang="en-US" sz="1600" dirty="0">
                <a:solidFill>
                  <a:schemeClr val="tx1">
                    <a:lumMod val="95000"/>
                    <a:lumOff val="5000"/>
                  </a:schemeClr>
                </a:solidFill>
                <a:effectLst/>
                <a:ea typeface="Calibri" panose="020F0502020204030204" pitchFamily="34" charset="0"/>
                <a:cs typeface="Arial" panose="020B0604020202020204" pitchFamily="34" charset="0"/>
              </a:endParaRPr>
            </a:p>
          </p:txBody>
        </p:sp>
      </p:grpSp>
      <p:grpSp>
        <p:nvGrpSpPr>
          <p:cNvPr id="19" name="Group 18"/>
          <p:cNvGrpSpPr/>
          <p:nvPr/>
        </p:nvGrpSpPr>
        <p:grpSpPr>
          <a:xfrm rot="5167732">
            <a:off x="1785947" y="2217453"/>
            <a:ext cx="2461690" cy="5048311"/>
            <a:chOff x="3518600" y="1848704"/>
            <a:chExt cx="2461690" cy="5048311"/>
          </a:xfrm>
        </p:grpSpPr>
        <p:pic>
          <p:nvPicPr>
            <p:cNvPr id="20" name="Picture 19"/>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9688314">
              <a:off x="3518600" y="1848704"/>
              <a:ext cx="2324003" cy="5048311"/>
            </a:xfrm>
            <a:prstGeom prst="rect">
              <a:avLst/>
            </a:prstGeom>
          </p:spPr>
        </p:pic>
        <p:sp>
          <p:nvSpPr>
            <p:cNvPr id="21" name="Rectangle 20"/>
            <p:cNvSpPr/>
            <p:nvPr/>
          </p:nvSpPr>
          <p:spPr>
            <a:xfrm rot="15756911">
              <a:off x="4476575" y="5035325"/>
              <a:ext cx="1769979" cy="1237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chemeClr val="tx1">
                      <a:lumMod val="95000"/>
                      <a:lumOff val="5000"/>
                    </a:schemeClr>
                  </a:solidFill>
                  <a:ea typeface="Calibri" panose="020F0502020204030204" pitchFamily="34" charset="0"/>
                </a:rPr>
                <a:t>التعرف على الاستخدمات الأساسية والمساعدة للسلع </a:t>
              </a:r>
              <a:endParaRPr lang="en-US" sz="1600" dirty="0">
                <a:solidFill>
                  <a:schemeClr val="tx1">
                    <a:lumMod val="95000"/>
                    <a:lumOff val="5000"/>
                  </a:schemeClr>
                </a:solidFill>
                <a:effectLst/>
                <a:ea typeface="Calibri" panose="020F0502020204030204" pitchFamily="34" charset="0"/>
                <a:cs typeface="Arial" panose="020B0604020202020204" pitchFamily="34" charset="0"/>
              </a:endParaRPr>
            </a:p>
          </p:txBody>
        </p:sp>
      </p:grpSp>
      <p:grpSp>
        <p:nvGrpSpPr>
          <p:cNvPr id="22" name="Group 21"/>
          <p:cNvGrpSpPr/>
          <p:nvPr/>
        </p:nvGrpSpPr>
        <p:grpSpPr>
          <a:xfrm rot="5700302">
            <a:off x="1769175" y="1054908"/>
            <a:ext cx="2577755" cy="4165973"/>
            <a:chOff x="1143212" y="2595447"/>
            <a:chExt cx="2577755" cy="4165973"/>
          </a:xfrm>
        </p:grpSpPr>
        <p:pic>
          <p:nvPicPr>
            <p:cNvPr id="23" name="Picture 22"/>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9837714">
              <a:off x="1143212" y="2595447"/>
              <a:ext cx="2324003" cy="4165973"/>
            </a:xfrm>
            <a:prstGeom prst="rect">
              <a:avLst/>
            </a:prstGeom>
          </p:spPr>
        </p:pic>
        <p:sp>
          <p:nvSpPr>
            <p:cNvPr id="24" name="Rectangle 23"/>
            <p:cNvSpPr/>
            <p:nvPr/>
          </p:nvSpPr>
          <p:spPr>
            <a:xfrm rot="14837103">
              <a:off x="2137535" y="5004951"/>
              <a:ext cx="1671139" cy="1495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chemeClr val="tx1">
                      <a:lumMod val="95000"/>
                      <a:lumOff val="5000"/>
                    </a:schemeClr>
                  </a:solidFill>
                  <a:ea typeface="Calibri" panose="020F0502020204030204" pitchFamily="34" charset="0"/>
                </a:rPr>
                <a:t>معلومات عن التطوير في المنتجات </a:t>
              </a:r>
              <a:endParaRPr lang="en-US" sz="1600" dirty="0">
                <a:solidFill>
                  <a:schemeClr val="tx1">
                    <a:lumMod val="95000"/>
                    <a:lumOff val="5000"/>
                  </a:schemeClr>
                </a:solidFill>
                <a:effectLst/>
                <a:ea typeface="Calibri" panose="020F0502020204030204" pitchFamily="34" charset="0"/>
                <a:cs typeface="Arial" panose="020B0604020202020204" pitchFamily="34" charset="0"/>
              </a:endParaRP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59</a:t>
            </a:fld>
            <a:endParaRPr lang="ar-EG">
              <a:solidFill>
                <a:prstClr val="black">
                  <a:tint val="75000"/>
                </a:prstClr>
              </a:solidFill>
            </a:endParaRPr>
          </a:p>
        </p:txBody>
      </p:sp>
      <p:grpSp>
        <p:nvGrpSpPr>
          <p:cNvPr id="3" name="Group 2"/>
          <p:cNvGrpSpPr/>
          <p:nvPr/>
        </p:nvGrpSpPr>
        <p:grpSpPr>
          <a:xfrm>
            <a:off x="3840003" y="1647300"/>
            <a:ext cx="5686677" cy="4063597"/>
            <a:chOff x="555616" y="130629"/>
            <a:chExt cx="8588384" cy="5544457"/>
          </a:xfrm>
        </p:grpSpPr>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3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55616" y="130629"/>
              <a:ext cx="8588384" cy="5544457"/>
            </a:xfrm>
            <a:prstGeom prst="rect">
              <a:avLst/>
            </a:prstGeom>
          </p:spPr>
        </p:pic>
        <p:sp>
          <p:nvSpPr>
            <p:cNvPr id="6" name="Rectangle 5"/>
            <p:cNvSpPr/>
            <p:nvPr/>
          </p:nvSpPr>
          <p:spPr>
            <a:xfrm>
              <a:off x="555616" y="651996"/>
              <a:ext cx="4981822" cy="246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C00000"/>
                  </a:solidFill>
                </a:rPr>
                <a:t>يعتمد توفير المعلومات عن السلع على طبيعة تلك السلع ونوع العمل وطبيعة الموقف البيعي وأمور أخرى عديدة متعلقة بالموقف البيعي العام </a:t>
              </a:r>
              <a:endParaRPr lang="ar-EG" sz="2400" dirty="0" smtClean="0">
                <a:solidFill>
                  <a:srgbClr val="C00000"/>
                </a:solidFill>
              </a:endParaRPr>
            </a:p>
          </p:txBody>
        </p:sp>
      </p:grpSp>
      <p:grpSp>
        <p:nvGrpSpPr>
          <p:cNvPr id="8" name="Group 7"/>
          <p:cNvGrpSpPr/>
          <p:nvPr/>
        </p:nvGrpSpPr>
        <p:grpSpPr>
          <a:xfrm>
            <a:off x="806825" y="388666"/>
            <a:ext cx="5644907" cy="1238430"/>
            <a:chOff x="806825" y="388666"/>
            <a:chExt cx="5644907" cy="1825756"/>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6825" y="388666"/>
              <a:ext cx="5644907" cy="1825756"/>
            </a:xfrm>
            <a:prstGeom prst="rect">
              <a:avLst/>
            </a:prstGeom>
          </p:spPr>
        </p:pic>
        <p:sp>
          <p:nvSpPr>
            <p:cNvPr id="7" name="Rectangle 6"/>
            <p:cNvSpPr/>
            <p:nvPr/>
          </p:nvSpPr>
          <p:spPr>
            <a:xfrm>
              <a:off x="5217461" y="930826"/>
              <a:ext cx="618563" cy="540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أولاً</a:t>
              </a:r>
              <a:endParaRPr lang="ar-EG" b="1" dirty="0"/>
            </a:p>
          </p:txBody>
        </p:sp>
      </p:grpSp>
      <p:sp>
        <p:nvSpPr>
          <p:cNvPr id="9" name="Rectangle 8"/>
          <p:cNvSpPr/>
          <p:nvPr/>
        </p:nvSpPr>
        <p:spPr>
          <a:xfrm>
            <a:off x="1397067" y="660755"/>
            <a:ext cx="3230153" cy="540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accent6">
                    <a:lumMod val="50000"/>
                  </a:schemeClr>
                </a:solidFill>
              </a:rPr>
              <a:t>معلومات عن سلعك وخدماتك</a:t>
            </a:r>
            <a:endParaRPr lang="ar-EG" b="1" dirty="0">
              <a:solidFill>
                <a:schemeClr val="accent6">
                  <a:lumMod val="50000"/>
                </a:schemeClr>
              </a:solidFill>
            </a:endParaRPr>
          </a:p>
        </p:txBody>
      </p:sp>
      <p:sp>
        <p:nvSpPr>
          <p:cNvPr id="12" name="Rectangle 11"/>
          <p:cNvSpPr/>
          <p:nvPr/>
        </p:nvSpPr>
        <p:spPr>
          <a:xfrm>
            <a:off x="3790151" y="3822301"/>
            <a:ext cx="3308535" cy="999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tx1">
                    <a:lumMod val="95000"/>
                    <a:lumOff val="5000"/>
                  </a:schemeClr>
                </a:solidFill>
              </a:rPr>
              <a:t>ونجد أن توافر المعلومات من السلع يتمثل في المجالات التالية </a:t>
            </a:r>
          </a:p>
        </p:txBody>
      </p:sp>
    </p:spTree>
    <p:extLst>
      <p:ext uri="{BB962C8B-B14F-4D97-AF65-F5344CB8AC3E}">
        <p14:creationId xmlns:p14="http://schemas.microsoft.com/office/powerpoint/2010/main" val="17154348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80">
                                          <p:stCondLst>
                                            <p:cond delay="0"/>
                                          </p:stCondLst>
                                        </p:cTn>
                                        <p:tgtEl>
                                          <p:spTgt spid="22"/>
                                        </p:tgtEl>
                                      </p:cBhvr>
                                    </p:animEffect>
                                    <p:anim calcmode="lin" valueType="num">
                                      <p:cBhvr>
                                        <p:cTn id="2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2" dur="26">
                                          <p:stCondLst>
                                            <p:cond delay="650"/>
                                          </p:stCondLst>
                                        </p:cTn>
                                        <p:tgtEl>
                                          <p:spTgt spid="22"/>
                                        </p:tgtEl>
                                      </p:cBhvr>
                                      <p:to x="100000" y="60000"/>
                                    </p:animScale>
                                    <p:animScale>
                                      <p:cBhvr>
                                        <p:cTn id="33" dur="166" decel="50000">
                                          <p:stCondLst>
                                            <p:cond delay="676"/>
                                          </p:stCondLst>
                                        </p:cTn>
                                        <p:tgtEl>
                                          <p:spTgt spid="22"/>
                                        </p:tgtEl>
                                      </p:cBhvr>
                                      <p:to x="100000" y="100000"/>
                                    </p:animScale>
                                    <p:animScale>
                                      <p:cBhvr>
                                        <p:cTn id="34" dur="26">
                                          <p:stCondLst>
                                            <p:cond delay="1312"/>
                                          </p:stCondLst>
                                        </p:cTn>
                                        <p:tgtEl>
                                          <p:spTgt spid="22"/>
                                        </p:tgtEl>
                                      </p:cBhvr>
                                      <p:to x="100000" y="80000"/>
                                    </p:animScale>
                                    <p:animScale>
                                      <p:cBhvr>
                                        <p:cTn id="35" dur="166" decel="50000">
                                          <p:stCondLst>
                                            <p:cond delay="1338"/>
                                          </p:stCondLst>
                                        </p:cTn>
                                        <p:tgtEl>
                                          <p:spTgt spid="22"/>
                                        </p:tgtEl>
                                      </p:cBhvr>
                                      <p:to x="100000" y="100000"/>
                                    </p:animScale>
                                    <p:animScale>
                                      <p:cBhvr>
                                        <p:cTn id="36" dur="26">
                                          <p:stCondLst>
                                            <p:cond delay="1642"/>
                                          </p:stCondLst>
                                        </p:cTn>
                                        <p:tgtEl>
                                          <p:spTgt spid="22"/>
                                        </p:tgtEl>
                                      </p:cBhvr>
                                      <p:to x="100000" y="90000"/>
                                    </p:animScale>
                                    <p:animScale>
                                      <p:cBhvr>
                                        <p:cTn id="37" dur="166" decel="50000">
                                          <p:stCondLst>
                                            <p:cond delay="1668"/>
                                          </p:stCondLst>
                                        </p:cTn>
                                        <p:tgtEl>
                                          <p:spTgt spid="22"/>
                                        </p:tgtEl>
                                      </p:cBhvr>
                                      <p:to x="100000" y="100000"/>
                                    </p:animScale>
                                    <p:animScale>
                                      <p:cBhvr>
                                        <p:cTn id="38" dur="26">
                                          <p:stCondLst>
                                            <p:cond delay="1808"/>
                                          </p:stCondLst>
                                        </p:cTn>
                                        <p:tgtEl>
                                          <p:spTgt spid="22"/>
                                        </p:tgtEl>
                                      </p:cBhvr>
                                      <p:to x="100000" y="95000"/>
                                    </p:animScale>
                                    <p:animScale>
                                      <p:cBhvr>
                                        <p:cTn id="39" dur="166" decel="50000">
                                          <p:stCondLst>
                                            <p:cond delay="1834"/>
                                          </p:stCondLst>
                                        </p:cTn>
                                        <p:tgtEl>
                                          <p:spTgt spid="22"/>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80">
                                          <p:stCondLst>
                                            <p:cond delay="0"/>
                                          </p:stCondLst>
                                        </p:cTn>
                                        <p:tgtEl>
                                          <p:spTgt spid="19"/>
                                        </p:tgtEl>
                                      </p:cBhvr>
                                    </p:animEffect>
                                    <p:anim calcmode="lin" valueType="num">
                                      <p:cBhvr>
                                        <p:cTn id="4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0" dur="26">
                                          <p:stCondLst>
                                            <p:cond delay="650"/>
                                          </p:stCondLst>
                                        </p:cTn>
                                        <p:tgtEl>
                                          <p:spTgt spid="19"/>
                                        </p:tgtEl>
                                      </p:cBhvr>
                                      <p:to x="100000" y="60000"/>
                                    </p:animScale>
                                    <p:animScale>
                                      <p:cBhvr>
                                        <p:cTn id="51" dur="166" decel="50000">
                                          <p:stCondLst>
                                            <p:cond delay="676"/>
                                          </p:stCondLst>
                                        </p:cTn>
                                        <p:tgtEl>
                                          <p:spTgt spid="19"/>
                                        </p:tgtEl>
                                      </p:cBhvr>
                                      <p:to x="100000" y="100000"/>
                                    </p:animScale>
                                    <p:animScale>
                                      <p:cBhvr>
                                        <p:cTn id="52" dur="26">
                                          <p:stCondLst>
                                            <p:cond delay="1312"/>
                                          </p:stCondLst>
                                        </p:cTn>
                                        <p:tgtEl>
                                          <p:spTgt spid="19"/>
                                        </p:tgtEl>
                                      </p:cBhvr>
                                      <p:to x="100000" y="80000"/>
                                    </p:animScale>
                                    <p:animScale>
                                      <p:cBhvr>
                                        <p:cTn id="53" dur="166" decel="50000">
                                          <p:stCondLst>
                                            <p:cond delay="1338"/>
                                          </p:stCondLst>
                                        </p:cTn>
                                        <p:tgtEl>
                                          <p:spTgt spid="19"/>
                                        </p:tgtEl>
                                      </p:cBhvr>
                                      <p:to x="100000" y="100000"/>
                                    </p:animScale>
                                    <p:animScale>
                                      <p:cBhvr>
                                        <p:cTn id="54" dur="26">
                                          <p:stCondLst>
                                            <p:cond delay="1642"/>
                                          </p:stCondLst>
                                        </p:cTn>
                                        <p:tgtEl>
                                          <p:spTgt spid="19"/>
                                        </p:tgtEl>
                                      </p:cBhvr>
                                      <p:to x="100000" y="90000"/>
                                    </p:animScale>
                                    <p:animScale>
                                      <p:cBhvr>
                                        <p:cTn id="55" dur="166" decel="50000">
                                          <p:stCondLst>
                                            <p:cond delay="1668"/>
                                          </p:stCondLst>
                                        </p:cTn>
                                        <p:tgtEl>
                                          <p:spTgt spid="19"/>
                                        </p:tgtEl>
                                      </p:cBhvr>
                                      <p:to x="100000" y="100000"/>
                                    </p:animScale>
                                    <p:animScale>
                                      <p:cBhvr>
                                        <p:cTn id="56" dur="26">
                                          <p:stCondLst>
                                            <p:cond delay="1808"/>
                                          </p:stCondLst>
                                        </p:cTn>
                                        <p:tgtEl>
                                          <p:spTgt spid="19"/>
                                        </p:tgtEl>
                                      </p:cBhvr>
                                      <p:to x="100000" y="95000"/>
                                    </p:animScale>
                                    <p:animScale>
                                      <p:cBhvr>
                                        <p:cTn id="57" dur="166" decel="50000">
                                          <p:stCondLst>
                                            <p:cond delay="1834"/>
                                          </p:stCondLst>
                                        </p:cTn>
                                        <p:tgtEl>
                                          <p:spTgt spid="19"/>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80">
                                          <p:stCondLst>
                                            <p:cond delay="0"/>
                                          </p:stCondLst>
                                        </p:cTn>
                                        <p:tgtEl>
                                          <p:spTgt spid="13"/>
                                        </p:tgtEl>
                                      </p:cBhvr>
                                    </p:animEffect>
                                    <p:anim calcmode="lin" valueType="num">
                                      <p:cBhvr>
                                        <p:cTn id="6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8" dur="26">
                                          <p:stCondLst>
                                            <p:cond delay="650"/>
                                          </p:stCondLst>
                                        </p:cTn>
                                        <p:tgtEl>
                                          <p:spTgt spid="13"/>
                                        </p:tgtEl>
                                      </p:cBhvr>
                                      <p:to x="100000" y="60000"/>
                                    </p:animScale>
                                    <p:animScale>
                                      <p:cBhvr>
                                        <p:cTn id="69" dur="166" decel="50000">
                                          <p:stCondLst>
                                            <p:cond delay="676"/>
                                          </p:stCondLst>
                                        </p:cTn>
                                        <p:tgtEl>
                                          <p:spTgt spid="13"/>
                                        </p:tgtEl>
                                      </p:cBhvr>
                                      <p:to x="100000" y="100000"/>
                                    </p:animScale>
                                    <p:animScale>
                                      <p:cBhvr>
                                        <p:cTn id="70" dur="26">
                                          <p:stCondLst>
                                            <p:cond delay="1312"/>
                                          </p:stCondLst>
                                        </p:cTn>
                                        <p:tgtEl>
                                          <p:spTgt spid="13"/>
                                        </p:tgtEl>
                                      </p:cBhvr>
                                      <p:to x="100000" y="80000"/>
                                    </p:animScale>
                                    <p:animScale>
                                      <p:cBhvr>
                                        <p:cTn id="71" dur="166" decel="50000">
                                          <p:stCondLst>
                                            <p:cond delay="1338"/>
                                          </p:stCondLst>
                                        </p:cTn>
                                        <p:tgtEl>
                                          <p:spTgt spid="13"/>
                                        </p:tgtEl>
                                      </p:cBhvr>
                                      <p:to x="100000" y="100000"/>
                                    </p:animScale>
                                    <p:animScale>
                                      <p:cBhvr>
                                        <p:cTn id="72" dur="26">
                                          <p:stCondLst>
                                            <p:cond delay="1642"/>
                                          </p:stCondLst>
                                        </p:cTn>
                                        <p:tgtEl>
                                          <p:spTgt spid="13"/>
                                        </p:tgtEl>
                                      </p:cBhvr>
                                      <p:to x="100000" y="90000"/>
                                    </p:animScale>
                                    <p:animScale>
                                      <p:cBhvr>
                                        <p:cTn id="73" dur="166" decel="50000">
                                          <p:stCondLst>
                                            <p:cond delay="1668"/>
                                          </p:stCondLst>
                                        </p:cTn>
                                        <p:tgtEl>
                                          <p:spTgt spid="13"/>
                                        </p:tgtEl>
                                      </p:cBhvr>
                                      <p:to x="100000" y="100000"/>
                                    </p:animScale>
                                    <p:animScale>
                                      <p:cBhvr>
                                        <p:cTn id="74" dur="26">
                                          <p:stCondLst>
                                            <p:cond delay="1808"/>
                                          </p:stCondLst>
                                        </p:cTn>
                                        <p:tgtEl>
                                          <p:spTgt spid="13"/>
                                        </p:tgtEl>
                                      </p:cBhvr>
                                      <p:to x="100000" y="95000"/>
                                    </p:animScale>
                                    <p:animScale>
                                      <p:cBhvr>
                                        <p:cTn id="7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26078" y="932663"/>
            <a:ext cx="3834426" cy="1300551"/>
          </a:xfrm>
          <a:prstGeom prst="rect">
            <a:avLst/>
          </a:prstGeom>
          <a:noFill/>
        </p:spPr>
        <p:txBody>
          <a:bodyPr spcFirstLastPara="1" wrap="none" lIns="68580" tIns="34290" rIns="68580" bIns="34290" numCol="1">
            <a:prstTxWarp prst="textArchUp">
              <a:avLst>
                <a:gd name="adj" fmla="val 10500468"/>
              </a:avLst>
            </a:prstTxWarp>
            <a:spAutoFit/>
          </a:bodyPr>
          <a:lstStyle/>
          <a:p>
            <a:pPr algn="ctr"/>
            <a:r>
              <a:rPr lang="ar-EG" sz="6000" b="1" dirty="0">
                <a:ln w="22225">
                  <a:solidFill>
                    <a:schemeClr val="accent2"/>
                  </a:solidFill>
                  <a:prstDash val="solid"/>
                </a:ln>
                <a:solidFill>
                  <a:schemeClr val="accent2">
                    <a:lumMod val="40000"/>
                    <a:lumOff val="60000"/>
                  </a:schemeClr>
                </a:solidFill>
              </a:rPr>
              <a:t>لنبدأ البرنامج</a:t>
            </a:r>
            <a:endParaRPr lang="en-US" sz="6000" b="1" dirty="0">
              <a:ln w="22225">
                <a:solidFill>
                  <a:schemeClr val="accent2"/>
                </a:solidFill>
                <a:prstDash val="solid"/>
              </a:ln>
              <a:solidFill>
                <a:schemeClr val="accent2">
                  <a:lumMod val="40000"/>
                  <a:lumOff val="60000"/>
                </a:schemeClr>
              </a:solidFill>
            </a:endParaRPr>
          </a:p>
        </p:txBody>
      </p:sp>
      <p:grpSp>
        <p:nvGrpSpPr>
          <p:cNvPr id="7" name="Group 6"/>
          <p:cNvGrpSpPr/>
          <p:nvPr/>
        </p:nvGrpSpPr>
        <p:grpSpPr>
          <a:xfrm>
            <a:off x="1448907" y="1582939"/>
            <a:ext cx="6192180" cy="4885095"/>
            <a:chOff x="2411760" y="931728"/>
            <a:chExt cx="5040560" cy="5940080"/>
          </a:xfrm>
        </p:grpSpPr>
        <p:pic>
          <p:nvPicPr>
            <p:cNvPr id="6" name="Picture 5"/>
            <p:cNvPicPr>
              <a:picLocks noChangeAspect="1"/>
            </p:cNvPicPr>
            <p:nvPr/>
          </p:nvPicPr>
          <p:blipFill>
            <a:blip r:embed="rId4"/>
            <a:stretch>
              <a:fillRect/>
            </a:stretch>
          </p:blipFill>
          <p:spPr>
            <a:xfrm>
              <a:off x="2411760" y="931728"/>
              <a:ext cx="5040560" cy="5940080"/>
            </a:xfrm>
            <a:prstGeom prst="rect">
              <a:avLst/>
            </a:prstGeom>
          </p:spPr>
        </p:pic>
        <p:pic>
          <p:nvPicPr>
            <p:cNvPr id="3076" name="Picture 4" descr="http://admin.travelmole.com/images/stories/2009/images/letsgo(1).jpg"/>
            <p:cNvPicPr>
              <a:picLocks noChangeAspect="1" noChangeArrowheads="1"/>
            </p:cNvPicPr>
            <p:nvPr/>
          </p:nvPicPr>
          <p:blipFill>
            <a:blip r:embed="rId5" cstate="print">
              <a:clrChange>
                <a:clrFrom>
                  <a:srgbClr val="FDFDFD"/>
                </a:clrFrom>
                <a:clrTo>
                  <a:srgbClr val="FDFDFD">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71800" y="2996952"/>
              <a:ext cx="4320480" cy="102437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lide Number Placeholder 3"/>
          <p:cNvSpPr>
            <a:spLocks noGrp="1"/>
          </p:cNvSpPr>
          <p:nvPr>
            <p:ph type="sldNum" sz="quarter" idx="12"/>
          </p:nvPr>
        </p:nvSpPr>
        <p:spPr/>
        <p:txBody>
          <a:bodyPr/>
          <a:lstStyle/>
          <a:p>
            <a:fld id="{8EE79F39-E3F1-4384-8425-D69818DE6729}" type="slidenum">
              <a:rPr lang="ar-EG" smtClean="0"/>
              <a:t>6</a:t>
            </a:fld>
            <a:endParaRPr lang="ar-EG"/>
          </a:p>
        </p:txBody>
      </p:sp>
    </p:spTree>
    <p:extLst>
      <p:ext uri="{BB962C8B-B14F-4D97-AF65-F5344CB8AC3E}">
        <p14:creationId xmlns:p14="http://schemas.microsoft.com/office/powerpoint/2010/main" val="2560587544"/>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60</a:t>
            </a:fld>
            <a:endParaRPr lang="ar-EG">
              <a:solidFill>
                <a:prstClr val="black">
                  <a:tint val="75000"/>
                </a:prstClr>
              </a:solidFill>
            </a:endParaRPr>
          </a:p>
        </p:txBody>
      </p:sp>
      <p:grpSp>
        <p:nvGrpSpPr>
          <p:cNvPr id="3" name="Group 2"/>
          <p:cNvGrpSpPr/>
          <p:nvPr/>
        </p:nvGrpSpPr>
        <p:grpSpPr>
          <a:xfrm>
            <a:off x="552757" y="353796"/>
            <a:ext cx="5644907" cy="1329736"/>
            <a:chOff x="579651" y="17619"/>
            <a:chExt cx="5644907" cy="1329736"/>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51" y="17619"/>
              <a:ext cx="5644907" cy="1329736"/>
            </a:xfrm>
            <a:prstGeom prst="rect">
              <a:avLst/>
            </a:prstGeom>
          </p:spPr>
        </p:pic>
        <p:sp>
          <p:nvSpPr>
            <p:cNvPr id="5" name="Rectangle 4"/>
            <p:cNvSpPr/>
            <p:nvPr/>
          </p:nvSpPr>
          <p:spPr>
            <a:xfrm>
              <a:off x="1017899" y="330604"/>
              <a:ext cx="3580995" cy="540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accent6">
                      <a:lumMod val="50000"/>
                    </a:schemeClr>
                  </a:solidFill>
                </a:rPr>
                <a:t> معلومات عن شركتك أو مؤسستك</a:t>
              </a:r>
              <a:endParaRPr lang="ar-EG" b="1" dirty="0">
                <a:solidFill>
                  <a:schemeClr val="accent6">
                    <a:lumMod val="50000"/>
                  </a:schemeClr>
                </a:solidFill>
              </a:endParaRPr>
            </a:p>
          </p:txBody>
        </p:sp>
        <p:sp>
          <p:nvSpPr>
            <p:cNvPr id="6" name="Rectangle 5"/>
            <p:cNvSpPr/>
            <p:nvPr/>
          </p:nvSpPr>
          <p:spPr>
            <a:xfrm>
              <a:off x="4901454" y="412416"/>
              <a:ext cx="618563" cy="366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ثانياً</a:t>
              </a:r>
              <a:endParaRPr lang="ar-EG" b="1" dirty="0"/>
            </a:p>
          </p:txBody>
        </p:sp>
      </p:grpSp>
      <p:grpSp>
        <p:nvGrpSpPr>
          <p:cNvPr id="7" name="Group 6"/>
          <p:cNvGrpSpPr/>
          <p:nvPr/>
        </p:nvGrpSpPr>
        <p:grpSpPr>
          <a:xfrm>
            <a:off x="3361687" y="1683532"/>
            <a:ext cx="5153663" cy="4461774"/>
            <a:chOff x="1552306" y="1538600"/>
            <a:chExt cx="6343465" cy="5319209"/>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2306" y="1538600"/>
              <a:ext cx="6343465" cy="5319209"/>
            </a:xfrm>
            <a:prstGeom prst="rect">
              <a:avLst/>
            </a:prstGeom>
          </p:spPr>
        </p:pic>
        <p:sp>
          <p:nvSpPr>
            <p:cNvPr id="9" name="Rectangle 8"/>
            <p:cNvSpPr/>
            <p:nvPr/>
          </p:nvSpPr>
          <p:spPr>
            <a:xfrm>
              <a:off x="2412481" y="2106801"/>
              <a:ext cx="4623113" cy="2822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إن </a:t>
              </a:r>
              <a:r>
                <a:rPr lang="ar-EG" sz="2400" dirty="0"/>
                <a:t>رجل البيع يجب ان يكون عنده قدر كبير من المعلومات عن الشركة التي سيمثلها لأن ذلك يؤثر في كيفية الترويج والبيع لمنتجات تلك الشركات وبصورة أكثر تعمقاً نجد أن رجل البيع يبيع بشركته ومنتجات شركته</a:t>
              </a:r>
            </a:p>
          </p:txBody>
        </p:sp>
      </p:grpSp>
      <p:pic>
        <p:nvPicPr>
          <p:cNvPr id="10" name="Picture 9" descr="http://al3loom.com/wp-content/uploads/2012/12/Educational-Supervision.jpg"/>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1430" y="4000053"/>
            <a:ext cx="2362382" cy="2003612"/>
          </a:xfrm>
          <a:prstGeom prst="rect">
            <a:avLst/>
          </a:prstGeom>
          <a:noFill/>
          <a:ln>
            <a:noFill/>
          </a:ln>
        </p:spPr>
      </p:pic>
    </p:spTree>
    <p:extLst>
      <p:ext uri="{BB962C8B-B14F-4D97-AF65-F5344CB8AC3E}">
        <p14:creationId xmlns:p14="http://schemas.microsoft.com/office/powerpoint/2010/main" val="16775946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3"/>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61</a:t>
            </a:fld>
            <a:endParaRPr lang="ar-EG">
              <a:solidFill>
                <a:prstClr val="black">
                  <a:tint val="75000"/>
                </a:prstClr>
              </a:solidFill>
            </a:endParaRPr>
          </a:p>
        </p:txBody>
      </p:sp>
      <p:grpSp>
        <p:nvGrpSpPr>
          <p:cNvPr id="3" name="Group 2"/>
          <p:cNvGrpSpPr/>
          <p:nvPr/>
        </p:nvGrpSpPr>
        <p:grpSpPr>
          <a:xfrm flipH="1">
            <a:off x="515539" y="319140"/>
            <a:ext cx="4782602" cy="835428"/>
            <a:chOff x="112981" y="-67090"/>
            <a:chExt cx="1922780" cy="655608"/>
          </a:xfrm>
          <a:scene3d>
            <a:camera prst="orthographicFront">
              <a:rot lat="0" lon="0" rev="0"/>
            </a:camera>
            <a:lightRig rig="balanced" dir="t">
              <a:rot lat="0" lon="0" rev="8700000"/>
            </a:lightRig>
          </a:scene3d>
        </p:grpSpPr>
        <p:pic>
          <p:nvPicPr>
            <p:cNvPr id="5" name="Picture 4" descr="C:\Users\maraimm\Desktop\صور انفوجرافيك\Untitled22.png"/>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12981" y="-67090"/>
              <a:ext cx="1922780" cy="655608"/>
            </a:xfrm>
            <a:prstGeom prst="rect">
              <a:avLst/>
            </a:prstGeom>
            <a:noFill/>
            <a:ln>
              <a:noFill/>
            </a:ln>
            <a:effectLst>
              <a:outerShdw blurRad="44450" dist="27940" dir="5400000" algn="ctr">
                <a:srgbClr val="000000">
                  <a:alpha val="32000"/>
                </a:srgbClr>
              </a:outerShdw>
            </a:effectLst>
            <a:sp3d>
              <a:bevelT w="190500" h="38100"/>
            </a:sp3d>
          </p:spPr>
        </p:pic>
        <p:sp>
          <p:nvSpPr>
            <p:cNvPr id="6" name="Rectangle 5"/>
            <p:cNvSpPr/>
            <p:nvPr/>
          </p:nvSpPr>
          <p:spPr>
            <a:xfrm>
              <a:off x="476976" y="70933"/>
              <a:ext cx="1371600" cy="379562"/>
            </a:xfrm>
            <a:prstGeom prst="rect">
              <a:avLst/>
            </a:prstGeom>
            <a:no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800" b="1" dirty="0" smtClean="0">
                  <a:solidFill>
                    <a:srgbClr val="FFFFFF"/>
                  </a:solidFill>
                  <a:ea typeface="Times New Roman" panose="02020603050405020304" pitchFamily="18" charset="0"/>
                </a:rPr>
                <a:t>تشمل </a:t>
              </a:r>
              <a:r>
                <a:rPr lang="ar-SA" sz="2800" b="1" dirty="0">
                  <a:solidFill>
                    <a:srgbClr val="FFFFFF"/>
                  </a:solidFill>
                  <a:ea typeface="Times New Roman" panose="02020603050405020304" pitchFamily="18" charset="0"/>
                </a:rPr>
                <a:t>هذه المعلومات ما يلي </a:t>
              </a:r>
              <a:endParaRPr lang="en-US" sz="2000" dirty="0">
                <a:effectLst/>
                <a:ea typeface="Calibri" panose="020F0502020204030204" pitchFamily="34" charset="0"/>
                <a:cs typeface="Arial" panose="020B0604020202020204" pitchFamily="34" charset="0"/>
              </a:endParaRPr>
            </a:p>
          </p:txBody>
        </p:sp>
      </p:grpSp>
      <p:grpSp>
        <p:nvGrpSpPr>
          <p:cNvPr id="7" name="Group 6"/>
          <p:cNvGrpSpPr/>
          <p:nvPr/>
        </p:nvGrpSpPr>
        <p:grpSpPr>
          <a:xfrm>
            <a:off x="2767632" y="978688"/>
            <a:ext cx="5486400" cy="4917515"/>
            <a:chOff x="-17432" y="0"/>
            <a:chExt cx="2985423" cy="2880995"/>
          </a:xfrm>
        </p:grpSpPr>
        <p:pic>
          <p:nvPicPr>
            <p:cNvPr id="8" name="Picture 7" descr="C:\Users\maraimm\Desktop\صور انفوجرافيك\Untitled44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432" y="0"/>
              <a:ext cx="2985423" cy="2880995"/>
            </a:xfrm>
            <a:prstGeom prst="rect">
              <a:avLst/>
            </a:prstGeom>
            <a:noFill/>
            <a:ln>
              <a:noFill/>
            </a:ln>
          </p:spPr>
        </p:pic>
        <p:sp>
          <p:nvSpPr>
            <p:cNvPr id="9" name="Rectangle 8"/>
            <p:cNvSpPr/>
            <p:nvPr/>
          </p:nvSpPr>
          <p:spPr>
            <a:xfrm>
              <a:off x="190830" y="1084288"/>
              <a:ext cx="2568899" cy="1630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800" b="1" dirty="0">
                  <a:ea typeface="Calibri" panose="020F0502020204030204" pitchFamily="34" charset="0"/>
                </a:rPr>
                <a:t>المعلومات العامة </a:t>
              </a:r>
              <a:r>
                <a:rPr lang="ar-SA" sz="2400" dirty="0" smtClean="0">
                  <a:ea typeface="Calibri" panose="020F0502020204030204" pitchFamily="34" charset="0"/>
                </a:rPr>
                <a:t/>
              </a:r>
              <a:br>
                <a:rPr lang="ar-SA" sz="2400" dirty="0" smtClean="0">
                  <a:ea typeface="Calibri" panose="020F0502020204030204" pitchFamily="34" charset="0"/>
                </a:rPr>
              </a:br>
              <a:r>
                <a:rPr lang="ar-SA" sz="2400" dirty="0" smtClean="0">
                  <a:ea typeface="Calibri" panose="020F0502020204030204" pitchFamily="34" charset="0"/>
                </a:rPr>
                <a:t> </a:t>
              </a:r>
              <a:r>
                <a:rPr lang="ar-SA" sz="2400" dirty="0">
                  <a:ea typeface="Calibri" panose="020F0502020204030204" pitchFamily="34" charset="0"/>
                </a:rPr>
                <a:t>وتشمل تلك المعلومات المتاحة من تاريخ إنشاء تلك الشركة وكيف تأسست ومن هم أصحاب تلك الشركة واصحاب قرار الإنشاء وشكلها القانوني وكذلك معرفة ما إذا كانت تلك الشركة تتبع القطاع العام او الخاص</a:t>
              </a:r>
              <a:endParaRPr lang="en-US" dirty="0">
                <a:effectLst/>
                <a:ea typeface="Calibri" panose="020F0502020204030204" pitchFamily="34" charset="0"/>
                <a:cs typeface="Arial" panose="020B0604020202020204" pitchFamily="34" charset="0"/>
              </a:endParaRPr>
            </a:p>
          </p:txBody>
        </p:sp>
      </p:grpSp>
      <p:pic>
        <p:nvPicPr>
          <p:cNvPr id="10" name="Picture 9"/>
          <p:cNvPicPr>
            <a:picLocks noChangeAspect="1"/>
          </p:cNvPicPr>
          <p:nvPr/>
        </p:nvPicPr>
        <p:blipFill>
          <a:blip r:embed="rId6">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818836" y="1361018"/>
            <a:ext cx="3161074" cy="2054535"/>
          </a:xfrm>
          <a:prstGeom prst="rect">
            <a:avLst/>
          </a:prstGeom>
        </p:spPr>
      </p:pic>
    </p:spTree>
    <p:extLst>
      <p:ext uri="{BB962C8B-B14F-4D97-AF65-F5344CB8AC3E}">
        <p14:creationId xmlns:p14="http://schemas.microsoft.com/office/powerpoint/2010/main" val="1738460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62</a:t>
            </a:fld>
            <a:endParaRPr lang="ar-EG">
              <a:solidFill>
                <a:prstClr val="black">
                  <a:tint val="75000"/>
                </a:prstClr>
              </a:solidFill>
            </a:endParaRPr>
          </a:p>
        </p:txBody>
      </p:sp>
      <p:grpSp>
        <p:nvGrpSpPr>
          <p:cNvPr id="3" name="Group 2"/>
          <p:cNvGrpSpPr/>
          <p:nvPr/>
        </p:nvGrpSpPr>
        <p:grpSpPr>
          <a:xfrm flipH="1">
            <a:off x="515539" y="319140"/>
            <a:ext cx="4782602" cy="835428"/>
            <a:chOff x="112981" y="-67090"/>
            <a:chExt cx="1922780" cy="655608"/>
          </a:xfrm>
          <a:scene3d>
            <a:camera prst="orthographicFront">
              <a:rot lat="0" lon="0" rev="0"/>
            </a:camera>
            <a:lightRig rig="balanced" dir="t">
              <a:rot lat="0" lon="0" rev="8700000"/>
            </a:lightRig>
          </a:scene3d>
        </p:grpSpPr>
        <p:pic>
          <p:nvPicPr>
            <p:cNvPr id="5" name="Picture 4" descr="C:\Users\maraimm\Desktop\صور انفوجرافيك\Untitled22.png"/>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12981" y="-67090"/>
              <a:ext cx="1922780" cy="655608"/>
            </a:xfrm>
            <a:prstGeom prst="rect">
              <a:avLst/>
            </a:prstGeom>
            <a:noFill/>
            <a:ln>
              <a:noFill/>
            </a:ln>
            <a:effectLst>
              <a:outerShdw blurRad="44450" dist="27940" dir="5400000" algn="ctr">
                <a:srgbClr val="000000">
                  <a:alpha val="32000"/>
                </a:srgbClr>
              </a:outerShdw>
            </a:effectLst>
            <a:sp3d>
              <a:bevelT w="190500" h="38100"/>
            </a:sp3d>
          </p:spPr>
        </p:pic>
        <p:sp>
          <p:nvSpPr>
            <p:cNvPr id="6" name="Rectangle 5"/>
            <p:cNvSpPr/>
            <p:nvPr/>
          </p:nvSpPr>
          <p:spPr>
            <a:xfrm>
              <a:off x="476976" y="70933"/>
              <a:ext cx="1371600" cy="379562"/>
            </a:xfrm>
            <a:prstGeom prst="rect">
              <a:avLst/>
            </a:prstGeom>
            <a:no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800" b="1" dirty="0" smtClean="0">
                  <a:solidFill>
                    <a:srgbClr val="FFFFFF"/>
                  </a:solidFill>
                  <a:ea typeface="Times New Roman" panose="02020603050405020304" pitchFamily="18" charset="0"/>
                </a:rPr>
                <a:t>تشمل </a:t>
              </a:r>
              <a:r>
                <a:rPr lang="ar-SA" sz="2800" b="1" dirty="0">
                  <a:solidFill>
                    <a:srgbClr val="FFFFFF"/>
                  </a:solidFill>
                  <a:ea typeface="Times New Roman" panose="02020603050405020304" pitchFamily="18" charset="0"/>
                </a:rPr>
                <a:t>هذه المعلومات ما يلي </a:t>
              </a:r>
              <a:endParaRPr lang="en-US" sz="2000" dirty="0">
                <a:effectLst/>
                <a:ea typeface="Calibri" panose="020F0502020204030204" pitchFamily="34" charset="0"/>
                <a:cs typeface="Arial" panose="020B0604020202020204" pitchFamily="34" charset="0"/>
              </a:endParaRPr>
            </a:p>
          </p:txBody>
        </p:sp>
      </p:grpSp>
      <p:grpSp>
        <p:nvGrpSpPr>
          <p:cNvPr id="7" name="Group 6"/>
          <p:cNvGrpSpPr/>
          <p:nvPr/>
        </p:nvGrpSpPr>
        <p:grpSpPr>
          <a:xfrm>
            <a:off x="2906840" y="1330448"/>
            <a:ext cx="5704018" cy="4904069"/>
            <a:chOff x="0" y="0"/>
            <a:chExt cx="2959100" cy="2872105"/>
          </a:xfrm>
        </p:grpSpPr>
        <p:pic>
          <p:nvPicPr>
            <p:cNvPr id="8" name="Picture 7" descr="C:\Users\maraimm\Desktop\صور انفوجرافيك\Untitled55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959100" cy="2872105"/>
            </a:xfrm>
            <a:prstGeom prst="rect">
              <a:avLst/>
            </a:prstGeom>
            <a:noFill/>
            <a:ln>
              <a:noFill/>
            </a:ln>
          </p:spPr>
        </p:pic>
        <p:sp>
          <p:nvSpPr>
            <p:cNvPr id="9" name="Rectangle 8"/>
            <p:cNvSpPr/>
            <p:nvPr/>
          </p:nvSpPr>
          <p:spPr>
            <a:xfrm>
              <a:off x="261801" y="1045338"/>
              <a:ext cx="2435497" cy="1726595"/>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800" b="1" dirty="0">
                  <a:solidFill>
                    <a:srgbClr val="FFFFFF"/>
                  </a:solidFill>
                  <a:latin typeface="Calibri" panose="020F0502020204030204" pitchFamily="34" charset="0"/>
                  <a:ea typeface="Calibri" panose="020F0502020204030204" pitchFamily="34" charset="0"/>
                </a:rPr>
                <a:t>شروط التعاقد </a:t>
              </a:r>
              <a:r>
                <a:rPr lang="ar-SA" sz="2800" b="1" dirty="0" smtClean="0">
                  <a:solidFill>
                    <a:srgbClr val="FFFFFF"/>
                  </a:solidFill>
                  <a:latin typeface="Calibri" panose="020F0502020204030204" pitchFamily="34" charset="0"/>
                  <a:ea typeface="Calibri" panose="020F0502020204030204" pitchFamily="34" charset="0"/>
                </a:rPr>
                <a:t/>
              </a:r>
              <a:br>
                <a:rPr lang="ar-SA" sz="2800" b="1" dirty="0" smtClean="0">
                  <a:solidFill>
                    <a:srgbClr val="FFFFFF"/>
                  </a:solidFill>
                  <a:latin typeface="Calibri" panose="020F0502020204030204" pitchFamily="34" charset="0"/>
                  <a:ea typeface="Calibri" panose="020F0502020204030204" pitchFamily="34" charset="0"/>
                </a:rPr>
              </a:br>
              <a:r>
                <a:rPr lang="ar-SA" sz="2800" b="1" dirty="0" smtClean="0">
                  <a:solidFill>
                    <a:srgbClr val="FFFFFF"/>
                  </a:solidFill>
                  <a:latin typeface="Calibri" panose="020F0502020204030204" pitchFamily="34" charset="0"/>
                  <a:ea typeface="Calibri" panose="020F0502020204030204" pitchFamily="34" charset="0"/>
                </a:rPr>
                <a:t> </a:t>
              </a:r>
              <a:r>
                <a:rPr lang="ar-SA" sz="2800" b="1" dirty="0">
                  <a:solidFill>
                    <a:srgbClr val="FFFFFF"/>
                  </a:solidFill>
                  <a:latin typeface="Calibri" panose="020F0502020204030204" pitchFamily="34" charset="0"/>
                  <a:ea typeface="Calibri" panose="020F0502020204030204" pitchFamily="34" charset="0"/>
                </a:rPr>
                <a:t>ونظم تسليم </a:t>
              </a:r>
              <a:r>
                <a:rPr lang="ar-SA" sz="2800" b="1" dirty="0" smtClean="0">
                  <a:solidFill>
                    <a:srgbClr val="FFFFFF"/>
                  </a:solidFill>
                  <a:latin typeface="Calibri" panose="020F0502020204030204" pitchFamily="34" charset="0"/>
                  <a:ea typeface="Calibri" panose="020F0502020204030204" pitchFamily="34" charset="0"/>
                </a:rPr>
                <a:t>المنتجات</a:t>
              </a:r>
              <a:r>
                <a:rPr lang="ar-SA" sz="2400" dirty="0" smtClean="0">
                  <a:solidFill>
                    <a:srgbClr val="FFFFFF"/>
                  </a:solidFill>
                  <a:latin typeface="Calibri" panose="020F0502020204030204" pitchFamily="34" charset="0"/>
                  <a:ea typeface="Calibri" panose="020F0502020204030204" pitchFamily="34" charset="0"/>
                </a:rPr>
                <a:t/>
              </a:r>
              <a:br>
                <a:rPr lang="ar-SA" sz="2400" dirty="0" smtClean="0">
                  <a:solidFill>
                    <a:srgbClr val="FFFFFF"/>
                  </a:solidFill>
                  <a:latin typeface="Calibri" panose="020F0502020204030204" pitchFamily="34" charset="0"/>
                  <a:ea typeface="Calibri" panose="020F0502020204030204" pitchFamily="34" charset="0"/>
                </a:rPr>
              </a:br>
              <a:r>
                <a:rPr lang="ar-SA" sz="2400" dirty="0" smtClean="0">
                  <a:solidFill>
                    <a:srgbClr val="FFFFFF"/>
                  </a:solidFill>
                  <a:latin typeface="Calibri" panose="020F0502020204030204" pitchFamily="34" charset="0"/>
                  <a:ea typeface="Calibri" panose="020F0502020204030204" pitchFamily="34" charset="0"/>
                </a:rPr>
                <a:t>فيجب أن </a:t>
              </a:r>
              <a:r>
                <a:rPr lang="ar-SA" sz="2400" dirty="0">
                  <a:solidFill>
                    <a:srgbClr val="FFFFFF"/>
                  </a:solidFill>
                  <a:latin typeface="Calibri" panose="020F0502020204030204" pitchFamily="34" charset="0"/>
                  <a:ea typeface="Calibri" panose="020F0502020204030204" pitchFamily="34" charset="0"/>
                </a:rPr>
                <a:t>يتعرف على شروط التعاقد التي تتبعها شركته في التعامل مع العملاء مثل شروط الدفع والتسليم والخصم ، وكذلك لابد له ان يتعرف على الطريقة التي تستخدمها الشركة حتى يتسنى لعميلها الحيازة المادية لمنتجاتها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pic>
        <p:nvPicPr>
          <p:cNvPr id="2050" name="Picture 2" descr="http://www.cnam.mr/images/contrac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1096" y="1629068"/>
            <a:ext cx="2232716" cy="17861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4141002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63</a:t>
            </a:fld>
            <a:endParaRPr lang="ar-EG">
              <a:solidFill>
                <a:prstClr val="black">
                  <a:tint val="75000"/>
                </a:prstClr>
              </a:solidFill>
            </a:endParaRPr>
          </a:p>
        </p:txBody>
      </p:sp>
      <p:grpSp>
        <p:nvGrpSpPr>
          <p:cNvPr id="3" name="Group 2"/>
          <p:cNvGrpSpPr/>
          <p:nvPr/>
        </p:nvGrpSpPr>
        <p:grpSpPr>
          <a:xfrm>
            <a:off x="1977828" y="1148286"/>
            <a:ext cx="7166172" cy="5573190"/>
            <a:chOff x="0" y="-358862"/>
            <a:chExt cx="3639820" cy="3657687"/>
          </a:xfrm>
        </p:grpSpPr>
        <p:pic>
          <p:nvPicPr>
            <p:cNvPr id="5" name="Picture 4" descr="C:\Users\maraimm\Desktop\صور انفوجرافيك\Untitled123.png"/>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58862"/>
              <a:ext cx="3639820" cy="3657687"/>
            </a:xfrm>
            <a:prstGeom prst="rect">
              <a:avLst/>
            </a:prstGeom>
            <a:noFill/>
            <a:ln>
              <a:noFill/>
            </a:ln>
          </p:spPr>
        </p:pic>
        <p:sp>
          <p:nvSpPr>
            <p:cNvPr id="6" name="Rectangle 5"/>
            <p:cNvSpPr/>
            <p:nvPr/>
          </p:nvSpPr>
          <p:spPr>
            <a:xfrm>
              <a:off x="505990" y="655480"/>
              <a:ext cx="2627839" cy="2121186"/>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800" b="1" dirty="0">
                  <a:solidFill>
                    <a:srgbClr val="FFFFFF"/>
                  </a:solidFill>
                  <a:latin typeface="Calibri" panose="020F0502020204030204" pitchFamily="34" charset="0"/>
                  <a:ea typeface="Calibri" panose="020F0502020204030204" pitchFamily="34" charset="0"/>
                </a:rPr>
                <a:t>سياسات التمويل والائتمان </a:t>
              </a:r>
              <a:r>
                <a:rPr lang="ar-SA" sz="2400" dirty="0" smtClean="0">
                  <a:solidFill>
                    <a:srgbClr val="FFFFFF"/>
                  </a:solidFill>
                  <a:latin typeface="Calibri" panose="020F0502020204030204" pitchFamily="34" charset="0"/>
                  <a:ea typeface="Calibri" panose="020F0502020204030204" pitchFamily="34" charset="0"/>
                </a:rPr>
                <a:t/>
              </a:r>
              <a:br>
                <a:rPr lang="ar-SA" sz="2400" dirty="0" smtClean="0">
                  <a:solidFill>
                    <a:srgbClr val="FFFFFF"/>
                  </a:solidFill>
                  <a:latin typeface="Calibri" panose="020F0502020204030204" pitchFamily="34" charset="0"/>
                  <a:ea typeface="Calibri" panose="020F0502020204030204" pitchFamily="34" charset="0"/>
                </a:rPr>
              </a:br>
              <a:r>
                <a:rPr lang="ar-SA" sz="2400" dirty="0" smtClean="0">
                  <a:solidFill>
                    <a:srgbClr val="FFFFFF"/>
                  </a:solidFill>
                  <a:latin typeface="Calibri" panose="020F0502020204030204" pitchFamily="34" charset="0"/>
                  <a:ea typeface="Calibri" panose="020F0502020204030204" pitchFamily="34" charset="0"/>
                </a:rPr>
                <a:t>من </a:t>
              </a:r>
              <a:r>
                <a:rPr lang="ar-SA" sz="2400" dirty="0">
                  <a:solidFill>
                    <a:srgbClr val="FFFFFF"/>
                  </a:solidFill>
                  <a:latin typeface="Calibri" panose="020F0502020204030204" pitchFamily="34" charset="0"/>
                  <a:ea typeface="Calibri" panose="020F0502020204030204" pitchFamily="34" charset="0"/>
                </a:rPr>
                <a:t>الضروري أن يتعرف البائع على السياسات المالية التي تستخدمها شركته ، إذ طرق تحصيل قيمة المبيعات تؤثر بشكل كبير في اتجاهات العملاء للتعامل مع المنشاة ويساعد على إتمام عملية البيع</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7" name="Group 6"/>
          <p:cNvGrpSpPr/>
          <p:nvPr/>
        </p:nvGrpSpPr>
        <p:grpSpPr>
          <a:xfrm flipH="1">
            <a:off x="396752" y="265352"/>
            <a:ext cx="4782602" cy="835428"/>
            <a:chOff x="112981" y="-67090"/>
            <a:chExt cx="1922780" cy="655608"/>
          </a:xfrm>
          <a:scene3d>
            <a:camera prst="orthographicFront">
              <a:rot lat="0" lon="0" rev="0"/>
            </a:camera>
            <a:lightRig rig="balanced" dir="t">
              <a:rot lat="0" lon="0" rev="8700000"/>
            </a:lightRig>
          </a:scene3d>
        </p:grpSpPr>
        <p:pic>
          <p:nvPicPr>
            <p:cNvPr id="8" name="Picture 7" descr="C:\Users\maraimm\Desktop\صور انفوجرافيك\Untitled22.png"/>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12981" y="-67090"/>
              <a:ext cx="1922780" cy="655608"/>
            </a:xfrm>
            <a:prstGeom prst="rect">
              <a:avLst/>
            </a:prstGeom>
            <a:noFill/>
            <a:ln>
              <a:noFill/>
            </a:ln>
            <a:effectLst>
              <a:outerShdw blurRad="44450" dist="27940" dir="5400000" algn="ctr">
                <a:srgbClr val="000000">
                  <a:alpha val="32000"/>
                </a:srgbClr>
              </a:outerShdw>
            </a:effectLst>
            <a:sp3d>
              <a:bevelT w="190500" h="38100"/>
            </a:sp3d>
          </p:spPr>
        </p:pic>
        <p:sp>
          <p:nvSpPr>
            <p:cNvPr id="9" name="Rectangle 8"/>
            <p:cNvSpPr/>
            <p:nvPr/>
          </p:nvSpPr>
          <p:spPr>
            <a:xfrm>
              <a:off x="476976" y="70933"/>
              <a:ext cx="1371600" cy="379562"/>
            </a:xfrm>
            <a:prstGeom prst="rect">
              <a:avLst/>
            </a:prstGeom>
            <a:no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800" b="1" dirty="0" smtClean="0">
                  <a:solidFill>
                    <a:srgbClr val="FFFFFF"/>
                  </a:solidFill>
                  <a:ea typeface="Times New Roman" panose="02020603050405020304" pitchFamily="18" charset="0"/>
                </a:rPr>
                <a:t>تشمل </a:t>
              </a:r>
              <a:r>
                <a:rPr lang="ar-SA" sz="2800" b="1" dirty="0">
                  <a:solidFill>
                    <a:srgbClr val="FFFFFF"/>
                  </a:solidFill>
                  <a:ea typeface="Times New Roman" panose="02020603050405020304" pitchFamily="18" charset="0"/>
                </a:rPr>
                <a:t>هذه المعلومات ما يلي </a:t>
              </a:r>
              <a:endParaRPr lang="en-US" sz="2000" dirty="0">
                <a:effectLst/>
                <a:ea typeface="Calibri" panose="020F0502020204030204" pitchFamily="34" charset="0"/>
                <a:cs typeface="Arial" panose="020B0604020202020204" pitchFamily="34" charset="0"/>
              </a:endParaRPr>
            </a:p>
          </p:txBody>
        </p:sp>
      </p:grpSp>
      <p:pic>
        <p:nvPicPr>
          <p:cNvPr id="3074" name="Picture 2" descr="http://s.alriyadh.com/2009/03/08/img/08380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0318" y="1584927"/>
            <a:ext cx="2452633" cy="17710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1750151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64</a:t>
            </a:fld>
            <a:endParaRPr lang="ar-EG">
              <a:solidFill>
                <a:prstClr val="black">
                  <a:tint val="75000"/>
                </a:prstClr>
              </a:solidFill>
            </a:endParaRPr>
          </a:p>
        </p:txBody>
      </p:sp>
      <p:grpSp>
        <p:nvGrpSpPr>
          <p:cNvPr id="3" name="Group 2"/>
          <p:cNvGrpSpPr/>
          <p:nvPr/>
        </p:nvGrpSpPr>
        <p:grpSpPr>
          <a:xfrm flipH="1">
            <a:off x="396752" y="265352"/>
            <a:ext cx="4782602" cy="835428"/>
            <a:chOff x="112981" y="-67090"/>
            <a:chExt cx="1922780" cy="655608"/>
          </a:xfrm>
          <a:scene3d>
            <a:camera prst="orthographicFront">
              <a:rot lat="0" lon="0" rev="0"/>
            </a:camera>
            <a:lightRig rig="balanced" dir="t">
              <a:rot lat="0" lon="0" rev="8700000"/>
            </a:lightRig>
          </a:scene3d>
        </p:grpSpPr>
        <p:pic>
          <p:nvPicPr>
            <p:cNvPr id="5" name="Picture 4" descr="C:\Users\maraimm\Desktop\صور انفوجرافيك\Untitled22.png"/>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12981" y="-67090"/>
              <a:ext cx="1922780" cy="655608"/>
            </a:xfrm>
            <a:prstGeom prst="rect">
              <a:avLst/>
            </a:prstGeom>
            <a:noFill/>
            <a:ln>
              <a:noFill/>
            </a:ln>
            <a:effectLst>
              <a:outerShdw blurRad="44450" dist="27940" dir="5400000" algn="ctr">
                <a:srgbClr val="000000">
                  <a:alpha val="32000"/>
                </a:srgbClr>
              </a:outerShdw>
            </a:effectLst>
            <a:sp3d>
              <a:bevelT w="190500" h="38100"/>
            </a:sp3d>
          </p:spPr>
        </p:pic>
        <p:sp>
          <p:nvSpPr>
            <p:cNvPr id="6" name="Rectangle 5"/>
            <p:cNvSpPr/>
            <p:nvPr/>
          </p:nvSpPr>
          <p:spPr>
            <a:xfrm>
              <a:off x="476976" y="70933"/>
              <a:ext cx="1371600" cy="379562"/>
            </a:xfrm>
            <a:prstGeom prst="rect">
              <a:avLst/>
            </a:prstGeom>
            <a:no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800" b="1" dirty="0" smtClean="0">
                  <a:solidFill>
                    <a:srgbClr val="FFFFFF"/>
                  </a:solidFill>
                  <a:ea typeface="Times New Roman" panose="02020603050405020304" pitchFamily="18" charset="0"/>
                </a:rPr>
                <a:t>تشمل </a:t>
              </a:r>
              <a:r>
                <a:rPr lang="ar-SA" sz="2800" b="1" dirty="0">
                  <a:solidFill>
                    <a:srgbClr val="FFFFFF"/>
                  </a:solidFill>
                  <a:ea typeface="Times New Roman" panose="02020603050405020304" pitchFamily="18" charset="0"/>
                </a:rPr>
                <a:t>هذه المعلومات ما يلي </a:t>
              </a:r>
              <a:endParaRPr lang="en-US" sz="2000" dirty="0">
                <a:effectLst/>
                <a:ea typeface="Calibri" panose="020F0502020204030204" pitchFamily="34" charset="0"/>
                <a:cs typeface="Arial" panose="020B0604020202020204" pitchFamily="34" charset="0"/>
              </a:endParaRPr>
            </a:p>
          </p:txBody>
        </p:sp>
      </p:grpSp>
      <p:grpSp>
        <p:nvGrpSpPr>
          <p:cNvPr id="10" name="Group 9"/>
          <p:cNvGrpSpPr/>
          <p:nvPr/>
        </p:nvGrpSpPr>
        <p:grpSpPr>
          <a:xfrm>
            <a:off x="1620115" y="781693"/>
            <a:ext cx="8049662" cy="5757220"/>
            <a:chOff x="46649" y="-175797"/>
            <a:chExt cx="3978366" cy="3296285"/>
          </a:xfrm>
        </p:grpSpPr>
        <p:pic>
          <p:nvPicPr>
            <p:cNvPr id="11" name="Picture 10" descr="C:\Users\maraimm\Desktop\صور انفوجرافيك\Untitled147.png"/>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6649" y="-175797"/>
              <a:ext cx="3978366" cy="3296285"/>
            </a:xfrm>
            <a:prstGeom prst="rect">
              <a:avLst/>
            </a:prstGeom>
            <a:noFill/>
            <a:ln>
              <a:noFill/>
            </a:ln>
          </p:spPr>
        </p:pic>
        <p:sp>
          <p:nvSpPr>
            <p:cNvPr id="12" name="Rectangle 11"/>
            <p:cNvSpPr/>
            <p:nvPr/>
          </p:nvSpPr>
          <p:spPr>
            <a:xfrm>
              <a:off x="551377" y="992279"/>
              <a:ext cx="2903088" cy="1733470"/>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800" b="1" dirty="0">
                  <a:solidFill>
                    <a:schemeClr val="bg1"/>
                  </a:solidFill>
                  <a:latin typeface="Calibri" panose="020F0502020204030204" pitchFamily="34" charset="0"/>
                  <a:ea typeface="Calibri" panose="020F0502020204030204" pitchFamily="34" charset="0"/>
                </a:rPr>
                <a:t>الخدمات التي تقدمها الشركة </a:t>
              </a:r>
              <a:r>
                <a:rPr lang="ar-SA" sz="2400" dirty="0" smtClean="0">
                  <a:solidFill>
                    <a:schemeClr val="bg1"/>
                  </a:solidFill>
                  <a:latin typeface="Calibri" panose="020F0502020204030204" pitchFamily="34" charset="0"/>
                  <a:ea typeface="Calibri" panose="020F0502020204030204" pitchFamily="34" charset="0"/>
                </a:rPr>
                <a:t/>
              </a:r>
              <a:br>
                <a:rPr lang="ar-SA" sz="2400" dirty="0" smtClean="0">
                  <a:solidFill>
                    <a:schemeClr val="bg1"/>
                  </a:solidFill>
                  <a:latin typeface="Calibri" panose="020F0502020204030204" pitchFamily="34" charset="0"/>
                  <a:ea typeface="Calibri" panose="020F0502020204030204" pitchFamily="34" charset="0"/>
                </a:rPr>
              </a:br>
              <a:r>
                <a:rPr lang="ar-SA" sz="2400" dirty="0" smtClean="0">
                  <a:solidFill>
                    <a:schemeClr val="bg1"/>
                  </a:solidFill>
                  <a:latin typeface="Calibri" panose="020F0502020204030204" pitchFamily="34" charset="0"/>
                  <a:ea typeface="Calibri" panose="020F0502020204030204" pitchFamily="34" charset="0"/>
                </a:rPr>
                <a:t> </a:t>
              </a:r>
              <a:r>
                <a:rPr lang="ar-SA" sz="2400" dirty="0">
                  <a:solidFill>
                    <a:schemeClr val="bg1"/>
                  </a:solidFill>
                  <a:latin typeface="Calibri" panose="020F0502020204030204" pitchFamily="34" charset="0"/>
                  <a:ea typeface="Calibri" panose="020F0502020204030204" pitchFamily="34" charset="0"/>
                </a:rPr>
                <a:t>إن العديد من الشركات تقوم بتقديم بعض الخدمات المرتبطة بعملية البيع </a:t>
              </a:r>
              <a:r>
                <a:rPr lang="ar-SA" sz="2400" dirty="0" smtClean="0">
                  <a:solidFill>
                    <a:schemeClr val="bg1"/>
                  </a:solidFill>
                  <a:latin typeface="Calibri" panose="020F0502020204030204" pitchFamily="34" charset="0"/>
                  <a:ea typeface="Calibri" panose="020F0502020204030204" pitchFamily="34" charset="0"/>
                </a:rPr>
                <a:t>، وعلى </a:t>
              </a:r>
              <a:r>
                <a:rPr lang="ar-SA" sz="2400" dirty="0">
                  <a:solidFill>
                    <a:schemeClr val="bg1"/>
                  </a:solidFill>
                  <a:latin typeface="Calibri" panose="020F0502020204030204" pitchFamily="34" charset="0"/>
                  <a:ea typeface="Calibri" panose="020F0502020204030204" pitchFamily="34" charset="0"/>
                </a:rPr>
                <a:t>ذلك نجد ان معرفة رجل البيع لسياسة الشركة في هذا المجال وإبلاغ تلك المعلومات إلى المشترين يسهل من عملية اتخاذ قرار الشراء من جانب هؤلاء المشترين الذين يركزون على الخدمة بعد البيع اكثر من تركيزهم على عناصر أخرى</a:t>
              </a:r>
            </a:p>
          </p:txBody>
        </p:sp>
      </p:grpSp>
      <p:pic>
        <p:nvPicPr>
          <p:cNvPr id="4098" name="Picture 2" descr="http://www.virtualsocialmedia.com/wp-content/uploads/2013/07/Online-Reputation-Management-Services-ORM-Company-Egyp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2386" y="1687999"/>
            <a:ext cx="2092072" cy="14539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8704427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65</a:t>
            </a:fld>
            <a:endParaRPr lang="ar-EG">
              <a:solidFill>
                <a:prstClr val="black">
                  <a:tint val="75000"/>
                </a:prstClr>
              </a:solidFill>
            </a:endParaRPr>
          </a:p>
        </p:txBody>
      </p:sp>
      <p:grpSp>
        <p:nvGrpSpPr>
          <p:cNvPr id="3" name="Group 2"/>
          <p:cNvGrpSpPr/>
          <p:nvPr/>
        </p:nvGrpSpPr>
        <p:grpSpPr>
          <a:xfrm>
            <a:off x="700676" y="270464"/>
            <a:ext cx="5644907" cy="1262502"/>
            <a:chOff x="700676" y="270464"/>
            <a:chExt cx="5644907" cy="1262502"/>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676" y="270464"/>
              <a:ext cx="5644907" cy="1262502"/>
            </a:xfrm>
            <a:prstGeom prst="rect">
              <a:avLst/>
            </a:prstGeom>
          </p:spPr>
        </p:pic>
        <p:sp>
          <p:nvSpPr>
            <p:cNvPr id="5" name="Rectangle 4"/>
            <p:cNvSpPr/>
            <p:nvPr/>
          </p:nvSpPr>
          <p:spPr>
            <a:xfrm>
              <a:off x="1179264" y="559204"/>
              <a:ext cx="3580995" cy="540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accent6">
                      <a:lumMod val="50000"/>
                    </a:schemeClr>
                  </a:solidFill>
                </a:rPr>
                <a:t> معلومات عن المنافسة</a:t>
              </a:r>
              <a:endParaRPr lang="ar-EG" b="1" dirty="0">
                <a:solidFill>
                  <a:schemeClr val="accent6">
                    <a:lumMod val="50000"/>
                  </a:schemeClr>
                </a:solidFill>
              </a:endParaRPr>
            </a:p>
          </p:txBody>
        </p:sp>
        <p:sp>
          <p:nvSpPr>
            <p:cNvPr id="6" name="Rectangle 5"/>
            <p:cNvSpPr/>
            <p:nvPr/>
          </p:nvSpPr>
          <p:spPr>
            <a:xfrm>
              <a:off x="5062819" y="641016"/>
              <a:ext cx="618563" cy="366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ثالثاً</a:t>
              </a:r>
              <a:endParaRPr lang="ar-EG" b="1" dirty="0"/>
            </a:p>
          </p:txBody>
        </p:sp>
      </p:grpSp>
      <p:pic>
        <p:nvPicPr>
          <p:cNvPr id="7" name="Picture 6"/>
          <p:cNvPicPr>
            <a:picLocks noChangeAspect="1"/>
          </p:cNvPicPr>
          <p:nvPr/>
        </p:nvPicPr>
        <p:blipFill>
          <a:blip r:embed="rId5"/>
          <a:stretch>
            <a:fillRect/>
          </a:stretch>
        </p:blipFill>
        <p:spPr>
          <a:xfrm>
            <a:off x="890865" y="2931886"/>
            <a:ext cx="1327401" cy="3242428"/>
          </a:xfrm>
          <a:prstGeom prst="rect">
            <a:avLst/>
          </a:prstGeom>
        </p:spPr>
      </p:pic>
      <p:grpSp>
        <p:nvGrpSpPr>
          <p:cNvPr id="8" name="Group 7"/>
          <p:cNvGrpSpPr/>
          <p:nvPr/>
        </p:nvGrpSpPr>
        <p:grpSpPr>
          <a:xfrm>
            <a:off x="4206007" y="-267656"/>
            <a:ext cx="6578517" cy="6048207"/>
            <a:chOff x="171490" y="-439834"/>
            <a:chExt cx="4987873" cy="5321935"/>
          </a:xfrm>
        </p:grpSpPr>
        <p:pic>
          <p:nvPicPr>
            <p:cNvPr id="9" name="Picture 8" descr="C:\Users\maraimm\Desktop\صور انفوجرافيك\Untitled10.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1490" y="-439834"/>
              <a:ext cx="4987873" cy="5321935"/>
            </a:xfrm>
            <a:prstGeom prst="rect">
              <a:avLst/>
            </a:prstGeom>
            <a:noFill/>
            <a:ln>
              <a:noFill/>
            </a:ln>
          </p:spPr>
        </p:pic>
        <p:sp>
          <p:nvSpPr>
            <p:cNvPr id="10" name="Rectangle 9"/>
            <p:cNvSpPr/>
            <p:nvPr/>
          </p:nvSpPr>
          <p:spPr>
            <a:xfrm rot="21412156">
              <a:off x="1444148" y="1248782"/>
              <a:ext cx="2126901" cy="181000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002060"/>
                  </a:solidFill>
                  <a:latin typeface="Calibri" panose="020F0502020204030204" pitchFamily="34" charset="0"/>
                  <a:ea typeface="Calibri" panose="020F0502020204030204" pitchFamily="34" charset="0"/>
                </a:rPr>
                <a:t>في معظم مقابلات البيعية نجد المشتري سوف يتحدث عن المنتجات المنافسة ، لك وأياً منها سوف يشتريها وأياً لا يشتريها وما هي مزاياها وعيوبها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11" name="Group 10"/>
          <p:cNvGrpSpPr/>
          <p:nvPr/>
        </p:nvGrpSpPr>
        <p:grpSpPr>
          <a:xfrm>
            <a:off x="700675" y="758011"/>
            <a:ext cx="5663015" cy="4905434"/>
            <a:chOff x="506928" y="-631628"/>
            <a:chExt cx="4815165" cy="4316387"/>
          </a:xfrm>
        </p:grpSpPr>
        <p:pic>
          <p:nvPicPr>
            <p:cNvPr id="12" name="Picture 11" descr="C:\Users\maraimm\Desktop\صور انفوجرافيك\Untitled-88.png"/>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6928" y="-631628"/>
              <a:ext cx="4815165" cy="4316387"/>
            </a:xfrm>
            <a:prstGeom prst="rect">
              <a:avLst/>
            </a:prstGeom>
            <a:noFill/>
            <a:ln>
              <a:noFill/>
            </a:ln>
          </p:spPr>
        </p:pic>
        <p:sp>
          <p:nvSpPr>
            <p:cNvPr id="13" name="Rectangle 12"/>
            <p:cNvSpPr/>
            <p:nvPr/>
          </p:nvSpPr>
          <p:spPr>
            <a:xfrm rot="336614">
              <a:off x="2131951" y="341546"/>
              <a:ext cx="2389896" cy="1899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D0D0D"/>
                  </a:solidFill>
                  <a:ea typeface="Calibri" panose="020F0502020204030204" pitchFamily="34" charset="0"/>
                </a:rPr>
                <a:t>عادة </a:t>
              </a:r>
              <a:r>
                <a:rPr lang="ar-SA" sz="2400" dirty="0">
                  <a:solidFill>
                    <a:srgbClr val="0D0D0D"/>
                  </a:solidFill>
                  <a:ea typeface="Calibri" panose="020F0502020204030204" pitchFamily="34" charset="0"/>
                </a:rPr>
                <a:t>فإن تلك المقارنة تكون بمثابة الفيصل للمقارنة والموازنة بين تلك الأمور ثم يقوم في النهاية بإتخاذ قرار شراء سلعتك او إحدى السلع المنافسة </a:t>
              </a:r>
              <a:endParaRPr lang="en-US" dirty="0">
                <a:effectLst/>
                <a:ea typeface="Calibri" panose="020F0502020204030204" pitchFamily="34" charset="0"/>
                <a:cs typeface="Arial" panose="020B0604020202020204" pitchFamily="34" charset="0"/>
              </a:endParaRPr>
            </a:p>
          </p:txBody>
        </p:sp>
      </p:grpSp>
      <p:grpSp>
        <p:nvGrpSpPr>
          <p:cNvPr id="14" name="Group 13"/>
          <p:cNvGrpSpPr/>
          <p:nvPr/>
        </p:nvGrpSpPr>
        <p:grpSpPr>
          <a:xfrm>
            <a:off x="2408456" y="3355087"/>
            <a:ext cx="5830565" cy="4490703"/>
            <a:chOff x="1" y="283992"/>
            <a:chExt cx="4420771" cy="3951457"/>
          </a:xfrm>
        </p:grpSpPr>
        <p:pic>
          <p:nvPicPr>
            <p:cNvPr id="15" name="Picture 14" descr="C:\Users\maraimm\Desktop\صور انفوجرافيك\Untitled9.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 y="283992"/>
              <a:ext cx="4420771" cy="3951457"/>
            </a:xfrm>
            <a:prstGeom prst="rect">
              <a:avLst/>
            </a:prstGeom>
            <a:noFill/>
            <a:ln>
              <a:noFill/>
            </a:ln>
          </p:spPr>
        </p:pic>
        <p:sp>
          <p:nvSpPr>
            <p:cNvPr id="16" name="Rectangle 15"/>
            <p:cNvSpPr/>
            <p:nvPr/>
          </p:nvSpPr>
          <p:spPr>
            <a:xfrm>
              <a:off x="1271017" y="1152180"/>
              <a:ext cx="2099837" cy="1613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ea typeface="Calibri" panose="020F0502020204030204" pitchFamily="34" charset="0"/>
                </a:rPr>
                <a:t>مهمتك كرجل البيع هو التأكد من المعلومات التي سوف تعطيها المشتري المرتقب أثناء المقابلة البيعية عن السلعة المشتراه </a:t>
              </a:r>
              <a:endParaRPr lang="en-US" dirty="0">
                <a:effectLst/>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0860180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66</a:t>
            </a:fld>
            <a:endParaRPr lang="ar-EG">
              <a:solidFill>
                <a:prstClr val="black">
                  <a:tint val="75000"/>
                </a:prstClr>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827" y="208350"/>
            <a:ext cx="5260859" cy="1315649"/>
          </a:xfrm>
          <a:prstGeom prst="rect">
            <a:avLst/>
          </a:prstGeom>
        </p:spPr>
      </p:pic>
      <p:sp>
        <p:nvSpPr>
          <p:cNvPr id="5" name="Rectangle 4"/>
          <p:cNvSpPr/>
          <p:nvPr/>
        </p:nvSpPr>
        <p:spPr>
          <a:xfrm>
            <a:off x="1334490" y="511889"/>
            <a:ext cx="3067034" cy="540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accent6">
                    <a:lumMod val="50000"/>
                  </a:schemeClr>
                </a:solidFill>
              </a:rPr>
              <a:t> معلومات عن السوق</a:t>
            </a:r>
            <a:endParaRPr lang="ar-EG" b="1" dirty="0">
              <a:solidFill>
                <a:schemeClr val="accent6">
                  <a:lumMod val="50000"/>
                </a:schemeClr>
              </a:solidFill>
            </a:endParaRPr>
          </a:p>
        </p:txBody>
      </p:sp>
      <p:sp>
        <p:nvSpPr>
          <p:cNvPr id="6" name="Rectangle 5"/>
          <p:cNvSpPr/>
          <p:nvPr/>
        </p:nvSpPr>
        <p:spPr>
          <a:xfrm>
            <a:off x="4683256" y="598768"/>
            <a:ext cx="742469" cy="366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رابعاً</a:t>
            </a:r>
            <a:endParaRPr lang="ar-EG" b="1" dirty="0"/>
          </a:p>
        </p:txBody>
      </p:sp>
      <p:grpSp>
        <p:nvGrpSpPr>
          <p:cNvPr id="8" name="Group 7"/>
          <p:cNvGrpSpPr/>
          <p:nvPr/>
        </p:nvGrpSpPr>
        <p:grpSpPr>
          <a:xfrm>
            <a:off x="-489414" y="1195544"/>
            <a:ext cx="7979621" cy="5836394"/>
            <a:chOff x="1168990" y="1626937"/>
            <a:chExt cx="7979621" cy="5836394"/>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8990" y="1626937"/>
              <a:ext cx="7979621" cy="5836394"/>
            </a:xfrm>
            <a:prstGeom prst="rect">
              <a:avLst/>
            </a:prstGeom>
          </p:spPr>
        </p:pic>
        <p:sp>
          <p:nvSpPr>
            <p:cNvPr id="11" name="Rounded Rectangle 10"/>
            <p:cNvSpPr/>
            <p:nvPr/>
          </p:nvSpPr>
          <p:spPr>
            <a:xfrm>
              <a:off x="4586584" y="2221184"/>
              <a:ext cx="3903817" cy="35489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C00000"/>
                  </a:solidFill>
                </a:rPr>
                <a:t>إن معرفة رجال البيع </a:t>
              </a:r>
              <a:r>
                <a:rPr lang="ar-EG" sz="2400" dirty="0" smtClean="0">
                  <a:solidFill>
                    <a:srgbClr val="C00000"/>
                  </a:solidFill>
                </a:rPr>
                <a:t/>
              </a:r>
              <a:br>
                <a:rPr lang="ar-EG" sz="2400" dirty="0" smtClean="0">
                  <a:solidFill>
                    <a:srgbClr val="C00000"/>
                  </a:solidFill>
                </a:rPr>
              </a:br>
              <a:r>
                <a:rPr lang="ar-EG" sz="2400" dirty="0" smtClean="0">
                  <a:solidFill>
                    <a:srgbClr val="C00000"/>
                  </a:solidFill>
                </a:rPr>
                <a:t>لكل ما سبق لا </a:t>
              </a:r>
              <a:r>
                <a:rPr lang="ar-EG" sz="2400" dirty="0">
                  <a:solidFill>
                    <a:srgbClr val="C00000"/>
                  </a:solidFill>
                </a:rPr>
                <a:t>يكفي </a:t>
              </a:r>
              <a:r>
                <a:rPr lang="ar-EG" sz="2400" dirty="0" smtClean="0">
                  <a:solidFill>
                    <a:srgbClr val="C00000"/>
                  </a:solidFill>
                </a:rPr>
                <a:t>لكي </a:t>
              </a:r>
              <a:r>
                <a:rPr lang="ar-EG" sz="2400" dirty="0">
                  <a:solidFill>
                    <a:srgbClr val="C00000"/>
                  </a:solidFill>
                </a:rPr>
                <a:t>يعمل في السوق إذا أن الأهم </a:t>
              </a:r>
              <a:r>
                <a:rPr lang="ar-EG" sz="2400" dirty="0" smtClean="0">
                  <a:solidFill>
                    <a:srgbClr val="C00000"/>
                  </a:solidFill>
                </a:rPr>
                <a:t>هو </a:t>
              </a:r>
              <a:r>
                <a:rPr lang="ar-EG" sz="2400" dirty="0">
                  <a:solidFill>
                    <a:srgbClr val="C00000"/>
                  </a:solidFill>
                </a:rPr>
                <a:t>معرفته بالسوق الذي يقدم فيه منتجاته إذ أن ذلك السوق يمثل الميدان الذي يعمل فيه رجل البيع ونجد أن المعلومات عن السوق تشمل </a:t>
              </a:r>
              <a:r>
                <a:rPr lang="ar-EG" sz="2400" dirty="0" smtClean="0">
                  <a:solidFill>
                    <a:srgbClr val="C00000"/>
                  </a:solidFill>
                </a:rPr>
                <a:t/>
              </a:r>
              <a:br>
                <a:rPr lang="ar-EG" sz="2400" dirty="0" smtClean="0">
                  <a:solidFill>
                    <a:srgbClr val="C00000"/>
                  </a:solidFill>
                </a:rPr>
              </a:br>
              <a:r>
                <a:rPr lang="ar-EG" sz="2400" dirty="0" smtClean="0">
                  <a:solidFill>
                    <a:srgbClr val="C00000"/>
                  </a:solidFill>
                </a:rPr>
                <a:t>معلومات </a:t>
              </a:r>
              <a:r>
                <a:rPr lang="ar-EG" sz="2400" dirty="0">
                  <a:solidFill>
                    <a:srgbClr val="C00000"/>
                  </a:solidFill>
                </a:rPr>
                <a:t>عن </a:t>
              </a:r>
            </a:p>
          </p:txBody>
        </p:sp>
      </p:grpSp>
      <p:grpSp>
        <p:nvGrpSpPr>
          <p:cNvPr id="12" name="Group 11"/>
          <p:cNvGrpSpPr/>
          <p:nvPr/>
        </p:nvGrpSpPr>
        <p:grpSpPr>
          <a:xfrm>
            <a:off x="-987057" y="1363583"/>
            <a:ext cx="3990342" cy="4049103"/>
            <a:chOff x="-313963" y="1100101"/>
            <a:chExt cx="4636017" cy="4803658"/>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963" y="1100101"/>
              <a:ext cx="4636017" cy="4803658"/>
            </a:xfrm>
            <a:prstGeom prst="rect">
              <a:avLst/>
            </a:prstGeom>
          </p:spPr>
        </p:pic>
        <p:sp>
          <p:nvSpPr>
            <p:cNvPr id="14" name="Rectangle 13"/>
            <p:cNvSpPr/>
            <p:nvPr/>
          </p:nvSpPr>
          <p:spPr>
            <a:xfrm>
              <a:off x="1694840" y="1804267"/>
              <a:ext cx="2396668" cy="1652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chemeClr val="bg1"/>
                  </a:solidFill>
                </a:rPr>
                <a:t>أنواع </a:t>
              </a:r>
              <a:r>
                <a:rPr lang="ar-EG" sz="2400" dirty="0">
                  <a:solidFill>
                    <a:schemeClr val="bg1"/>
                  </a:solidFill>
                </a:rPr>
                <a:t>الأصناف الموجودة في السوق </a:t>
              </a:r>
            </a:p>
          </p:txBody>
        </p:sp>
      </p:grpSp>
      <p:grpSp>
        <p:nvGrpSpPr>
          <p:cNvPr id="15" name="Group 14"/>
          <p:cNvGrpSpPr/>
          <p:nvPr/>
        </p:nvGrpSpPr>
        <p:grpSpPr>
          <a:xfrm>
            <a:off x="-807325" y="3960436"/>
            <a:ext cx="4006363" cy="3466620"/>
            <a:chOff x="55525" y="4101353"/>
            <a:chExt cx="4380950" cy="3722829"/>
          </a:xfrm>
        </p:grpSpPr>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5" y="4101353"/>
              <a:ext cx="4380950" cy="3722829"/>
            </a:xfrm>
            <a:prstGeom prst="rect">
              <a:avLst/>
            </a:prstGeom>
          </p:spPr>
        </p:pic>
        <p:sp>
          <p:nvSpPr>
            <p:cNvPr id="17" name="Rectangle 16"/>
            <p:cNvSpPr/>
            <p:nvPr/>
          </p:nvSpPr>
          <p:spPr>
            <a:xfrm>
              <a:off x="1916216" y="4784649"/>
              <a:ext cx="2217710" cy="1449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chemeClr val="bg1"/>
                  </a:solidFill>
                </a:rPr>
                <a:t>المؤسسات </a:t>
              </a:r>
              <a:r>
                <a:rPr lang="ar-EG" sz="2400" dirty="0">
                  <a:solidFill>
                    <a:schemeClr val="bg1"/>
                  </a:solidFill>
                </a:rPr>
                <a:t>التي تعمل في مجال الصناعة </a:t>
              </a:r>
            </a:p>
          </p:txBody>
        </p:sp>
      </p:grpSp>
      <p:grpSp>
        <p:nvGrpSpPr>
          <p:cNvPr id="18" name="Group 17"/>
          <p:cNvGrpSpPr/>
          <p:nvPr/>
        </p:nvGrpSpPr>
        <p:grpSpPr>
          <a:xfrm>
            <a:off x="5333455" y="1230944"/>
            <a:ext cx="3897741" cy="3392906"/>
            <a:chOff x="1924679" y="4797836"/>
            <a:chExt cx="3897741" cy="3392906"/>
          </a:xfrm>
        </p:grpSpPr>
        <p:pic>
          <p:nvPicPr>
            <p:cNvPr id="19" name="Picture 18"/>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924679" y="4797836"/>
              <a:ext cx="3897741" cy="3392906"/>
            </a:xfrm>
            <a:prstGeom prst="rect">
              <a:avLst/>
            </a:prstGeom>
          </p:spPr>
        </p:pic>
        <p:sp>
          <p:nvSpPr>
            <p:cNvPr id="20" name="Rectangle 19"/>
            <p:cNvSpPr/>
            <p:nvPr/>
          </p:nvSpPr>
          <p:spPr>
            <a:xfrm>
              <a:off x="3581336" y="5331626"/>
              <a:ext cx="2003929" cy="1349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العلاقة بين تلك المؤسسة في السوق وغيرها </a:t>
              </a:r>
            </a:p>
          </p:txBody>
        </p:sp>
      </p:grpSp>
      <p:grpSp>
        <p:nvGrpSpPr>
          <p:cNvPr id="21" name="Group 20"/>
          <p:cNvGrpSpPr/>
          <p:nvPr/>
        </p:nvGrpSpPr>
        <p:grpSpPr>
          <a:xfrm>
            <a:off x="5021943" y="3996500"/>
            <a:ext cx="4209253" cy="3569228"/>
            <a:chOff x="1795065" y="4797836"/>
            <a:chExt cx="4027355" cy="3392906"/>
          </a:xfrm>
        </p:grpSpPr>
        <p:pic>
          <p:nvPicPr>
            <p:cNvPr id="22" name="Picture 21"/>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795065" y="4797836"/>
              <a:ext cx="4027355" cy="3392906"/>
            </a:xfrm>
            <a:prstGeom prst="rect">
              <a:avLst/>
            </a:prstGeom>
          </p:spPr>
        </p:pic>
        <p:sp>
          <p:nvSpPr>
            <p:cNvPr id="23" name="Rectangle 22"/>
            <p:cNvSpPr/>
            <p:nvPr/>
          </p:nvSpPr>
          <p:spPr>
            <a:xfrm>
              <a:off x="3682380" y="5368392"/>
              <a:ext cx="1703605" cy="1349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chemeClr val="bg1"/>
                  </a:solidFill>
                </a:rPr>
                <a:t>الحصة </a:t>
              </a:r>
              <a:r>
                <a:rPr lang="ar-EG" sz="2400" dirty="0">
                  <a:solidFill>
                    <a:schemeClr val="bg1"/>
                  </a:solidFill>
                </a:rPr>
                <a:t>السوقية المتاحة لشركتك بين تلك المؤسسات </a:t>
              </a:r>
            </a:p>
          </p:txBody>
        </p:sp>
      </p:grpSp>
    </p:spTree>
    <p:extLst>
      <p:ext uri="{BB962C8B-B14F-4D97-AF65-F5344CB8AC3E}">
        <p14:creationId xmlns:p14="http://schemas.microsoft.com/office/powerpoint/2010/main" val="28061220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par>
                                <p:cTn id="11" presetID="22" presetClass="entr" presetSubtype="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 calcmode="lin" valueType="num">
                                      <p:cBhvr>
                                        <p:cTn id="26" dur="500" fill="hold"/>
                                        <p:tgtEl>
                                          <p:spTgt spid="12"/>
                                        </p:tgtEl>
                                        <p:attrNameLst>
                                          <p:attrName>style.rotation</p:attrName>
                                        </p:attrNameLst>
                                      </p:cBhvr>
                                      <p:tavLst>
                                        <p:tav tm="0">
                                          <p:val>
                                            <p:fltVal val="360"/>
                                          </p:val>
                                        </p:tav>
                                        <p:tav tm="100000">
                                          <p:val>
                                            <p:fltVal val="0"/>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 calcmode="lin" valueType="num">
                                      <p:cBhvr>
                                        <p:cTn id="34" dur="500" fill="hold"/>
                                        <p:tgtEl>
                                          <p:spTgt spid="15"/>
                                        </p:tgtEl>
                                        <p:attrNameLst>
                                          <p:attrName>style.rotation</p:attrName>
                                        </p:attrNameLst>
                                      </p:cBhvr>
                                      <p:tavLst>
                                        <p:tav tm="0">
                                          <p:val>
                                            <p:fltVal val="360"/>
                                          </p:val>
                                        </p:tav>
                                        <p:tav tm="100000">
                                          <p:val>
                                            <p:fltVal val="0"/>
                                          </p:val>
                                        </p:tav>
                                      </p:tavLst>
                                    </p:anim>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49" presetClass="entr" presetSubtype="0" decel="10000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 calcmode="lin" valueType="num">
                                      <p:cBhvr>
                                        <p:cTn id="42" dur="500" fill="hold"/>
                                        <p:tgtEl>
                                          <p:spTgt spid="18"/>
                                        </p:tgtEl>
                                        <p:attrNameLst>
                                          <p:attrName>style.rotation</p:attrName>
                                        </p:attrNameLst>
                                      </p:cBhvr>
                                      <p:tavLst>
                                        <p:tav tm="0">
                                          <p:val>
                                            <p:fltVal val="360"/>
                                          </p:val>
                                        </p:tav>
                                        <p:tav tm="100000">
                                          <p:val>
                                            <p:fltVal val="0"/>
                                          </p:val>
                                        </p:tav>
                                      </p:tavLst>
                                    </p:anim>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49" presetClass="entr" presetSubtype="0" decel="10000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 calcmode="lin" valueType="num">
                                      <p:cBhvr>
                                        <p:cTn id="50" dur="500" fill="hold"/>
                                        <p:tgtEl>
                                          <p:spTgt spid="21"/>
                                        </p:tgtEl>
                                        <p:attrNameLst>
                                          <p:attrName>style.rotation</p:attrName>
                                        </p:attrNameLst>
                                      </p:cBhvr>
                                      <p:tavLst>
                                        <p:tav tm="0">
                                          <p:val>
                                            <p:fltVal val="360"/>
                                          </p:val>
                                        </p:tav>
                                        <p:tav tm="100000">
                                          <p:val>
                                            <p:fltVal val="0"/>
                                          </p:val>
                                        </p:tav>
                                      </p:tavLst>
                                    </p:anim>
                                    <p:animEffect transition="in" filter="fade">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67</a:t>
            </a:fld>
            <a:endParaRPr lang="ar-EG">
              <a:solidFill>
                <a:prstClr val="black">
                  <a:tint val="75000"/>
                </a:prstClr>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827" y="426065"/>
            <a:ext cx="5260859" cy="1199535"/>
          </a:xfrm>
          <a:prstGeom prst="rect">
            <a:avLst/>
          </a:prstGeom>
        </p:spPr>
      </p:pic>
      <p:sp>
        <p:nvSpPr>
          <p:cNvPr id="5" name="Rectangle 4"/>
          <p:cNvSpPr/>
          <p:nvPr/>
        </p:nvSpPr>
        <p:spPr>
          <a:xfrm>
            <a:off x="1153977" y="486361"/>
            <a:ext cx="3341981" cy="939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accent6">
                    <a:lumMod val="50000"/>
                  </a:schemeClr>
                </a:solidFill>
              </a:rPr>
              <a:t>معلومات عن الوضع العام للتعامل ( الظروف الاقتصادية )</a:t>
            </a:r>
            <a:endParaRPr lang="ar-EG" b="1" dirty="0">
              <a:solidFill>
                <a:schemeClr val="accent6">
                  <a:lumMod val="50000"/>
                </a:schemeClr>
              </a:solidFill>
            </a:endParaRPr>
          </a:p>
        </p:txBody>
      </p:sp>
      <p:sp>
        <p:nvSpPr>
          <p:cNvPr id="6" name="Rectangle 5"/>
          <p:cNvSpPr/>
          <p:nvPr/>
        </p:nvSpPr>
        <p:spPr>
          <a:xfrm>
            <a:off x="4495958" y="772939"/>
            <a:ext cx="890230" cy="366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خامساً</a:t>
            </a:r>
            <a:endParaRPr lang="ar-EG" b="1" dirty="0"/>
          </a:p>
        </p:txBody>
      </p:sp>
      <p:grpSp>
        <p:nvGrpSpPr>
          <p:cNvPr id="11" name="Group 10"/>
          <p:cNvGrpSpPr/>
          <p:nvPr/>
        </p:nvGrpSpPr>
        <p:grpSpPr>
          <a:xfrm>
            <a:off x="4237636" y="1347058"/>
            <a:ext cx="4790703" cy="2658820"/>
            <a:chOff x="-38915" y="-53743"/>
            <a:chExt cx="6502442" cy="2556723"/>
          </a:xfrm>
        </p:grpSpPr>
        <p:pic>
          <p:nvPicPr>
            <p:cNvPr id="13" name="Picture 12" descr="C:\Users\maraimm\Desktop\صور انفوجرافيك\Untitled1472.png"/>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8915" y="-53743"/>
              <a:ext cx="6502442" cy="2556723"/>
            </a:xfrm>
            <a:prstGeom prst="rect">
              <a:avLst/>
            </a:prstGeom>
            <a:noFill/>
            <a:ln>
              <a:noFill/>
            </a:ln>
          </p:spPr>
        </p:pic>
        <p:sp>
          <p:nvSpPr>
            <p:cNvPr id="14" name="Rounded Rectangle 13"/>
            <p:cNvSpPr/>
            <p:nvPr/>
          </p:nvSpPr>
          <p:spPr>
            <a:xfrm>
              <a:off x="311707" y="256025"/>
              <a:ext cx="5641511" cy="20107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chemeClr val="bg1"/>
                  </a:solidFill>
                  <a:ea typeface="Calibri" panose="020F0502020204030204" pitchFamily="34" charset="0"/>
                </a:rPr>
                <a:t>ونعني بالحالة الاقتصادية العامة تأثير التضخم والكساد على الشركة ، فيجب أن يتعرف رجل البيع على مدى تأثير تلك الظروف على السياسات الإنتاجية </a:t>
              </a:r>
              <a:r>
                <a:rPr lang="ar-SA" sz="2400" dirty="0" smtClean="0">
                  <a:solidFill>
                    <a:schemeClr val="bg1"/>
                  </a:solidFill>
                  <a:ea typeface="Calibri" panose="020F0502020204030204" pitchFamily="34" charset="0"/>
                </a:rPr>
                <a:t> </a:t>
              </a:r>
              <a:r>
                <a:rPr lang="ar-SA" sz="2400" dirty="0">
                  <a:solidFill>
                    <a:schemeClr val="bg1"/>
                  </a:solidFill>
                  <a:ea typeface="Calibri" panose="020F0502020204030204" pitchFamily="34" charset="0"/>
                </a:rPr>
                <a:t>أو سياسات التحصيل </a:t>
              </a:r>
              <a:endParaRPr lang="en-US" sz="2400" dirty="0">
                <a:solidFill>
                  <a:schemeClr val="bg1"/>
                </a:solidFill>
                <a:effectLst/>
                <a:ea typeface="Calibri" panose="020F0502020204030204" pitchFamily="34" charset="0"/>
                <a:cs typeface="Arial" panose="020B0604020202020204" pitchFamily="34" charset="0"/>
              </a:endParaRPr>
            </a:p>
          </p:txBody>
        </p:sp>
      </p:grpSp>
      <p:grpSp>
        <p:nvGrpSpPr>
          <p:cNvPr id="15" name="Group 14"/>
          <p:cNvGrpSpPr/>
          <p:nvPr/>
        </p:nvGrpSpPr>
        <p:grpSpPr>
          <a:xfrm>
            <a:off x="806721" y="3486212"/>
            <a:ext cx="4442733" cy="2870139"/>
            <a:chOff x="0" y="0"/>
            <a:chExt cx="6644005" cy="1742440"/>
          </a:xfrm>
        </p:grpSpPr>
        <p:pic>
          <p:nvPicPr>
            <p:cNvPr id="16" name="Picture 15" descr="C:\Users\maraimm\Desktop\صور انفوجرافيك\Untitled5468.png"/>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6644005" cy="1742440"/>
            </a:xfrm>
            <a:prstGeom prst="rect">
              <a:avLst/>
            </a:prstGeom>
            <a:noFill/>
            <a:ln>
              <a:noFill/>
            </a:ln>
          </p:spPr>
        </p:pic>
        <p:sp>
          <p:nvSpPr>
            <p:cNvPr id="17" name="Rounded Rectangle 16"/>
            <p:cNvSpPr/>
            <p:nvPr/>
          </p:nvSpPr>
          <p:spPr>
            <a:xfrm>
              <a:off x="369651" y="174138"/>
              <a:ext cx="5904701" cy="1327739"/>
            </a:xfrm>
            <a:prstGeom prst="round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222A35"/>
                  </a:solidFill>
                  <a:latin typeface="Calibri" panose="020F0502020204030204" pitchFamily="34" charset="0"/>
                  <a:ea typeface="Calibri" panose="020F0502020204030204" pitchFamily="34" charset="0"/>
                </a:rPr>
                <a:t>أيضاً أن إختلاف الظروف الاقتصادية يؤثر في مستويات الأجور في المجتمع ومن ثم مستويات الإنفاق ثم مستويات الاستهلاك بما يؤثر في مسيرة الشركة ككل</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grpSp>
      <p:pic>
        <p:nvPicPr>
          <p:cNvPr id="5122" name="Picture 2" descr="https://cdn.alison.com/images/crs/2/622/Alison_CoursewareIntro_622.jpg"/>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893616" y="4082417"/>
            <a:ext cx="2543175" cy="2124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3419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par>
                                <p:cTn id="11" presetID="22" presetClass="entr" presetSubtype="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31" presetClass="entr" presetSubtype="0" fill="hold" nodeType="withEffect">
                                  <p:stCondLst>
                                    <p:cond delay="0"/>
                                  </p:stCondLst>
                                  <p:childTnLst>
                                    <p:set>
                                      <p:cBhvr>
                                        <p:cTn id="22" dur="1" fill="hold">
                                          <p:stCondLst>
                                            <p:cond delay="0"/>
                                          </p:stCondLst>
                                        </p:cTn>
                                        <p:tgtEl>
                                          <p:spTgt spid="5122"/>
                                        </p:tgtEl>
                                        <p:attrNameLst>
                                          <p:attrName>style.visibility</p:attrName>
                                        </p:attrNameLst>
                                      </p:cBhvr>
                                      <p:to>
                                        <p:strVal val="visible"/>
                                      </p:to>
                                    </p:set>
                                    <p:anim calcmode="lin" valueType="num">
                                      <p:cBhvr>
                                        <p:cTn id="23" dur="1000" fill="hold"/>
                                        <p:tgtEl>
                                          <p:spTgt spid="5122"/>
                                        </p:tgtEl>
                                        <p:attrNameLst>
                                          <p:attrName>ppt_w</p:attrName>
                                        </p:attrNameLst>
                                      </p:cBhvr>
                                      <p:tavLst>
                                        <p:tav tm="0">
                                          <p:val>
                                            <p:fltVal val="0"/>
                                          </p:val>
                                        </p:tav>
                                        <p:tav tm="100000">
                                          <p:val>
                                            <p:strVal val="#ppt_w"/>
                                          </p:val>
                                        </p:tav>
                                      </p:tavLst>
                                    </p:anim>
                                    <p:anim calcmode="lin" valueType="num">
                                      <p:cBhvr>
                                        <p:cTn id="24" dur="1000" fill="hold"/>
                                        <p:tgtEl>
                                          <p:spTgt spid="5122"/>
                                        </p:tgtEl>
                                        <p:attrNameLst>
                                          <p:attrName>ppt_h</p:attrName>
                                        </p:attrNameLst>
                                      </p:cBhvr>
                                      <p:tavLst>
                                        <p:tav tm="0">
                                          <p:val>
                                            <p:fltVal val="0"/>
                                          </p:val>
                                        </p:tav>
                                        <p:tav tm="100000">
                                          <p:val>
                                            <p:strVal val="#ppt_h"/>
                                          </p:val>
                                        </p:tav>
                                      </p:tavLst>
                                    </p:anim>
                                    <p:anim calcmode="lin" valueType="num">
                                      <p:cBhvr>
                                        <p:cTn id="25" dur="1000" fill="hold"/>
                                        <p:tgtEl>
                                          <p:spTgt spid="5122"/>
                                        </p:tgtEl>
                                        <p:attrNameLst>
                                          <p:attrName>style.rotation</p:attrName>
                                        </p:attrNameLst>
                                      </p:cBhvr>
                                      <p:tavLst>
                                        <p:tav tm="0">
                                          <p:val>
                                            <p:fltVal val="90"/>
                                          </p:val>
                                        </p:tav>
                                        <p:tav tm="100000">
                                          <p:val>
                                            <p:fltVal val="0"/>
                                          </p:val>
                                        </p:tav>
                                      </p:tavLst>
                                    </p:anim>
                                    <p:animEffect transition="in" filter="fade">
                                      <p:cBhvr>
                                        <p:cTn id="26" dur="1000"/>
                                        <p:tgtEl>
                                          <p:spTgt spid="5122"/>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68</a:t>
            </a:fld>
            <a:endParaRPr lang="ar-EG">
              <a:solidFill>
                <a:prstClr val="black">
                  <a:tint val="75000"/>
                </a:prstClr>
              </a:solidFill>
            </a:endParaRPr>
          </a:p>
        </p:txBody>
      </p:sp>
      <p:grpSp>
        <p:nvGrpSpPr>
          <p:cNvPr id="5" name="Group 4"/>
          <p:cNvGrpSpPr/>
          <p:nvPr/>
        </p:nvGrpSpPr>
        <p:grpSpPr>
          <a:xfrm>
            <a:off x="312730" y="955104"/>
            <a:ext cx="8684419" cy="5401247"/>
            <a:chOff x="312730" y="955104"/>
            <a:chExt cx="8684419" cy="5401247"/>
          </a:xfrm>
        </p:grpSpPr>
        <p:pic>
          <p:nvPicPr>
            <p:cNvPr id="2" name="Picture 1"/>
            <p:cNvPicPr>
              <a:picLocks noChangeAspect="1"/>
            </p:cNvPicPr>
            <p:nvPr/>
          </p:nvPicPr>
          <p:blipFill>
            <a:blip r:embed="rId4"/>
            <a:stretch>
              <a:fillRect/>
            </a:stretch>
          </p:blipFill>
          <p:spPr>
            <a:xfrm>
              <a:off x="312730" y="955104"/>
              <a:ext cx="8684419" cy="5401247"/>
            </a:xfrm>
            <a:prstGeom prst="rect">
              <a:avLst/>
            </a:prstGeom>
          </p:spPr>
        </p:pic>
        <p:sp>
          <p:nvSpPr>
            <p:cNvPr id="3" name="Rectangle 2"/>
            <p:cNvSpPr/>
            <p:nvPr/>
          </p:nvSpPr>
          <p:spPr>
            <a:xfrm rot="777258">
              <a:off x="5520090" y="1942787"/>
              <a:ext cx="3088923" cy="824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prstTxWarp prst="textDoubleWave1">
                <a:avLst/>
              </a:prstTxWarp>
            </a:bodyPr>
            <a:lstStyle/>
            <a:p>
              <a:pPr algn="ctr"/>
              <a:r>
                <a:rPr lang="ar-EG" sz="2800" b="1" dirty="0"/>
                <a:t>مصادر المعلومات البيعية</a:t>
              </a:r>
            </a:p>
          </p:txBody>
        </p:sp>
      </p:grpSp>
    </p:spTree>
    <p:extLst>
      <p:ext uri="{BB962C8B-B14F-4D97-AF65-F5344CB8AC3E}">
        <p14:creationId xmlns:p14="http://schemas.microsoft.com/office/powerpoint/2010/main" val="25361047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69</a:t>
            </a:fld>
            <a:endParaRPr lang="ar-EG">
              <a:solidFill>
                <a:prstClr val="black">
                  <a:tint val="75000"/>
                </a:prstClr>
              </a:solidFill>
            </a:endParaRPr>
          </a:p>
        </p:txBody>
      </p:sp>
      <p:grpSp>
        <p:nvGrpSpPr>
          <p:cNvPr id="3" name="Group 2"/>
          <p:cNvGrpSpPr/>
          <p:nvPr/>
        </p:nvGrpSpPr>
        <p:grpSpPr>
          <a:xfrm>
            <a:off x="685040" y="1654630"/>
            <a:ext cx="8253531" cy="4300830"/>
            <a:chOff x="643020" y="-199207"/>
            <a:chExt cx="8160200" cy="6680691"/>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020" y="-199207"/>
              <a:ext cx="8160200" cy="6680691"/>
            </a:xfrm>
            <a:prstGeom prst="rect">
              <a:avLst/>
            </a:prstGeom>
          </p:spPr>
        </p:pic>
        <p:sp>
          <p:nvSpPr>
            <p:cNvPr id="6" name="Rectangle 5"/>
            <p:cNvSpPr/>
            <p:nvPr/>
          </p:nvSpPr>
          <p:spPr>
            <a:xfrm>
              <a:off x="2049294" y="2959507"/>
              <a:ext cx="5347651" cy="2772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لا يجب أن يكون رجل البيع على علم بأنواع المعلومات البيعية فحسب ، بل عليه أن يكون على علم بمصادر تلك المعلومات أيضاً ، وذلك حتى يكون لديه رصيد من المعلومات يستطيع من خلاله مواجهة المواقف المختلفة أثناء المقابلة البيعية </a:t>
              </a:r>
            </a:p>
          </p:txBody>
        </p:sp>
      </p:grpSp>
      <p:grpSp>
        <p:nvGrpSpPr>
          <p:cNvPr id="2" name="Group 1"/>
          <p:cNvGrpSpPr/>
          <p:nvPr/>
        </p:nvGrpSpPr>
        <p:grpSpPr>
          <a:xfrm>
            <a:off x="878435" y="-450855"/>
            <a:ext cx="3684494" cy="1917371"/>
            <a:chOff x="4811806" y="-78682"/>
            <a:chExt cx="3684494" cy="1917371"/>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1806" y="-78682"/>
              <a:ext cx="3684494" cy="1917371"/>
            </a:xfrm>
            <a:prstGeom prst="rect">
              <a:avLst/>
            </a:prstGeom>
          </p:spPr>
        </p:pic>
        <p:sp>
          <p:nvSpPr>
            <p:cNvPr id="11" name="Rectangle 10"/>
            <p:cNvSpPr/>
            <p:nvPr/>
          </p:nvSpPr>
          <p:spPr>
            <a:xfrm>
              <a:off x="5099529" y="661935"/>
              <a:ext cx="3109047" cy="523220"/>
            </a:xfrm>
            <a:prstGeom prst="rect">
              <a:avLst/>
            </a:prstGeom>
          </p:spPr>
          <p:txBody>
            <a:bodyPr wrap="square">
              <a:spAutoFit/>
            </a:bodyPr>
            <a:lstStyle/>
            <a:p>
              <a:pPr algn="ctr"/>
              <a:r>
                <a:rPr lang="ar-EG" sz="2800" b="1" dirty="0">
                  <a:solidFill>
                    <a:schemeClr val="bg1"/>
                  </a:solidFill>
                </a:rPr>
                <a:t>مصادر </a:t>
              </a:r>
              <a:r>
                <a:rPr lang="ar-EG" sz="2800" b="1" dirty="0" smtClean="0">
                  <a:solidFill>
                    <a:schemeClr val="bg1"/>
                  </a:solidFill>
                </a:rPr>
                <a:t>المعلومات البيعية</a:t>
              </a:r>
              <a:endParaRPr lang="ar-EG" sz="2800" b="1" dirty="0">
                <a:solidFill>
                  <a:schemeClr val="bg1"/>
                </a:solidFill>
              </a:endParaRPr>
            </a:p>
          </p:txBody>
        </p:sp>
      </p:grpSp>
    </p:spTree>
    <p:extLst>
      <p:ext uri="{BB962C8B-B14F-4D97-AF65-F5344CB8AC3E}">
        <p14:creationId xmlns:p14="http://schemas.microsoft.com/office/powerpoint/2010/main" val="306927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dirty="0" smtClean="0"/>
              <a:t/>
            </a:r>
            <a:br>
              <a:rPr lang="ar-EG" dirty="0" smtClean="0"/>
            </a:br>
            <a:endParaRPr lang="ar-EG" dirty="0"/>
          </a:p>
        </p:txBody>
      </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7</a:t>
            </a:fld>
            <a:endParaRPr lang="ar-EG">
              <a:solidFill>
                <a:prstClr val="black">
                  <a:tint val="75000"/>
                </a:prstClr>
              </a:solidFill>
            </a:endParaRPr>
          </a:p>
        </p:txBody>
      </p:sp>
      <p:grpSp>
        <p:nvGrpSpPr>
          <p:cNvPr id="7" name="Group 6"/>
          <p:cNvGrpSpPr/>
          <p:nvPr/>
        </p:nvGrpSpPr>
        <p:grpSpPr>
          <a:xfrm>
            <a:off x="797093" y="1506071"/>
            <a:ext cx="7549813" cy="4366186"/>
            <a:chOff x="797093" y="1990165"/>
            <a:chExt cx="7549813" cy="4366186"/>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093" y="1990165"/>
              <a:ext cx="7549813" cy="4366186"/>
            </a:xfrm>
            <a:prstGeom prst="rect">
              <a:avLst/>
            </a:prstGeom>
          </p:spPr>
        </p:pic>
        <p:sp>
          <p:nvSpPr>
            <p:cNvPr id="6" name="Rounded Rectangle 5"/>
            <p:cNvSpPr/>
            <p:nvPr/>
          </p:nvSpPr>
          <p:spPr>
            <a:xfrm rot="20693015">
              <a:off x="3493086" y="3023054"/>
              <a:ext cx="4467037" cy="11676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C00000"/>
                  </a:solidFill>
                </a:rPr>
                <a:t>الوحدة التدريبية الأولى </a:t>
              </a:r>
              <a:r>
                <a:rPr lang="ar-EG" sz="2800" dirty="0" smtClean="0"/>
                <a:t/>
              </a:r>
              <a:br>
                <a:rPr lang="ar-EG" sz="2800" dirty="0" smtClean="0"/>
              </a:br>
              <a:r>
                <a:rPr lang="ar-EG" sz="3200" b="1" dirty="0" smtClean="0">
                  <a:solidFill>
                    <a:srgbClr val="FF0000"/>
                  </a:solidFill>
                </a:rPr>
                <a:t>البيع أهميته والقائمون عليه</a:t>
              </a:r>
              <a:endParaRPr lang="ar-EG" sz="3200" b="1" dirty="0">
                <a:solidFill>
                  <a:srgbClr val="FF0000"/>
                </a:solidFill>
              </a:endParaRPr>
            </a:p>
          </p:txBody>
        </p:sp>
      </p:grpSp>
    </p:spTree>
    <p:extLst>
      <p:ext uri="{BB962C8B-B14F-4D97-AF65-F5344CB8AC3E}">
        <p14:creationId xmlns:p14="http://schemas.microsoft.com/office/powerpoint/2010/main" val="16289188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70</a:t>
            </a:fld>
            <a:endParaRPr lang="ar-EG">
              <a:solidFill>
                <a:prstClr val="black">
                  <a:tint val="75000"/>
                </a:prstClr>
              </a:solidFill>
            </a:endParaRPr>
          </a:p>
        </p:txBody>
      </p:sp>
      <p:grpSp>
        <p:nvGrpSpPr>
          <p:cNvPr id="3" name="Group 2"/>
          <p:cNvGrpSpPr/>
          <p:nvPr/>
        </p:nvGrpSpPr>
        <p:grpSpPr>
          <a:xfrm>
            <a:off x="878435" y="-450855"/>
            <a:ext cx="3684494" cy="1917371"/>
            <a:chOff x="4811806" y="-78682"/>
            <a:chExt cx="3684494" cy="1917371"/>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1806" y="-78682"/>
              <a:ext cx="3684494" cy="1917371"/>
            </a:xfrm>
            <a:prstGeom prst="rect">
              <a:avLst/>
            </a:prstGeom>
          </p:spPr>
        </p:pic>
        <p:sp>
          <p:nvSpPr>
            <p:cNvPr id="6" name="Rectangle 5"/>
            <p:cNvSpPr/>
            <p:nvPr/>
          </p:nvSpPr>
          <p:spPr>
            <a:xfrm>
              <a:off x="5099529" y="661935"/>
              <a:ext cx="3109047" cy="523220"/>
            </a:xfrm>
            <a:prstGeom prst="rect">
              <a:avLst/>
            </a:prstGeom>
          </p:spPr>
          <p:txBody>
            <a:bodyPr wrap="square">
              <a:spAutoFit/>
            </a:bodyPr>
            <a:lstStyle/>
            <a:p>
              <a:pPr algn="ctr"/>
              <a:r>
                <a:rPr lang="ar-EG" sz="2800" b="1" dirty="0">
                  <a:solidFill>
                    <a:schemeClr val="bg1"/>
                  </a:solidFill>
                </a:rPr>
                <a:t>مصادر </a:t>
              </a:r>
              <a:r>
                <a:rPr lang="ar-EG" sz="2800" b="1" dirty="0" smtClean="0">
                  <a:solidFill>
                    <a:schemeClr val="bg1"/>
                  </a:solidFill>
                </a:rPr>
                <a:t>المعلومات البيعية</a:t>
              </a:r>
              <a:endParaRPr lang="ar-EG" sz="2800" b="1" dirty="0">
                <a:solidFill>
                  <a:schemeClr val="bg1"/>
                </a:solidFill>
              </a:endParaRPr>
            </a:p>
          </p:txBody>
        </p:sp>
      </p:grpSp>
      <p:grpSp>
        <p:nvGrpSpPr>
          <p:cNvPr id="12" name="Group 11"/>
          <p:cNvGrpSpPr/>
          <p:nvPr/>
        </p:nvGrpSpPr>
        <p:grpSpPr>
          <a:xfrm>
            <a:off x="1224214" y="3091543"/>
            <a:ext cx="6860243" cy="3264808"/>
            <a:chOff x="1224214" y="3091543"/>
            <a:chExt cx="6860243" cy="3264808"/>
          </a:xfrm>
        </p:grpSpPr>
        <p:grpSp>
          <p:nvGrpSpPr>
            <p:cNvPr id="8" name="Group 7"/>
            <p:cNvGrpSpPr/>
            <p:nvPr/>
          </p:nvGrpSpPr>
          <p:grpSpPr>
            <a:xfrm>
              <a:off x="1224214" y="3091543"/>
              <a:ext cx="6860243" cy="3264808"/>
              <a:chOff x="1224214" y="2516948"/>
              <a:chExt cx="6860243" cy="3839403"/>
            </a:xfrm>
          </p:grpSpPr>
          <p:pic>
            <p:nvPicPr>
              <p:cNvPr id="2" name="Picture 1"/>
              <p:cNvPicPr>
                <a:picLocks noChangeAspect="1"/>
              </p:cNvPicPr>
              <p:nvPr/>
            </p:nvPicPr>
            <p:blipFill>
              <a:blip r:embed="rId5"/>
              <a:stretch>
                <a:fillRect/>
              </a:stretch>
            </p:blipFill>
            <p:spPr>
              <a:xfrm>
                <a:off x="1224214" y="2516948"/>
                <a:ext cx="6860243" cy="3839403"/>
              </a:xfrm>
              <a:prstGeom prst="rect">
                <a:avLst/>
              </a:prstGeom>
            </p:spPr>
          </p:pic>
          <p:sp>
            <p:nvSpPr>
              <p:cNvPr id="7" name="Rectangle 6"/>
              <p:cNvSpPr/>
              <p:nvPr/>
            </p:nvSpPr>
            <p:spPr>
              <a:xfrm>
                <a:off x="4477417" y="4064830"/>
                <a:ext cx="3023747" cy="725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البرامج التدريبية البيعية </a:t>
                </a:r>
              </a:p>
            </p:txBody>
          </p:sp>
          <p:sp>
            <p:nvSpPr>
              <p:cNvPr id="9" name="Rectangle 8"/>
              <p:cNvSpPr/>
              <p:nvPr/>
            </p:nvSpPr>
            <p:spPr>
              <a:xfrm>
                <a:off x="5669975" y="4713720"/>
                <a:ext cx="638629" cy="5733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1</a:t>
                </a:r>
                <a:endParaRPr lang="ar-EG" sz="2800" b="1" dirty="0"/>
              </a:p>
            </p:txBody>
          </p:sp>
        </p:grpSp>
        <p:pic>
          <p:nvPicPr>
            <p:cNvPr id="10" name="Picture 9"/>
            <p:cNvPicPr>
              <a:picLocks noChangeAspect="1"/>
            </p:cNvPicPr>
            <p:nvPr/>
          </p:nvPicPr>
          <p:blipFill>
            <a:blip r:embed="rId6">
              <a:duotone>
                <a:prstClr val="black"/>
                <a:schemeClr val="accent2">
                  <a:tint val="45000"/>
                  <a:satMod val="400000"/>
                </a:schemeClr>
              </a:duotone>
            </a:blip>
            <a:stretch>
              <a:fillRect/>
            </a:stretch>
          </p:blipFill>
          <p:spPr>
            <a:xfrm>
              <a:off x="1901370" y="4002832"/>
              <a:ext cx="6183087" cy="1003995"/>
            </a:xfrm>
            <a:prstGeom prst="rect">
              <a:avLst/>
            </a:prstGeom>
          </p:spPr>
        </p:pic>
      </p:grpSp>
      <p:grpSp>
        <p:nvGrpSpPr>
          <p:cNvPr id="14" name="Group 13"/>
          <p:cNvGrpSpPr/>
          <p:nvPr/>
        </p:nvGrpSpPr>
        <p:grpSpPr>
          <a:xfrm>
            <a:off x="5971065" y="1004472"/>
            <a:ext cx="3031170" cy="3045795"/>
            <a:chOff x="5558972" y="992793"/>
            <a:chExt cx="3031170" cy="3045795"/>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8972" y="992793"/>
              <a:ext cx="3031170" cy="3045795"/>
            </a:xfrm>
            <a:prstGeom prst="rect">
              <a:avLst/>
            </a:prstGeom>
          </p:spPr>
        </p:pic>
        <p:sp>
          <p:nvSpPr>
            <p:cNvPr id="13" name="Rectangle 12"/>
            <p:cNvSpPr/>
            <p:nvPr/>
          </p:nvSpPr>
          <p:spPr>
            <a:xfrm>
              <a:off x="5663323" y="1382193"/>
              <a:ext cx="2726363" cy="2416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solidFill>
                    <a:schemeClr val="accent6">
                      <a:lumMod val="50000"/>
                    </a:schemeClr>
                  </a:solidFill>
                </a:rPr>
                <a:t>تحتاج كل شركة تقوم بعمل برامج تدريبية لرجال البيع فيها ، </a:t>
              </a:r>
              <a:r>
                <a:rPr lang="ar-EG" sz="2400" dirty="0" smtClean="0">
                  <a:solidFill>
                    <a:schemeClr val="accent6">
                      <a:lumMod val="50000"/>
                    </a:schemeClr>
                  </a:solidFill>
                </a:rPr>
                <a:t>ونجدها </a:t>
              </a:r>
              <a:r>
                <a:rPr lang="ar-EG" sz="2400" dirty="0">
                  <a:solidFill>
                    <a:schemeClr val="accent6">
                      <a:lumMod val="50000"/>
                    </a:schemeClr>
                  </a:solidFill>
                </a:rPr>
                <a:t>يتم عقدها بصورة شبه دورية </a:t>
              </a:r>
              <a:r>
                <a:rPr lang="ar-EG" sz="2400" dirty="0" smtClean="0">
                  <a:solidFill>
                    <a:schemeClr val="accent6">
                      <a:lumMod val="50000"/>
                    </a:schemeClr>
                  </a:solidFill>
                </a:rPr>
                <a:t>وذلك </a:t>
              </a:r>
              <a:r>
                <a:rPr lang="ar-EG" sz="2400" dirty="0">
                  <a:solidFill>
                    <a:schemeClr val="accent6">
                      <a:lumMod val="50000"/>
                    </a:schemeClr>
                  </a:solidFill>
                </a:rPr>
                <a:t>حتى تتم تنمية معارفهم عن المنتجات التي يقومون ببيعها </a:t>
              </a:r>
            </a:p>
          </p:txBody>
        </p:sp>
      </p:grpSp>
      <p:grpSp>
        <p:nvGrpSpPr>
          <p:cNvPr id="17" name="Group 16"/>
          <p:cNvGrpSpPr/>
          <p:nvPr/>
        </p:nvGrpSpPr>
        <p:grpSpPr>
          <a:xfrm>
            <a:off x="814437" y="1293152"/>
            <a:ext cx="2660307" cy="2852103"/>
            <a:chOff x="814437" y="1293152"/>
            <a:chExt cx="2660307" cy="2852103"/>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4437" y="1293152"/>
              <a:ext cx="2660307" cy="2852103"/>
            </a:xfrm>
            <a:prstGeom prst="rect">
              <a:avLst/>
            </a:prstGeom>
          </p:spPr>
        </p:pic>
        <p:sp>
          <p:nvSpPr>
            <p:cNvPr id="16" name="Rectangle 15"/>
            <p:cNvSpPr/>
            <p:nvPr/>
          </p:nvSpPr>
          <p:spPr>
            <a:xfrm>
              <a:off x="1470477" y="1633656"/>
              <a:ext cx="1935364" cy="2416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solidFill>
                    <a:schemeClr val="accent6">
                      <a:lumMod val="50000"/>
                    </a:schemeClr>
                  </a:solidFill>
                </a:rPr>
                <a:t>وتتضمن عادة تلك البرامج معلومات عن المنتجات والمنشأة وسياستها </a:t>
              </a:r>
            </a:p>
          </p:txBody>
        </p:sp>
      </p:grpSp>
    </p:spTree>
    <p:extLst>
      <p:ext uri="{BB962C8B-B14F-4D97-AF65-F5344CB8AC3E}">
        <p14:creationId xmlns:p14="http://schemas.microsoft.com/office/powerpoint/2010/main" val="33544440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31" name="Group 30"/>
          <p:cNvGrpSpPr/>
          <p:nvPr/>
        </p:nvGrpSpPr>
        <p:grpSpPr>
          <a:xfrm>
            <a:off x="6268668" y="1129637"/>
            <a:ext cx="2659022" cy="1939653"/>
            <a:chOff x="0" y="0"/>
            <a:chExt cx="2085651" cy="1746621"/>
          </a:xfrm>
        </p:grpSpPr>
        <p:pic>
          <p:nvPicPr>
            <p:cNvPr id="32" name="Picture 31" descr="C:\Users\maraimm\Desktop\صور انفوجرافيك\124.png"/>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73882" y="79746"/>
              <a:ext cx="1811020" cy="1666875"/>
            </a:xfrm>
            <a:prstGeom prst="rect">
              <a:avLst/>
            </a:prstGeom>
            <a:noFill/>
            <a:ln>
              <a:noFill/>
            </a:ln>
          </p:spPr>
        </p:pic>
        <p:sp>
          <p:nvSpPr>
            <p:cNvPr id="33" name="Oval 32"/>
            <p:cNvSpPr/>
            <p:nvPr/>
          </p:nvSpPr>
          <p:spPr>
            <a:xfrm>
              <a:off x="0" y="0"/>
              <a:ext cx="2085651" cy="169032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0D0D0D"/>
                  </a:solidFill>
                  <a:latin typeface="Calibri" panose="020F0502020204030204" pitchFamily="34" charset="0"/>
                  <a:ea typeface="Calibri" panose="020F0502020204030204" pitchFamily="34" charset="0"/>
                </a:rPr>
                <a:t>المنتجات وأنواعها والوضع التنافسي لها </a:t>
              </a:r>
              <a:endParaRPr lang="en-US" sz="2400" dirty="0">
                <a:solidFill>
                  <a:srgbClr val="0D0D0D"/>
                </a:solidFill>
                <a:latin typeface="Calibri" panose="020F0502020204030204" pitchFamily="34" charset="0"/>
                <a:ea typeface="Calibri" panose="020F0502020204030204" pitchFamily="34" charset="0"/>
                <a:cs typeface="Arial" panose="020B0604020202020204" pitchFamily="34" charset="0"/>
              </a:endParaRP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71</a:t>
            </a:fld>
            <a:endParaRPr lang="ar-EG">
              <a:solidFill>
                <a:prstClr val="black">
                  <a:tint val="75000"/>
                </a:prstClr>
              </a:solidFill>
            </a:endParaRPr>
          </a:p>
        </p:txBody>
      </p:sp>
      <p:grpSp>
        <p:nvGrpSpPr>
          <p:cNvPr id="3" name="Group 2"/>
          <p:cNvGrpSpPr/>
          <p:nvPr/>
        </p:nvGrpSpPr>
        <p:grpSpPr>
          <a:xfrm>
            <a:off x="878435" y="-450855"/>
            <a:ext cx="3684494" cy="1917371"/>
            <a:chOff x="4811806" y="-78682"/>
            <a:chExt cx="3684494" cy="1917371"/>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1806" y="-78682"/>
              <a:ext cx="3684494" cy="1917371"/>
            </a:xfrm>
            <a:prstGeom prst="rect">
              <a:avLst/>
            </a:prstGeom>
          </p:spPr>
        </p:pic>
        <p:sp>
          <p:nvSpPr>
            <p:cNvPr id="6" name="Rectangle 5"/>
            <p:cNvSpPr/>
            <p:nvPr/>
          </p:nvSpPr>
          <p:spPr>
            <a:xfrm>
              <a:off x="5099529" y="661935"/>
              <a:ext cx="3109047" cy="523220"/>
            </a:xfrm>
            <a:prstGeom prst="rect">
              <a:avLst/>
            </a:prstGeom>
          </p:spPr>
          <p:txBody>
            <a:bodyPr wrap="square">
              <a:spAutoFit/>
            </a:bodyPr>
            <a:lstStyle/>
            <a:p>
              <a:pPr algn="ctr"/>
              <a:r>
                <a:rPr lang="ar-EG" sz="2800" b="1" dirty="0">
                  <a:solidFill>
                    <a:schemeClr val="bg1"/>
                  </a:solidFill>
                </a:rPr>
                <a:t>مصادر </a:t>
              </a:r>
              <a:r>
                <a:rPr lang="ar-EG" sz="2800" b="1" dirty="0" smtClean="0">
                  <a:solidFill>
                    <a:schemeClr val="bg1"/>
                  </a:solidFill>
                </a:rPr>
                <a:t>المعلومات البيعية</a:t>
              </a:r>
              <a:endParaRPr lang="ar-EG" sz="2800" b="1" dirty="0">
                <a:solidFill>
                  <a:schemeClr val="bg1"/>
                </a:solidFill>
              </a:endParaRPr>
            </a:p>
          </p:txBody>
        </p:sp>
      </p:grpSp>
      <p:grpSp>
        <p:nvGrpSpPr>
          <p:cNvPr id="8" name="Group 7"/>
          <p:cNvGrpSpPr/>
          <p:nvPr/>
        </p:nvGrpSpPr>
        <p:grpSpPr>
          <a:xfrm>
            <a:off x="6693774" y="2762696"/>
            <a:ext cx="2659022" cy="1939653"/>
            <a:chOff x="0" y="0"/>
            <a:chExt cx="2085651" cy="1746621"/>
          </a:xfrm>
        </p:grpSpPr>
        <p:pic>
          <p:nvPicPr>
            <p:cNvPr id="9" name="Picture 8" descr="C:\Users\maraimm\Desktop\صور انفوجرافيك\124.png"/>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73882" y="79746"/>
              <a:ext cx="1811020" cy="1666875"/>
            </a:xfrm>
            <a:prstGeom prst="rect">
              <a:avLst/>
            </a:prstGeom>
            <a:noFill/>
            <a:ln>
              <a:noFill/>
            </a:ln>
          </p:spPr>
        </p:pic>
        <p:sp>
          <p:nvSpPr>
            <p:cNvPr id="10" name="Oval 9"/>
            <p:cNvSpPr/>
            <p:nvPr/>
          </p:nvSpPr>
          <p:spPr>
            <a:xfrm>
              <a:off x="0" y="0"/>
              <a:ext cx="2085651" cy="169032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0D0D0D"/>
                  </a:solidFill>
                  <a:latin typeface="Calibri" panose="020F0502020204030204" pitchFamily="34" charset="0"/>
                  <a:ea typeface="Calibri" panose="020F0502020204030204" pitchFamily="34" charset="0"/>
                </a:rPr>
                <a:t>الخدمة المقدمة من الشركة </a:t>
              </a:r>
              <a:endParaRPr lang="en-US" sz="2400" dirty="0">
                <a:solidFill>
                  <a:srgbClr val="0D0D0D"/>
                </a:solidFill>
                <a:latin typeface="Calibri" panose="020F0502020204030204" pitchFamily="34" charset="0"/>
                <a:ea typeface="Calibri" panose="020F0502020204030204" pitchFamily="34" charset="0"/>
                <a:cs typeface="Arial" panose="020B0604020202020204" pitchFamily="34" charset="0"/>
              </a:endParaRPr>
            </a:p>
          </p:txBody>
        </p:sp>
      </p:grpSp>
      <p:grpSp>
        <p:nvGrpSpPr>
          <p:cNvPr id="11" name="Group 10"/>
          <p:cNvGrpSpPr/>
          <p:nvPr/>
        </p:nvGrpSpPr>
        <p:grpSpPr>
          <a:xfrm>
            <a:off x="934074" y="1061178"/>
            <a:ext cx="2926209" cy="1876480"/>
            <a:chOff x="24304" y="-187740"/>
            <a:chExt cx="2173857" cy="1689735"/>
          </a:xfrm>
        </p:grpSpPr>
        <p:pic>
          <p:nvPicPr>
            <p:cNvPr id="12" name="Picture 11" descr="C:\Users\maraimm\Desktop\صور انفوجرافيك\124.png"/>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05724" y="-164880"/>
              <a:ext cx="1811020" cy="1666875"/>
            </a:xfrm>
            <a:prstGeom prst="rect">
              <a:avLst/>
            </a:prstGeom>
            <a:noFill/>
            <a:ln>
              <a:noFill/>
            </a:ln>
          </p:spPr>
        </p:pic>
        <p:sp>
          <p:nvSpPr>
            <p:cNvPr id="13" name="Oval 12"/>
            <p:cNvSpPr/>
            <p:nvPr/>
          </p:nvSpPr>
          <p:spPr>
            <a:xfrm>
              <a:off x="24304" y="-187740"/>
              <a:ext cx="2173857" cy="1689735"/>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0D0D0D"/>
                  </a:solidFill>
                  <a:latin typeface="Calibri" panose="020F0502020204030204" pitchFamily="34" charset="0"/>
                  <a:ea typeface="Calibri" panose="020F0502020204030204" pitchFamily="34" charset="0"/>
                </a:rPr>
                <a:t>الخريطة التنظيمية للشركة </a:t>
              </a:r>
              <a:endParaRPr lang="en-US" sz="2400" dirty="0">
                <a:solidFill>
                  <a:srgbClr val="0D0D0D"/>
                </a:solidFill>
                <a:latin typeface="Calibri" panose="020F0502020204030204" pitchFamily="34" charset="0"/>
                <a:ea typeface="Calibri" panose="020F0502020204030204" pitchFamily="34" charset="0"/>
                <a:cs typeface="Arial" panose="020B0604020202020204" pitchFamily="34" charset="0"/>
              </a:endParaRPr>
            </a:p>
          </p:txBody>
        </p:sp>
      </p:grpSp>
      <p:grpSp>
        <p:nvGrpSpPr>
          <p:cNvPr id="14" name="Group 13"/>
          <p:cNvGrpSpPr/>
          <p:nvPr/>
        </p:nvGrpSpPr>
        <p:grpSpPr>
          <a:xfrm>
            <a:off x="485901" y="2537446"/>
            <a:ext cx="2627770" cy="1851094"/>
            <a:chOff x="61796" y="0"/>
            <a:chExt cx="2061138" cy="1666875"/>
          </a:xfrm>
        </p:grpSpPr>
        <p:pic>
          <p:nvPicPr>
            <p:cNvPr id="15" name="Picture 14" descr="C:\Users\maraimm\Desktop\صور انفوجرافيك\124.png"/>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81155" y="0"/>
              <a:ext cx="1811655" cy="1666875"/>
            </a:xfrm>
            <a:prstGeom prst="rect">
              <a:avLst/>
            </a:prstGeom>
            <a:noFill/>
            <a:ln>
              <a:noFill/>
            </a:ln>
          </p:spPr>
        </p:pic>
        <p:sp>
          <p:nvSpPr>
            <p:cNvPr id="16" name="Oval 15"/>
            <p:cNvSpPr/>
            <p:nvPr/>
          </p:nvSpPr>
          <p:spPr>
            <a:xfrm>
              <a:off x="61796" y="0"/>
              <a:ext cx="2061138" cy="1630393"/>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0D0D0D"/>
                  </a:solidFill>
                  <a:latin typeface="Calibri" panose="020F0502020204030204" pitchFamily="34" charset="0"/>
                  <a:ea typeface="Calibri" panose="020F0502020204030204" pitchFamily="34" charset="0"/>
                </a:rPr>
                <a:t>تاريخ ونشأة الشركة </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17" name="Group 16"/>
          <p:cNvGrpSpPr/>
          <p:nvPr/>
        </p:nvGrpSpPr>
        <p:grpSpPr>
          <a:xfrm>
            <a:off x="4576378" y="4851105"/>
            <a:ext cx="2384991" cy="1898516"/>
            <a:chOff x="-38107" y="-42777"/>
            <a:chExt cx="1870794" cy="1709652"/>
          </a:xfrm>
        </p:grpSpPr>
        <p:pic>
          <p:nvPicPr>
            <p:cNvPr id="18" name="Picture 17" descr="C:\Users\maraimm\Desktop\صور انفوجرافيك\124.png"/>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811655" cy="1666875"/>
            </a:xfrm>
            <a:prstGeom prst="rect">
              <a:avLst/>
            </a:prstGeom>
            <a:noFill/>
            <a:ln>
              <a:noFill/>
            </a:ln>
          </p:spPr>
        </p:pic>
        <p:sp>
          <p:nvSpPr>
            <p:cNvPr id="19" name="Oval 18"/>
            <p:cNvSpPr/>
            <p:nvPr/>
          </p:nvSpPr>
          <p:spPr>
            <a:xfrm>
              <a:off x="-38107" y="-42777"/>
              <a:ext cx="1870794" cy="1632370"/>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0D0D0D"/>
                  </a:solidFill>
                  <a:latin typeface="Calibri" panose="020F0502020204030204" pitchFamily="34" charset="0"/>
                  <a:ea typeface="Calibri" panose="020F0502020204030204" pitchFamily="34" charset="0"/>
                </a:rPr>
                <a:t>خطة المبيعات </a:t>
              </a:r>
              <a:r>
                <a:rPr lang="ar-SA" sz="2400" dirty="0" smtClean="0">
                  <a:solidFill>
                    <a:srgbClr val="0D0D0D"/>
                  </a:solidFill>
                  <a:latin typeface="Calibri" panose="020F0502020204030204" pitchFamily="34" charset="0"/>
                  <a:ea typeface="Calibri" panose="020F0502020204030204" pitchFamily="34" charset="0"/>
                </a:rPr>
                <a:t>والحصص </a:t>
              </a:r>
              <a:r>
                <a:rPr lang="ar-SA" sz="2400" dirty="0">
                  <a:solidFill>
                    <a:srgbClr val="0D0D0D"/>
                  </a:solidFill>
                  <a:latin typeface="Calibri" panose="020F0502020204030204" pitchFamily="34" charset="0"/>
                  <a:ea typeface="Calibri" panose="020F0502020204030204" pitchFamily="34" charset="0"/>
                </a:rPr>
                <a:t>البيعية </a:t>
              </a:r>
              <a:endParaRPr lang="en-US" sz="2400" dirty="0">
                <a:solidFill>
                  <a:srgbClr val="0D0D0D"/>
                </a:solidFill>
                <a:latin typeface="Calibri" panose="020F0502020204030204" pitchFamily="34" charset="0"/>
                <a:ea typeface="Calibri" panose="020F0502020204030204" pitchFamily="34" charset="0"/>
                <a:cs typeface="Arial" panose="020B0604020202020204" pitchFamily="34" charset="0"/>
              </a:endParaRPr>
            </a:p>
          </p:txBody>
        </p:sp>
      </p:grpSp>
      <p:grpSp>
        <p:nvGrpSpPr>
          <p:cNvPr id="20" name="Group 19"/>
          <p:cNvGrpSpPr/>
          <p:nvPr/>
        </p:nvGrpSpPr>
        <p:grpSpPr>
          <a:xfrm>
            <a:off x="6551422" y="4388540"/>
            <a:ext cx="2384991" cy="1886777"/>
            <a:chOff x="29527" y="-109769"/>
            <a:chExt cx="1870710" cy="1699007"/>
          </a:xfrm>
        </p:grpSpPr>
        <p:pic>
          <p:nvPicPr>
            <p:cNvPr id="21" name="Picture 20" descr="C:\Users\maraimm\Desktop\صور انفوجرافيك\12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55" y="-77637"/>
              <a:ext cx="1811655" cy="1666875"/>
            </a:xfrm>
            <a:prstGeom prst="rect">
              <a:avLst/>
            </a:prstGeom>
            <a:noFill/>
            <a:ln>
              <a:noFill/>
            </a:ln>
          </p:spPr>
        </p:pic>
        <p:sp>
          <p:nvSpPr>
            <p:cNvPr id="22" name="Oval 21"/>
            <p:cNvSpPr/>
            <p:nvPr/>
          </p:nvSpPr>
          <p:spPr>
            <a:xfrm>
              <a:off x="29527" y="-109769"/>
              <a:ext cx="1870710" cy="1632370"/>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0D0D0D"/>
                  </a:solidFill>
                  <a:latin typeface="Calibri" panose="020F0502020204030204" pitchFamily="34" charset="0"/>
                  <a:ea typeface="Calibri" panose="020F0502020204030204" pitchFamily="34" charset="0"/>
                </a:rPr>
                <a:t>خطة وأسلوب التحصيل </a:t>
              </a:r>
              <a:endParaRPr lang="en-US" sz="2400" dirty="0">
                <a:solidFill>
                  <a:srgbClr val="0D0D0D"/>
                </a:solidFill>
                <a:latin typeface="Calibri" panose="020F0502020204030204" pitchFamily="34" charset="0"/>
                <a:ea typeface="Calibri" panose="020F0502020204030204" pitchFamily="34" charset="0"/>
                <a:cs typeface="Arial" panose="020B0604020202020204" pitchFamily="34" charset="0"/>
              </a:endParaRPr>
            </a:p>
          </p:txBody>
        </p:sp>
      </p:grpSp>
      <p:grpSp>
        <p:nvGrpSpPr>
          <p:cNvPr id="23" name="Group 22"/>
          <p:cNvGrpSpPr/>
          <p:nvPr/>
        </p:nvGrpSpPr>
        <p:grpSpPr>
          <a:xfrm>
            <a:off x="2419267" y="4860375"/>
            <a:ext cx="2549959" cy="1951139"/>
            <a:chOff x="0" y="94891"/>
            <a:chExt cx="2000106" cy="1756964"/>
          </a:xfrm>
        </p:grpSpPr>
        <p:pic>
          <p:nvPicPr>
            <p:cNvPr id="24" name="Picture 23" descr="C:\Users\maraimm\Desktop\صور انفوجرافيك\124.png"/>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8076" y="184980"/>
              <a:ext cx="1811655" cy="1666875"/>
            </a:xfrm>
            <a:prstGeom prst="rect">
              <a:avLst/>
            </a:prstGeom>
            <a:noFill/>
            <a:ln>
              <a:noFill/>
            </a:ln>
          </p:spPr>
        </p:pic>
        <p:sp>
          <p:nvSpPr>
            <p:cNvPr id="25" name="Oval 24"/>
            <p:cNvSpPr/>
            <p:nvPr/>
          </p:nvSpPr>
          <p:spPr>
            <a:xfrm>
              <a:off x="0" y="94891"/>
              <a:ext cx="2000106" cy="1632300"/>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0D0D0D"/>
                  </a:solidFill>
                  <a:latin typeface="Calibri" panose="020F0502020204030204" pitchFamily="34" charset="0"/>
                  <a:ea typeface="Calibri" panose="020F0502020204030204" pitchFamily="34" charset="0"/>
                </a:rPr>
                <a:t>تقارير المبيعات </a:t>
              </a:r>
              <a:endParaRPr lang="en-US" sz="2400" dirty="0">
                <a:solidFill>
                  <a:srgbClr val="0D0D0D"/>
                </a:solidFill>
                <a:latin typeface="Calibri" panose="020F0502020204030204" pitchFamily="34" charset="0"/>
                <a:ea typeface="Calibri" panose="020F0502020204030204" pitchFamily="34" charset="0"/>
                <a:cs typeface="Arial" panose="020B0604020202020204" pitchFamily="34" charset="0"/>
              </a:endParaRPr>
            </a:p>
          </p:txBody>
        </p:sp>
      </p:grpSp>
      <p:grpSp>
        <p:nvGrpSpPr>
          <p:cNvPr id="26" name="Group 25"/>
          <p:cNvGrpSpPr/>
          <p:nvPr/>
        </p:nvGrpSpPr>
        <p:grpSpPr>
          <a:xfrm>
            <a:off x="920794" y="3935253"/>
            <a:ext cx="2549333" cy="1925152"/>
            <a:chOff x="-33913" y="-66688"/>
            <a:chExt cx="1999615" cy="1733563"/>
          </a:xfrm>
        </p:grpSpPr>
        <p:pic>
          <p:nvPicPr>
            <p:cNvPr id="27" name="Picture 26" descr="C:\Users\maraimm\Desktop\صور انفوجرافيك\124.png"/>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0385" y="0"/>
              <a:ext cx="1811020" cy="1666875"/>
            </a:xfrm>
            <a:prstGeom prst="rect">
              <a:avLst/>
            </a:prstGeom>
            <a:noFill/>
            <a:ln>
              <a:noFill/>
            </a:ln>
          </p:spPr>
        </p:pic>
        <p:sp>
          <p:nvSpPr>
            <p:cNvPr id="28" name="Oval 27"/>
            <p:cNvSpPr/>
            <p:nvPr/>
          </p:nvSpPr>
          <p:spPr>
            <a:xfrm>
              <a:off x="-33913" y="-66688"/>
              <a:ext cx="1999615" cy="1631708"/>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0D0D0D"/>
                  </a:solidFill>
                  <a:latin typeface="Calibri" panose="020F0502020204030204" pitchFamily="34" charset="0"/>
                  <a:ea typeface="Calibri" panose="020F0502020204030204" pitchFamily="34" charset="0"/>
                </a:rPr>
                <a:t>سياسة البيع </a:t>
              </a:r>
              <a:endParaRPr lang="en-US" sz="2400" dirty="0">
                <a:solidFill>
                  <a:srgbClr val="0D0D0D"/>
                </a:solidFill>
                <a:latin typeface="Calibri" panose="020F0502020204030204" pitchFamily="34" charset="0"/>
                <a:ea typeface="Calibri" panose="020F0502020204030204" pitchFamily="34" charset="0"/>
                <a:cs typeface="Arial" panose="020B0604020202020204" pitchFamily="34" charset="0"/>
              </a:endParaRPr>
            </a:p>
          </p:txBody>
        </p:sp>
      </p:grpSp>
      <p:sp>
        <p:nvSpPr>
          <p:cNvPr id="29" name="Down Arrow 28"/>
          <p:cNvSpPr/>
          <p:nvPr/>
        </p:nvSpPr>
        <p:spPr>
          <a:xfrm>
            <a:off x="3010238" y="1001835"/>
            <a:ext cx="3761308" cy="1081763"/>
          </a:xfrm>
          <a:prstGeom prst="downArrow">
            <a:avLst/>
          </a:prstGeom>
        </p:spPr>
        <p:style>
          <a:lnRef idx="0">
            <a:schemeClr val="dk1"/>
          </a:lnRef>
          <a:fillRef idx="3">
            <a:schemeClr val="dk1"/>
          </a:fillRef>
          <a:effectRef idx="3">
            <a:schemeClr val="dk1"/>
          </a:effectRef>
          <a:fontRef idx="minor">
            <a:schemeClr val="lt1"/>
          </a:fontRef>
        </p:style>
        <p:txBody>
          <a:bodyPr rtlCol="1" anchor="ctr"/>
          <a:lstStyle/>
          <a:p>
            <a:pPr algn="ctr"/>
            <a:r>
              <a:rPr lang="ar-SA" sz="2400" b="1" dirty="0" smtClean="0"/>
              <a:t>2</a:t>
            </a:r>
            <a:br>
              <a:rPr lang="ar-SA" sz="2400" b="1" dirty="0" smtClean="0"/>
            </a:br>
            <a:r>
              <a:rPr lang="ar-SA" sz="2400" b="1" dirty="0" smtClean="0"/>
              <a:t>سجلات الشركات</a:t>
            </a:r>
            <a:endParaRPr lang="ar-EG" sz="2400" b="1" dirty="0"/>
          </a:p>
        </p:txBody>
      </p:sp>
      <p:sp>
        <p:nvSpPr>
          <p:cNvPr id="30" name="Slide Number Placeholder 27"/>
          <p:cNvSpPr txBox="1">
            <a:spLocks/>
          </p:cNvSpPr>
          <p:nvPr/>
        </p:nvSpPr>
        <p:spPr>
          <a:xfrm>
            <a:off x="6610350" y="6508751"/>
            <a:ext cx="2057400" cy="365125"/>
          </a:xfrm>
          <a:prstGeom prst="rect">
            <a:avLst/>
          </a:prstGeom>
        </p:spPr>
        <p:txBody>
          <a:bodyPr vert="horz" lIns="91440" tIns="45720" rIns="91440" bIns="45720" rtlCol="0" anchor="ctr"/>
          <a:lstStyle>
            <a:defPPr>
              <a:defRPr lang="ar-EG"/>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8EE79F39-E3F1-4384-8425-D69818DE6729}" type="slidenum">
              <a:rPr lang="ar-EG" smtClean="0"/>
              <a:pPr/>
              <a:t>71</a:t>
            </a:fld>
            <a:endParaRPr lang="ar-EG"/>
          </a:p>
        </p:txBody>
      </p:sp>
      <p:grpSp>
        <p:nvGrpSpPr>
          <p:cNvPr id="40" name="Group 39"/>
          <p:cNvGrpSpPr/>
          <p:nvPr/>
        </p:nvGrpSpPr>
        <p:grpSpPr>
          <a:xfrm>
            <a:off x="2523798" y="1170442"/>
            <a:ext cx="4692021" cy="4842056"/>
            <a:chOff x="2523798" y="1170442"/>
            <a:chExt cx="4692021" cy="4842056"/>
          </a:xfrm>
        </p:grpSpPr>
        <p:pic>
          <p:nvPicPr>
            <p:cNvPr id="35" name="Picture 34"/>
            <p:cNvPicPr>
              <a:picLocks noChangeAspect="1"/>
            </p:cNvPicPr>
            <p:nvPr/>
          </p:nvPicPr>
          <p:blipFill>
            <a:blip r:embed="rId6"/>
            <a:stretch>
              <a:fillRect/>
            </a:stretch>
          </p:blipFill>
          <p:spPr>
            <a:xfrm rot="18292320">
              <a:off x="2448781" y="1245459"/>
              <a:ext cx="4842056" cy="4692021"/>
            </a:xfrm>
            <a:prstGeom prst="rect">
              <a:avLst/>
            </a:prstGeom>
          </p:spPr>
        </p:pic>
        <p:sp>
          <p:nvSpPr>
            <p:cNvPr id="36" name="Rectangle 35"/>
            <p:cNvSpPr/>
            <p:nvPr/>
          </p:nvSpPr>
          <p:spPr>
            <a:xfrm rot="20786690">
              <a:off x="4906556" y="2233455"/>
              <a:ext cx="1724636" cy="23338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SA" sz="2400" dirty="0">
                  <a:solidFill>
                    <a:schemeClr val="accent6">
                      <a:lumMod val="50000"/>
                    </a:schemeClr>
                  </a:solidFill>
                </a:rPr>
                <a:t>يمكن لرجل البيع الإطلاع ومتابعة ا</a:t>
              </a:r>
              <a:r>
                <a:rPr lang="ar-SA" sz="2400" dirty="0" smtClean="0">
                  <a:solidFill>
                    <a:schemeClr val="accent6">
                      <a:lumMod val="50000"/>
                    </a:schemeClr>
                  </a:solidFill>
                </a:rPr>
                <a:t>لسجلات </a:t>
              </a:r>
              <a:r>
                <a:rPr lang="ar-SA" sz="2400" dirty="0">
                  <a:solidFill>
                    <a:schemeClr val="accent6">
                      <a:lumMod val="50000"/>
                    </a:schemeClr>
                  </a:solidFill>
                </a:rPr>
                <a:t>التي تحتوي على كل ما يتعلق بنشاط الشركة </a:t>
              </a:r>
              <a:endParaRPr lang="ar-EG" sz="2400" dirty="0">
                <a:solidFill>
                  <a:schemeClr val="accent6">
                    <a:lumMod val="50000"/>
                  </a:schemeClr>
                </a:solidFill>
              </a:endParaRPr>
            </a:p>
          </p:txBody>
        </p:sp>
      </p:grpSp>
      <p:sp>
        <p:nvSpPr>
          <p:cNvPr id="38" name="Rectangle 37"/>
          <p:cNvSpPr/>
          <p:nvPr/>
        </p:nvSpPr>
        <p:spPr>
          <a:xfrm rot="20786690">
            <a:off x="2958737" y="2709737"/>
            <a:ext cx="1691715" cy="2350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smtClean="0">
                <a:solidFill>
                  <a:schemeClr val="accent6">
                    <a:lumMod val="50000"/>
                  </a:schemeClr>
                </a:solidFill>
              </a:rPr>
              <a:t>تحتوي </a:t>
            </a:r>
            <a:r>
              <a:rPr lang="ar-EG" sz="2400" dirty="0">
                <a:solidFill>
                  <a:schemeClr val="accent6">
                    <a:lumMod val="50000"/>
                  </a:schemeClr>
                </a:solidFill>
              </a:rPr>
              <a:t>التقارير والسجلات على المستندات التاليةالتقارير والسجلات على المستندات التالية</a:t>
            </a:r>
          </a:p>
        </p:txBody>
      </p:sp>
    </p:spTree>
    <p:extLst>
      <p:ext uri="{BB962C8B-B14F-4D97-AF65-F5344CB8AC3E}">
        <p14:creationId xmlns:p14="http://schemas.microsoft.com/office/powerpoint/2010/main" val="21040838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 calcmode="lin" valueType="num">
                                      <p:cBhvr>
                                        <p:cTn id="14" dur="500" fill="hold"/>
                                        <p:tgtEl>
                                          <p:spTgt spid="40"/>
                                        </p:tgtEl>
                                        <p:attrNameLst>
                                          <p:attrName>style.rotation</p:attrName>
                                        </p:attrNameLst>
                                      </p:cBhvr>
                                      <p:tavLst>
                                        <p:tav tm="0">
                                          <p:val>
                                            <p:fltVal val="360"/>
                                          </p:val>
                                        </p:tav>
                                        <p:tav tm="100000">
                                          <p:val>
                                            <p:fltVal val="0"/>
                                          </p:val>
                                        </p:tav>
                                      </p:tavLst>
                                    </p:anim>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up)">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in)">
                                      <p:cBhvr>
                                        <p:cTn id="30" dur="2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circle(in)">
                                      <p:cBhvr>
                                        <p:cTn id="35" dur="20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circle(in)">
                                      <p:cBhvr>
                                        <p:cTn id="40" dur="20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circle(in)">
                                      <p:cBhvr>
                                        <p:cTn id="50" dur="2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circle(in)">
                                      <p:cBhvr>
                                        <p:cTn id="55" dur="20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circle(in)">
                                      <p:cBhvr>
                                        <p:cTn id="6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72</a:t>
            </a:fld>
            <a:endParaRPr lang="ar-EG">
              <a:solidFill>
                <a:prstClr val="black">
                  <a:tint val="75000"/>
                </a:prstClr>
              </a:solidFill>
            </a:endParaRPr>
          </a:p>
        </p:txBody>
      </p:sp>
      <p:grpSp>
        <p:nvGrpSpPr>
          <p:cNvPr id="5" name="Group 4"/>
          <p:cNvGrpSpPr/>
          <p:nvPr/>
        </p:nvGrpSpPr>
        <p:grpSpPr>
          <a:xfrm flipH="1">
            <a:off x="5191579" y="-430903"/>
            <a:ext cx="3952421" cy="1917371"/>
            <a:chOff x="4811806" y="-78682"/>
            <a:chExt cx="3684494" cy="1917371"/>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1806" y="-78682"/>
              <a:ext cx="3684494" cy="1917371"/>
            </a:xfrm>
            <a:prstGeom prst="rect">
              <a:avLst/>
            </a:prstGeom>
          </p:spPr>
        </p:pic>
        <p:sp>
          <p:nvSpPr>
            <p:cNvPr id="7" name="Rectangle 6"/>
            <p:cNvSpPr/>
            <p:nvPr/>
          </p:nvSpPr>
          <p:spPr>
            <a:xfrm>
              <a:off x="5099529" y="661935"/>
              <a:ext cx="3109047" cy="523220"/>
            </a:xfrm>
            <a:prstGeom prst="rect">
              <a:avLst/>
            </a:prstGeom>
          </p:spPr>
          <p:txBody>
            <a:bodyPr wrap="square">
              <a:spAutoFit/>
            </a:bodyPr>
            <a:lstStyle/>
            <a:p>
              <a:pPr algn="ctr"/>
              <a:r>
                <a:rPr lang="ar-EG" sz="2800" b="1" dirty="0">
                  <a:solidFill>
                    <a:schemeClr val="bg1"/>
                  </a:solidFill>
                </a:rPr>
                <a:t>مصادر </a:t>
              </a:r>
              <a:r>
                <a:rPr lang="ar-EG" sz="2800" b="1" dirty="0" smtClean="0">
                  <a:solidFill>
                    <a:schemeClr val="bg1"/>
                  </a:solidFill>
                </a:rPr>
                <a:t>المعلومات البيعية</a:t>
              </a:r>
              <a:endParaRPr lang="ar-EG" sz="2800" b="1" dirty="0">
                <a:solidFill>
                  <a:schemeClr val="bg1"/>
                </a:solidFill>
              </a:endParaRPr>
            </a:p>
          </p:txBody>
        </p:sp>
      </p:grpSp>
      <p:grpSp>
        <p:nvGrpSpPr>
          <p:cNvPr id="8" name="Group 7"/>
          <p:cNvGrpSpPr/>
          <p:nvPr/>
        </p:nvGrpSpPr>
        <p:grpSpPr>
          <a:xfrm>
            <a:off x="435429" y="1190398"/>
            <a:ext cx="8606971" cy="5667601"/>
            <a:chOff x="521262" y="1190399"/>
            <a:chExt cx="8419538" cy="5348514"/>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262" y="1190399"/>
              <a:ext cx="8419538" cy="5348514"/>
            </a:xfrm>
            <a:prstGeom prst="rect">
              <a:avLst/>
            </a:prstGeom>
          </p:spPr>
        </p:pic>
        <p:sp>
          <p:nvSpPr>
            <p:cNvPr id="3" name="Rectangle 2"/>
            <p:cNvSpPr/>
            <p:nvPr/>
          </p:nvSpPr>
          <p:spPr>
            <a:xfrm rot="2021348">
              <a:off x="6947186" y="1504455"/>
              <a:ext cx="1983496" cy="637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smtClean="0"/>
                <a:t>الإعلانات</a:t>
              </a:r>
              <a:endParaRPr lang="ar-EG" sz="3200" b="1" dirty="0"/>
            </a:p>
          </p:txBody>
        </p:sp>
        <p:sp>
          <p:nvSpPr>
            <p:cNvPr id="9" name="Rectangle 8"/>
            <p:cNvSpPr/>
            <p:nvPr/>
          </p:nvSpPr>
          <p:spPr>
            <a:xfrm>
              <a:off x="5226003" y="1315627"/>
              <a:ext cx="710340" cy="637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3</a:t>
              </a:r>
              <a:endParaRPr lang="ar-EG" sz="2800" b="1" dirty="0"/>
            </a:p>
          </p:txBody>
        </p:sp>
      </p:grpSp>
      <p:sp>
        <p:nvSpPr>
          <p:cNvPr id="10" name="Rectangle 9"/>
          <p:cNvSpPr/>
          <p:nvPr/>
        </p:nvSpPr>
        <p:spPr>
          <a:xfrm>
            <a:off x="725714" y="1315627"/>
            <a:ext cx="4281519" cy="1138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solidFill>
                  <a:schemeClr val="accent6">
                    <a:lumMod val="50000"/>
                  </a:schemeClr>
                </a:solidFill>
              </a:rPr>
              <a:t>تقوم الشركات بحملات إعلانية مكثفة للسلع والخدمات التي تقوم بإنتاجها ، وتقوم بنشر هذه الحملات من كافة وسائل الإعلان</a:t>
            </a:r>
          </a:p>
        </p:txBody>
      </p:sp>
      <p:sp>
        <p:nvSpPr>
          <p:cNvPr id="11" name="Rectangle 10"/>
          <p:cNvSpPr/>
          <p:nvPr/>
        </p:nvSpPr>
        <p:spPr>
          <a:xfrm>
            <a:off x="738414" y="2454236"/>
            <a:ext cx="7776936" cy="741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7030A0"/>
                </a:solidFill>
              </a:rPr>
              <a:t>كي تعرف العملاء المرتقبين بسلع وخدمات الشركة ومدى تميزها عن سلع وخدمات المنافسين </a:t>
            </a:r>
          </a:p>
        </p:txBody>
      </p:sp>
      <p:sp>
        <p:nvSpPr>
          <p:cNvPr id="12" name="Rectangle 11"/>
          <p:cNvSpPr/>
          <p:nvPr/>
        </p:nvSpPr>
        <p:spPr>
          <a:xfrm>
            <a:off x="725714" y="3110563"/>
            <a:ext cx="7916957" cy="1094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C00000"/>
                </a:solidFill>
              </a:rPr>
              <a:t>بالنسبة </a:t>
            </a:r>
            <a:r>
              <a:rPr lang="ar-EG" sz="2400" dirty="0">
                <a:solidFill>
                  <a:srgbClr val="C00000"/>
                </a:solidFill>
              </a:rPr>
              <a:t>لك كرجل </a:t>
            </a:r>
            <a:r>
              <a:rPr lang="ar-EG" sz="2400" dirty="0" smtClean="0">
                <a:solidFill>
                  <a:srgbClr val="C00000"/>
                </a:solidFill>
              </a:rPr>
              <a:t>بيع فيجب </a:t>
            </a:r>
            <a:r>
              <a:rPr lang="ar-EG" sz="2400" dirty="0">
                <a:solidFill>
                  <a:srgbClr val="C00000"/>
                </a:solidFill>
              </a:rPr>
              <a:t>أن تركز بصورة كبيرة على إعلانات المنافسين وترى ماذا يقولون عن السلع والخدمات التي يقدمونها وذلك حتى تعرف نقاط الضعف والقوة من منتجات المنافسين </a:t>
            </a:r>
          </a:p>
        </p:txBody>
      </p:sp>
    </p:spTree>
    <p:extLst>
      <p:ext uri="{BB962C8B-B14F-4D97-AF65-F5344CB8AC3E}">
        <p14:creationId xmlns:p14="http://schemas.microsoft.com/office/powerpoint/2010/main" val="20196057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73</a:t>
            </a:fld>
            <a:endParaRPr lang="ar-EG">
              <a:solidFill>
                <a:prstClr val="black">
                  <a:tint val="75000"/>
                </a:prstClr>
              </a:solidFill>
            </a:endParaRPr>
          </a:p>
        </p:txBody>
      </p:sp>
      <p:grpSp>
        <p:nvGrpSpPr>
          <p:cNvPr id="3" name="Group 2"/>
          <p:cNvGrpSpPr/>
          <p:nvPr/>
        </p:nvGrpSpPr>
        <p:grpSpPr>
          <a:xfrm>
            <a:off x="5262197" y="-374971"/>
            <a:ext cx="3684494" cy="1917371"/>
            <a:chOff x="4811806" y="-78682"/>
            <a:chExt cx="3684494" cy="1917371"/>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1806" y="-78682"/>
              <a:ext cx="3684494" cy="1917371"/>
            </a:xfrm>
            <a:prstGeom prst="rect">
              <a:avLst/>
            </a:prstGeom>
          </p:spPr>
        </p:pic>
        <p:sp>
          <p:nvSpPr>
            <p:cNvPr id="6" name="Rectangle 5"/>
            <p:cNvSpPr/>
            <p:nvPr/>
          </p:nvSpPr>
          <p:spPr>
            <a:xfrm>
              <a:off x="5099529" y="661935"/>
              <a:ext cx="3109047" cy="523220"/>
            </a:xfrm>
            <a:prstGeom prst="rect">
              <a:avLst/>
            </a:prstGeom>
          </p:spPr>
          <p:txBody>
            <a:bodyPr wrap="square">
              <a:spAutoFit/>
            </a:bodyPr>
            <a:lstStyle/>
            <a:p>
              <a:pPr algn="ctr"/>
              <a:r>
                <a:rPr lang="ar-EG" sz="2800" b="1" dirty="0">
                  <a:solidFill>
                    <a:schemeClr val="bg1"/>
                  </a:solidFill>
                </a:rPr>
                <a:t>مصادر </a:t>
              </a:r>
              <a:r>
                <a:rPr lang="ar-EG" sz="2800" b="1" dirty="0" smtClean="0">
                  <a:solidFill>
                    <a:schemeClr val="bg1"/>
                  </a:solidFill>
                </a:rPr>
                <a:t>المعلومات البيعية</a:t>
              </a:r>
              <a:endParaRPr lang="ar-EG" sz="2800" b="1" dirty="0">
                <a:solidFill>
                  <a:schemeClr val="bg1"/>
                </a:solidFill>
              </a:endParaRPr>
            </a:p>
          </p:txBody>
        </p:sp>
      </p:grpSp>
      <p:pic>
        <p:nvPicPr>
          <p:cNvPr id="2" name="Picture 1"/>
          <p:cNvPicPr>
            <a:picLocks noChangeAspect="1"/>
          </p:cNvPicPr>
          <p:nvPr/>
        </p:nvPicPr>
        <p:blipFill>
          <a:blip r:embed="rId5"/>
          <a:stretch>
            <a:fillRect/>
          </a:stretch>
        </p:blipFill>
        <p:spPr>
          <a:xfrm>
            <a:off x="878435" y="1116669"/>
            <a:ext cx="8043646" cy="5422244"/>
          </a:xfrm>
          <a:prstGeom prst="rect">
            <a:avLst/>
          </a:prstGeom>
        </p:spPr>
      </p:pic>
      <p:sp>
        <p:nvSpPr>
          <p:cNvPr id="7" name="Rectangle 6"/>
          <p:cNvSpPr/>
          <p:nvPr/>
        </p:nvSpPr>
        <p:spPr>
          <a:xfrm>
            <a:off x="2677139" y="2932442"/>
            <a:ext cx="4035781" cy="11751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C00000"/>
                </a:solidFill>
              </a:rPr>
              <a:t>ويعتبر ذلك مصدراً مهماً من مصادر الحصول على المعلومات البيعية ، وتأخذ تلك التجارب أنواع </a:t>
            </a:r>
          </a:p>
        </p:txBody>
      </p:sp>
      <p:grpSp>
        <p:nvGrpSpPr>
          <p:cNvPr id="10" name="Group 9"/>
          <p:cNvGrpSpPr/>
          <p:nvPr/>
        </p:nvGrpSpPr>
        <p:grpSpPr>
          <a:xfrm>
            <a:off x="3990511" y="4050752"/>
            <a:ext cx="3496139" cy="2850998"/>
            <a:chOff x="3628572" y="3687915"/>
            <a:chExt cx="3496139" cy="2850998"/>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8572" y="3687915"/>
              <a:ext cx="3496139" cy="2850998"/>
            </a:xfrm>
            <a:prstGeom prst="rect">
              <a:avLst/>
            </a:prstGeom>
          </p:spPr>
        </p:pic>
        <p:sp>
          <p:nvSpPr>
            <p:cNvPr id="9" name="Rectangle 8"/>
            <p:cNvSpPr/>
            <p:nvPr/>
          </p:nvSpPr>
          <p:spPr>
            <a:xfrm>
              <a:off x="4900258" y="4260374"/>
              <a:ext cx="1703742" cy="1306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الاختبارات على عينة </a:t>
              </a:r>
              <a:r>
                <a:rPr lang="ar-EG" sz="2400" dirty="0"/>
                <a:t>من المستهلكين </a:t>
              </a:r>
            </a:p>
          </p:txBody>
        </p:sp>
      </p:grpSp>
      <p:grpSp>
        <p:nvGrpSpPr>
          <p:cNvPr id="11" name="Group 10"/>
          <p:cNvGrpSpPr/>
          <p:nvPr/>
        </p:nvGrpSpPr>
        <p:grpSpPr>
          <a:xfrm>
            <a:off x="1168566" y="4106638"/>
            <a:ext cx="3496139" cy="2850998"/>
            <a:chOff x="3628572" y="3687915"/>
            <a:chExt cx="3496139" cy="2850998"/>
          </a:xfrm>
        </p:grpSpPr>
        <p:pic>
          <p:nvPicPr>
            <p:cNvPr id="12" name="Picture 11"/>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628572" y="3687915"/>
              <a:ext cx="3496139" cy="2850998"/>
            </a:xfrm>
            <a:prstGeom prst="rect">
              <a:avLst/>
            </a:prstGeom>
          </p:spPr>
        </p:pic>
        <p:sp>
          <p:nvSpPr>
            <p:cNvPr id="13" name="Rectangle 12"/>
            <p:cNvSpPr/>
            <p:nvPr/>
          </p:nvSpPr>
          <p:spPr>
            <a:xfrm>
              <a:off x="4900258" y="4260374"/>
              <a:ext cx="1703742" cy="1306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الاختبارات </a:t>
              </a:r>
              <a:r>
                <a:rPr lang="ar-EG" sz="2400" b="1" dirty="0"/>
                <a:t>المستقلة </a:t>
              </a:r>
            </a:p>
          </p:txBody>
        </p:sp>
      </p:grpSp>
      <p:grpSp>
        <p:nvGrpSpPr>
          <p:cNvPr id="16" name="Group 15"/>
          <p:cNvGrpSpPr/>
          <p:nvPr/>
        </p:nvGrpSpPr>
        <p:grpSpPr>
          <a:xfrm>
            <a:off x="4549526" y="1243176"/>
            <a:ext cx="4068331" cy="1285847"/>
            <a:chOff x="4549526" y="1243176"/>
            <a:chExt cx="4068331" cy="1285847"/>
          </a:xfrm>
        </p:grpSpPr>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49526" y="1308540"/>
              <a:ext cx="3965824" cy="1220483"/>
            </a:xfrm>
            <a:prstGeom prst="rect">
              <a:avLst/>
            </a:prstGeom>
          </p:spPr>
        </p:pic>
        <p:sp>
          <p:nvSpPr>
            <p:cNvPr id="15" name="Rectangle 14"/>
            <p:cNvSpPr/>
            <p:nvPr/>
          </p:nvSpPr>
          <p:spPr>
            <a:xfrm>
              <a:off x="5705016" y="1674262"/>
              <a:ext cx="2912841" cy="7375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نتائج التجارب والاختبارات والبحوث السابقة </a:t>
              </a:r>
            </a:p>
          </p:txBody>
        </p:sp>
        <p:sp>
          <p:nvSpPr>
            <p:cNvPr id="17" name="Rectangle 16"/>
            <p:cNvSpPr/>
            <p:nvPr/>
          </p:nvSpPr>
          <p:spPr>
            <a:xfrm>
              <a:off x="6861169" y="1243176"/>
              <a:ext cx="600533" cy="497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C00000"/>
                  </a:solidFill>
                </a:rPr>
                <a:t>4</a:t>
              </a:r>
              <a:endParaRPr lang="ar-EG" sz="2800" b="1" dirty="0">
                <a:solidFill>
                  <a:srgbClr val="C00000"/>
                </a:solidFill>
              </a:endParaRPr>
            </a:p>
          </p:txBody>
        </p:sp>
      </p:grpSp>
    </p:spTree>
    <p:extLst>
      <p:ext uri="{BB962C8B-B14F-4D97-AF65-F5344CB8AC3E}">
        <p14:creationId xmlns:p14="http://schemas.microsoft.com/office/powerpoint/2010/main" val="25822566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000" fill="hold"/>
                                        <p:tgtEl>
                                          <p:spTgt spid="11"/>
                                        </p:tgtEl>
                                        <p:attrNameLst>
                                          <p:attrName>ppt_w</p:attrName>
                                        </p:attrNameLst>
                                      </p:cBhvr>
                                      <p:tavLst>
                                        <p:tav tm="0">
                                          <p:val>
                                            <p:fltVal val="0"/>
                                          </p:val>
                                        </p:tav>
                                        <p:tav tm="100000">
                                          <p:val>
                                            <p:strVal val="#ppt_w"/>
                                          </p:val>
                                        </p:tav>
                                      </p:tavLst>
                                    </p:anim>
                                    <p:anim calcmode="lin" valueType="num">
                                      <p:cBhvr>
                                        <p:cTn id="33" dur="1000" fill="hold"/>
                                        <p:tgtEl>
                                          <p:spTgt spid="11"/>
                                        </p:tgtEl>
                                        <p:attrNameLst>
                                          <p:attrName>ppt_h</p:attrName>
                                        </p:attrNameLst>
                                      </p:cBhvr>
                                      <p:tavLst>
                                        <p:tav tm="0">
                                          <p:val>
                                            <p:fltVal val="0"/>
                                          </p:val>
                                        </p:tav>
                                        <p:tav tm="100000">
                                          <p:val>
                                            <p:strVal val="#ppt_h"/>
                                          </p:val>
                                        </p:tav>
                                      </p:tavLst>
                                    </p:anim>
                                    <p:anim calcmode="lin" valueType="num">
                                      <p:cBhvr>
                                        <p:cTn id="34" dur="1000" fill="hold"/>
                                        <p:tgtEl>
                                          <p:spTgt spid="11"/>
                                        </p:tgtEl>
                                        <p:attrNameLst>
                                          <p:attrName>style.rotation</p:attrName>
                                        </p:attrNameLst>
                                      </p:cBhvr>
                                      <p:tavLst>
                                        <p:tav tm="0">
                                          <p:val>
                                            <p:fltVal val="90"/>
                                          </p:val>
                                        </p:tav>
                                        <p:tav tm="100000">
                                          <p:val>
                                            <p:fltVal val="0"/>
                                          </p:val>
                                        </p:tav>
                                      </p:tavLst>
                                    </p:anim>
                                    <p:animEffect transition="in" filter="fade">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74</a:t>
            </a:fld>
            <a:endParaRPr lang="ar-EG">
              <a:solidFill>
                <a:prstClr val="black">
                  <a:tint val="75000"/>
                </a:prstClr>
              </a:solidFill>
            </a:endParaRPr>
          </a:p>
        </p:txBody>
      </p:sp>
      <p:grpSp>
        <p:nvGrpSpPr>
          <p:cNvPr id="3" name="Group 2"/>
          <p:cNvGrpSpPr/>
          <p:nvPr/>
        </p:nvGrpSpPr>
        <p:grpSpPr>
          <a:xfrm>
            <a:off x="921478" y="1101271"/>
            <a:ext cx="7257143" cy="5620205"/>
            <a:chOff x="-10893" y="-288173"/>
            <a:chExt cx="8713694" cy="7297228"/>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3" y="-288173"/>
              <a:ext cx="8713694" cy="7297228"/>
            </a:xfrm>
            <a:prstGeom prst="rect">
              <a:avLst/>
            </a:prstGeom>
          </p:spPr>
        </p:pic>
        <p:sp>
          <p:nvSpPr>
            <p:cNvPr id="6" name="Rectangle 5"/>
            <p:cNvSpPr/>
            <p:nvPr/>
          </p:nvSpPr>
          <p:spPr>
            <a:xfrm rot="750422">
              <a:off x="5345092" y="992480"/>
              <a:ext cx="3106270" cy="799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C00000"/>
                  </a:solidFill>
                </a:rPr>
                <a:t>العروض </a:t>
              </a:r>
              <a:r>
                <a:rPr lang="ar-EG" sz="2800" b="1" dirty="0">
                  <a:solidFill>
                    <a:srgbClr val="C00000"/>
                  </a:solidFill>
                </a:rPr>
                <a:t>التجارية</a:t>
              </a:r>
            </a:p>
          </p:txBody>
        </p:sp>
        <p:sp>
          <p:nvSpPr>
            <p:cNvPr id="13" name="Rectangle 12"/>
            <p:cNvSpPr/>
            <p:nvPr/>
          </p:nvSpPr>
          <p:spPr>
            <a:xfrm rot="750422">
              <a:off x="6204168" y="199063"/>
              <a:ext cx="834296" cy="799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chemeClr val="tx1">
                      <a:lumMod val="95000"/>
                      <a:lumOff val="5000"/>
                    </a:schemeClr>
                  </a:solidFill>
                </a:rPr>
                <a:t>5</a:t>
              </a:r>
              <a:endParaRPr lang="ar-EG" sz="2800" b="1" dirty="0">
                <a:solidFill>
                  <a:schemeClr val="tx1">
                    <a:lumMod val="95000"/>
                    <a:lumOff val="5000"/>
                  </a:schemeClr>
                </a:solidFill>
              </a:endParaRPr>
            </a:p>
          </p:txBody>
        </p:sp>
      </p:grpSp>
      <p:sp>
        <p:nvSpPr>
          <p:cNvPr id="8" name="Rectangle 7"/>
          <p:cNvSpPr/>
          <p:nvPr/>
        </p:nvSpPr>
        <p:spPr>
          <a:xfrm>
            <a:off x="3430997" y="2720441"/>
            <a:ext cx="3324553" cy="138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solidFill>
                  <a:srgbClr val="002060"/>
                </a:solidFill>
              </a:rPr>
              <a:t>الأهم بالنسبة لرجل البيع هو زيارة المعارض التي تقوم بها الشركات المنافسة </a:t>
            </a:r>
          </a:p>
        </p:txBody>
      </p:sp>
      <p:sp>
        <p:nvSpPr>
          <p:cNvPr id="9" name="Rectangle 8"/>
          <p:cNvSpPr/>
          <p:nvPr/>
        </p:nvSpPr>
        <p:spPr>
          <a:xfrm>
            <a:off x="3466780" y="3938122"/>
            <a:ext cx="3324553" cy="1182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solidFill>
                  <a:schemeClr val="tx1">
                    <a:lumMod val="95000"/>
                    <a:lumOff val="5000"/>
                  </a:schemeClr>
                </a:solidFill>
              </a:rPr>
              <a:t>حتى يمكنه التعرف على منتجاتهم واتجاهاتهم في عملية التعامل</a:t>
            </a:r>
          </a:p>
        </p:txBody>
      </p:sp>
      <p:grpSp>
        <p:nvGrpSpPr>
          <p:cNvPr id="10" name="Group 9"/>
          <p:cNvGrpSpPr/>
          <p:nvPr/>
        </p:nvGrpSpPr>
        <p:grpSpPr>
          <a:xfrm>
            <a:off x="5129056" y="-410973"/>
            <a:ext cx="3684494" cy="1917371"/>
            <a:chOff x="4811806" y="-78682"/>
            <a:chExt cx="3684494" cy="1917371"/>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1806" y="-78682"/>
              <a:ext cx="3684494" cy="1917371"/>
            </a:xfrm>
            <a:prstGeom prst="rect">
              <a:avLst/>
            </a:prstGeom>
          </p:spPr>
        </p:pic>
        <p:sp>
          <p:nvSpPr>
            <p:cNvPr id="12" name="Rectangle 11"/>
            <p:cNvSpPr/>
            <p:nvPr/>
          </p:nvSpPr>
          <p:spPr>
            <a:xfrm>
              <a:off x="5099529" y="661935"/>
              <a:ext cx="3109047" cy="523220"/>
            </a:xfrm>
            <a:prstGeom prst="rect">
              <a:avLst/>
            </a:prstGeom>
          </p:spPr>
          <p:txBody>
            <a:bodyPr wrap="square">
              <a:spAutoFit/>
            </a:bodyPr>
            <a:lstStyle/>
            <a:p>
              <a:pPr algn="ctr"/>
              <a:r>
                <a:rPr lang="ar-EG" sz="2800" b="1" dirty="0">
                  <a:solidFill>
                    <a:schemeClr val="bg1"/>
                  </a:solidFill>
                </a:rPr>
                <a:t>مصادر </a:t>
              </a:r>
              <a:r>
                <a:rPr lang="ar-EG" sz="2800" b="1" dirty="0" smtClean="0">
                  <a:solidFill>
                    <a:schemeClr val="bg1"/>
                  </a:solidFill>
                </a:rPr>
                <a:t>المعلومات البيعية</a:t>
              </a:r>
              <a:endParaRPr lang="ar-EG" sz="2800" b="1" dirty="0">
                <a:solidFill>
                  <a:schemeClr val="bg1"/>
                </a:solidFill>
              </a:endParaRPr>
            </a:p>
          </p:txBody>
        </p:sp>
      </p:grpSp>
      <p:sp>
        <p:nvSpPr>
          <p:cNvPr id="14" name="Rectangle 13"/>
          <p:cNvSpPr/>
          <p:nvPr/>
        </p:nvSpPr>
        <p:spPr>
          <a:xfrm>
            <a:off x="3466780" y="5077712"/>
            <a:ext cx="3324553" cy="925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solidFill>
                  <a:srgbClr val="7030A0"/>
                </a:solidFill>
              </a:rPr>
              <a:t>ذلك يساعد على التعرف موقف منتجاتك بالنسبة لمنتجات الغير </a:t>
            </a:r>
          </a:p>
        </p:txBody>
      </p:sp>
    </p:spTree>
    <p:extLst>
      <p:ext uri="{BB962C8B-B14F-4D97-AF65-F5344CB8AC3E}">
        <p14:creationId xmlns:p14="http://schemas.microsoft.com/office/powerpoint/2010/main" val="27274289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35" name="Group 34"/>
          <p:cNvGrpSpPr/>
          <p:nvPr/>
        </p:nvGrpSpPr>
        <p:grpSpPr>
          <a:xfrm>
            <a:off x="1263018" y="812982"/>
            <a:ext cx="7176122" cy="3589967"/>
            <a:chOff x="1263018" y="812982"/>
            <a:chExt cx="7176122" cy="3589967"/>
          </a:xfrm>
        </p:grpSpPr>
        <p:grpSp>
          <p:nvGrpSpPr>
            <p:cNvPr id="18" name="Group 17"/>
            <p:cNvGrpSpPr/>
            <p:nvPr/>
          </p:nvGrpSpPr>
          <p:grpSpPr>
            <a:xfrm>
              <a:off x="1263018" y="812982"/>
              <a:ext cx="5806843" cy="3589967"/>
              <a:chOff x="985004" y="1344706"/>
              <a:chExt cx="7100812" cy="5193622"/>
            </a:xfrm>
          </p:grpSpPr>
          <p:pic>
            <p:nvPicPr>
              <p:cNvPr id="19" name="Picture 18"/>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5004" y="1344706"/>
                <a:ext cx="7100812" cy="5193622"/>
              </a:xfrm>
              <a:prstGeom prst="rect">
                <a:avLst/>
              </a:prstGeom>
            </p:spPr>
          </p:pic>
          <p:sp>
            <p:nvSpPr>
              <p:cNvPr id="20" name="Rectangle 19"/>
              <p:cNvSpPr/>
              <p:nvPr/>
            </p:nvSpPr>
            <p:spPr>
              <a:xfrm>
                <a:off x="4294168" y="2082669"/>
                <a:ext cx="2914032" cy="2620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C00000"/>
                    </a:solidFill>
                  </a:rPr>
                  <a:t>العملاء هم أهم المصادر التي يستطيع رجل البيع التعرف على وضع منتجاته </a:t>
                </a:r>
                <a:r>
                  <a:rPr lang="ar-EG" sz="2400" dirty="0" smtClean="0">
                    <a:solidFill>
                      <a:srgbClr val="C00000"/>
                    </a:solidFill>
                  </a:rPr>
                  <a:t/>
                </a:r>
                <a:br>
                  <a:rPr lang="ar-EG" sz="2400" dirty="0" smtClean="0">
                    <a:solidFill>
                      <a:srgbClr val="C00000"/>
                    </a:solidFill>
                  </a:rPr>
                </a:br>
                <a:r>
                  <a:rPr lang="ar-EG" sz="2400" dirty="0" smtClean="0">
                    <a:solidFill>
                      <a:srgbClr val="C00000"/>
                    </a:solidFill>
                  </a:rPr>
                  <a:t>في </a:t>
                </a:r>
                <a:r>
                  <a:rPr lang="ar-EG" sz="2400" dirty="0">
                    <a:solidFill>
                      <a:srgbClr val="C00000"/>
                    </a:solidFill>
                  </a:rPr>
                  <a:t>السوق</a:t>
                </a:r>
              </a:p>
            </p:txBody>
          </p:sp>
        </p:grpSp>
        <p:grpSp>
          <p:nvGrpSpPr>
            <p:cNvPr id="33" name="Group 32"/>
            <p:cNvGrpSpPr/>
            <p:nvPr/>
          </p:nvGrpSpPr>
          <p:grpSpPr>
            <a:xfrm>
              <a:off x="6520416" y="1166804"/>
              <a:ext cx="1752728" cy="1212770"/>
              <a:chOff x="6520416" y="1166804"/>
              <a:chExt cx="1752728" cy="121277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0416" y="1166804"/>
                <a:ext cx="1752728" cy="1212770"/>
              </a:xfrm>
              <a:prstGeom prst="rect">
                <a:avLst/>
              </a:prstGeom>
            </p:spPr>
          </p:pic>
          <p:sp>
            <p:nvSpPr>
              <p:cNvPr id="32" name="Rectangle 31"/>
              <p:cNvSpPr/>
              <p:nvPr/>
            </p:nvSpPr>
            <p:spPr>
              <a:xfrm>
                <a:off x="6754915" y="1223740"/>
                <a:ext cx="1463470" cy="552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chemeClr val="bg1"/>
                    </a:solidFill>
                  </a:rPr>
                  <a:t>العملاء</a:t>
                </a:r>
                <a:endParaRPr lang="ar-EG" sz="2800" b="1" dirty="0">
                  <a:solidFill>
                    <a:schemeClr val="bg1"/>
                  </a:solidFill>
                </a:endParaRPr>
              </a:p>
            </p:txBody>
          </p:sp>
        </p:grpSp>
        <p:sp>
          <p:nvSpPr>
            <p:cNvPr id="34" name="Oval 33"/>
            <p:cNvSpPr/>
            <p:nvPr/>
          </p:nvSpPr>
          <p:spPr>
            <a:xfrm>
              <a:off x="7916627" y="1084402"/>
              <a:ext cx="522513" cy="5521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7030A0"/>
                  </a:solidFill>
                </a:rPr>
                <a:t>6</a:t>
              </a:r>
              <a:endParaRPr lang="ar-EG" sz="2800" b="1" dirty="0">
                <a:solidFill>
                  <a:srgbClr val="7030A0"/>
                </a:solidFill>
              </a:endParaRP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75</a:t>
            </a:fld>
            <a:endParaRPr lang="ar-EG">
              <a:solidFill>
                <a:prstClr val="black">
                  <a:tint val="75000"/>
                </a:prstClr>
              </a:solidFill>
            </a:endParaRPr>
          </a:p>
        </p:txBody>
      </p:sp>
      <p:grpSp>
        <p:nvGrpSpPr>
          <p:cNvPr id="3" name="Group 2"/>
          <p:cNvGrpSpPr/>
          <p:nvPr/>
        </p:nvGrpSpPr>
        <p:grpSpPr>
          <a:xfrm>
            <a:off x="5320977" y="-430367"/>
            <a:ext cx="3684494" cy="1917371"/>
            <a:chOff x="4811806" y="-78682"/>
            <a:chExt cx="3684494" cy="1917371"/>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1806" y="-78682"/>
              <a:ext cx="3684494" cy="1917371"/>
            </a:xfrm>
            <a:prstGeom prst="rect">
              <a:avLst/>
            </a:prstGeom>
          </p:spPr>
        </p:pic>
        <p:sp>
          <p:nvSpPr>
            <p:cNvPr id="6" name="Rectangle 5"/>
            <p:cNvSpPr/>
            <p:nvPr/>
          </p:nvSpPr>
          <p:spPr>
            <a:xfrm>
              <a:off x="5099529" y="661935"/>
              <a:ext cx="3109047" cy="523220"/>
            </a:xfrm>
            <a:prstGeom prst="rect">
              <a:avLst/>
            </a:prstGeom>
          </p:spPr>
          <p:txBody>
            <a:bodyPr wrap="square">
              <a:spAutoFit/>
            </a:bodyPr>
            <a:lstStyle/>
            <a:p>
              <a:pPr algn="ctr"/>
              <a:r>
                <a:rPr lang="ar-EG" sz="2800" b="1" dirty="0">
                  <a:solidFill>
                    <a:schemeClr val="bg1"/>
                  </a:solidFill>
                </a:rPr>
                <a:t>مصادر </a:t>
              </a:r>
              <a:r>
                <a:rPr lang="ar-EG" sz="2800" b="1" dirty="0" smtClean="0">
                  <a:solidFill>
                    <a:schemeClr val="bg1"/>
                  </a:solidFill>
                </a:rPr>
                <a:t>المعلومات البيعية</a:t>
              </a:r>
              <a:endParaRPr lang="ar-EG" sz="2800" b="1" dirty="0">
                <a:solidFill>
                  <a:schemeClr val="bg1"/>
                </a:solidFill>
              </a:endParaRPr>
            </a:p>
          </p:txBody>
        </p:sp>
      </p:grpSp>
      <p:grpSp>
        <p:nvGrpSpPr>
          <p:cNvPr id="21" name="Group 20"/>
          <p:cNvGrpSpPr/>
          <p:nvPr/>
        </p:nvGrpSpPr>
        <p:grpSpPr>
          <a:xfrm>
            <a:off x="-1044112" y="1301338"/>
            <a:ext cx="4846652" cy="4009059"/>
            <a:chOff x="-382095" y="995758"/>
            <a:chExt cx="4787750" cy="4803658"/>
          </a:xfrm>
        </p:grpSpPr>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095" y="995758"/>
              <a:ext cx="4787750" cy="4803658"/>
            </a:xfrm>
            <a:prstGeom prst="rect">
              <a:avLst/>
            </a:prstGeom>
          </p:spPr>
        </p:pic>
        <p:sp>
          <p:nvSpPr>
            <p:cNvPr id="23" name="Rectangle 22"/>
            <p:cNvSpPr/>
            <p:nvPr/>
          </p:nvSpPr>
          <p:spPr>
            <a:xfrm>
              <a:off x="1804768" y="1836255"/>
              <a:ext cx="2295113" cy="1717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على رجل البيع ان يكون منصتاً بصورة كبيرة لكل ما يقوله العملاء </a:t>
              </a:r>
            </a:p>
          </p:txBody>
        </p:sp>
      </p:grpSp>
      <p:grpSp>
        <p:nvGrpSpPr>
          <p:cNvPr id="24" name="Group 23"/>
          <p:cNvGrpSpPr/>
          <p:nvPr/>
        </p:nvGrpSpPr>
        <p:grpSpPr>
          <a:xfrm>
            <a:off x="-1295476" y="3601284"/>
            <a:ext cx="5873586" cy="3810130"/>
            <a:chOff x="55525" y="4101353"/>
            <a:chExt cx="4380950" cy="3722829"/>
          </a:xfrm>
        </p:grpSpPr>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25" y="4101353"/>
              <a:ext cx="4380950" cy="3722829"/>
            </a:xfrm>
            <a:prstGeom prst="rect">
              <a:avLst/>
            </a:prstGeom>
          </p:spPr>
        </p:pic>
        <p:sp>
          <p:nvSpPr>
            <p:cNvPr id="26" name="Rectangle 25"/>
            <p:cNvSpPr/>
            <p:nvPr/>
          </p:nvSpPr>
          <p:spPr>
            <a:xfrm>
              <a:off x="2106939" y="4532087"/>
              <a:ext cx="1960405" cy="1853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يقوم بتدوين تلك المعلومات المهمة التي تمثل له ضوءاً أحمراً أو أخضراً عن موقف سلعته في السوق </a:t>
              </a:r>
            </a:p>
          </p:txBody>
        </p:sp>
      </p:grpSp>
      <p:sp>
        <p:nvSpPr>
          <p:cNvPr id="31" name="Slide Number Placeholder 20"/>
          <p:cNvSpPr txBox="1">
            <a:spLocks/>
          </p:cNvSpPr>
          <p:nvPr/>
        </p:nvSpPr>
        <p:spPr>
          <a:xfrm>
            <a:off x="6954180" y="6624961"/>
            <a:ext cx="2057400" cy="365125"/>
          </a:xfrm>
          <a:prstGeom prst="rect">
            <a:avLst/>
          </a:prstGeom>
        </p:spPr>
        <p:txBody>
          <a:bodyPr vert="horz" lIns="91440" tIns="45720" rIns="91440" bIns="45720" rtlCol="0" anchor="ctr"/>
          <a:lstStyle>
            <a:defPPr>
              <a:defRPr lang="ar-EG"/>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8EE79F39-E3F1-4384-8425-D69818DE6729}" type="slidenum">
              <a:rPr lang="ar-EG" smtClean="0"/>
              <a:pPr/>
              <a:t>75</a:t>
            </a:fld>
            <a:endParaRPr lang="ar-EG"/>
          </a:p>
        </p:txBody>
      </p:sp>
      <p:grpSp>
        <p:nvGrpSpPr>
          <p:cNvPr id="27" name="Group 26"/>
          <p:cNvGrpSpPr/>
          <p:nvPr/>
        </p:nvGrpSpPr>
        <p:grpSpPr>
          <a:xfrm>
            <a:off x="4548438" y="1853517"/>
            <a:ext cx="4769088" cy="4347639"/>
            <a:chOff x="1924679" y="4797836"/>
            <a:chExt cx="4493225" cy="3616433"/>
          </a:xfrm>
        </p:grpSpPr>
        <p:pic>
          <p:nvPicPr>
            <p:cNvPr id="28" name="Picture 27"/>
            <p:cNvPicPr>
              <a:picLocks noChangeAspect="1"/>
            </p:cNvPicPr>
            <p:nvPr/>
          </p:nvPicPr>
          <p:blipFill>
            <a:blip r:embed="rId9"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924679" y="4797836"/>
              <a:ext cx="4493225" cy="3616433"/>
            </a:xfrm>
            <a:prstGeom prst="rect">
              <a:avLst/>
            </a:prstGeom>
          </p:spPr>
        </p:pic>
        <p:sp>
          <p:nvSpPr>
            <p:cNvPr id="29" name="Rectangle 28"/>
            <p:cNvSpPr/>
            <p:nvPr/>
          </p:nvSpPr>
          <p:spPr>
            <a:xfrm>
              <a:off x="3929128" y="5235418"/>
              <a:ext cx="2165224" cy="1613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bg1"/>
                  </a:solidFill>
                </a:rPr>
                <a:t>ويقوم رجل البيع بمقابلة العملاء بصورة دورية وذلك حتى يكون على علم دائم بالتغيرات</a:t>
              </a:r>
            </a:p>
          </p:txBody>
        </p:sp>
      </p:grpSp>
      <p:pic>
        <p:nvPicPr>
          <p:cNvPr id="30" name="Picture 29"/>
          <p:cNvPicPr>
            <a:picLocks noChangeAspect="1"/>
          </p:cNvPicPr>
          <p:nvPr/>
        </p:nvPicPr>
        <p:blipFill>
          <a:blip r:embed="rId10"/>
          <a:stretch>
            <a:fillRect/>
          </a:stretch>
        </p:blipFill>
        <p:spPr>
          <a:xfrm>
            <a:off x="4083212" y="3707778"/>
            <a:ext cx="2901675" cy="2761988"/>
          </a:xfrm>
          <a:prstGeom prst="rect">
            <a:avLst/>
          </a:prstGeom>
        </p:spPr>
      </p:pic>
    </p:spTree>
    <p:extLst>
      <p:ext uri="{BB962C8B-B14F-4D97-AF65-F5344CB8AC3E}">
        <p14:creationId xmlns:p14="http://schemas.microsoft.com/office/powerpoint/2010/main" val="11503069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fltVal val="0"/>
                                          </p:val>
                                        </p:tav>
                                        <p:tav tm="100000">
                                          <p:val>
                                            <p:strVal val="#ppt_w"/>
                                          </p:val>
                                        </p:tav>
                                      </p:tavLst>
                                    </p:anim>
                                    <p:anim calcmode="lin" valueType="num">
                                      <p:cBhvr>
                                        <p:cTn id="20" dur="1000" fill="hold"/>
                                        <p:tgtEl>
                                          <p:spTgt spid="21"/>
                                        </p:tgtEl>
                                        <p:attrNameLst>
                                          <p:attrName>ppt_h</p:attrName>
                                        </p:attrNameLst>
                                      </p:cBhvr>
                                      <p:tavLst>
                                        <p:tav tm="0">
                                          <p:val>
                                            <p:fltVal val="0"/>
                                          </p:val>
                                        </p:tav>
                                        <p:tav tm="100000">
                                          <p:val>
                                            <p:strVal val="#ppt_h"/>
                                          </p:val>
                                        </p:tav>
                                      </p:tavLst>
                                    </p:anim>
                                    <p:anim calcmode="lin" valueType="num">
                                      <p:cBhvr>
                                        <p:cTn id="21" dur="1000" fill="hold"/>
                                        <p:tgtEl>
                                          <p:spTgt spid="21"/>
                                        </p:tgtEl>
                                        <p:attrNameLst>
                                          <p:attrName>style.rotation</p:attrName>
                                        </p:attrNameLst>
                                      </p:cBhvr>
                                      <p:tavLst>
                                        <p:tav tm="0">
                                          <p:val>
                                            <p:fltVal val="90"/>
                                          </p:val>
                                        </p:tav>
                                        <p:tav tm="100000">
                                          <p:val>
                                            <p:fltVal val="0"/>
                                          </p:val>
                                        </p:tav>
                                      </p:tavLst>
                                    </p:anim>
                                    <p:animEffect transition="in" filter="fade">
                                      <p:cBhvr>
                                        <p:cTn id="22" dur="1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 calcmode="lin" valueType="num">
                                      <p:cBhvr>
                                        <p:cTn id="29" dur="500" fill="hold"/>
                                        <p:tgtEl>
                                          <p:spTgt spid="24"/>
                                        </p:tgtEl>
                                        <p:attrNameLst>
                                          <p:attrName>style.rotation</p:attrName>
                                        </p:attrNameLst>
                                      </p:cBhvr>
                                      <p:tavLst>
                                        <p:tav tm="0">
                                          <p:val>
                                            <p:fltVal val="360"/>
                                          </p:val>
                                        </p:tav>
                                        <p:tav tm="100000">
                                          <p:val>
                                            <p:fltVal val="0"/>
                                          </p:val>
                                        </p:tav>
                                      </p:tavLst>
                                    </p:anim>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 calcmode="lin" valueType="num">
                                      <p:cBhvr>
                                        <p:cTn id="37" dur="500" fill="hold"/>
                                        <p:tgtEl>
                                          <p:spTgt spid="27"/>
                                        </p:tgtEl>
                                        <p:attrNameLst>
                                          <p:attrName>style.rotation</p:attrName>
                                        </p:attrNameLst>
                                      </p:cBhvr>
                                      <p:tavLst>
                                        <p:tav tm="0">
                                          <p:val>
                                            <p:fltVal val="360"/>
                                          </p:val>
                                        </p:tav>
                                        <p:tav tm="100000">
                                          <p:val>
                                            <p:fltVal val="0"/>
                                          </p:val>
                                        </p:tav>
                                      </p:tavLst>
                                    </p:anim>
                                    <p:animEffect transition="in" filter="fade">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76</a:t>
            </a:fld>
            <a:endParaRPr lang="ar-EG">
              <a:solidFill>
                <a:prstClr val="black">
                  <a:tint val="75000"/>
                </a:prstClr>
              </a:solidFill>
            </a:endParaRPr>
          </a:p>
        </p:txBody>
      </p:sp>
      <p:pic>
        <p:nvPicPr>
          <p:cNvPr id="3" name="Picture 2"/>
          <p:cNvPicPr>
            <a:picLocks noChangeAspect="1"/>
          </p:cNvPicPr>
          <p:nvPr/>
        </p:nvPicPr>
        <p:blipFill>
          <a:blip r:embed="rId4"/>
          <a:stretch>
            <a:fillRect/>
          </a:stretch>
        </p:blipFill>
        <p:spPr>
          <a:xfrm>
            <a:off x="3613292" y="1680318"/>
            <a:ext cx="1854810" cy="3211171"/>
          </a:xfrm>
          <a:prstGeom prst="rect">
            <a:avLst/>
          </a:prstGeom>
        </p:spPr>
      </p:pic>
      <p:grpSp>
        <p:nvGrpSpPr>
          <p:cNvPr id="5" name="Group 4"/>
          <p:cNvGrpSpPr/>
          <p:nvPr/>
        </p:nvGrpSpPr>
        <p:grpSpPr>
          <a:xfrm>
            <a:off x="878435" y="-450855"/>
            <a:ext cx="3684494" cy="1917371"/>
            <a:chOff x="4811806" y="-78682"/>
            <a:chExt cx="3684494" cy="1917371"/>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1806" y="-78682"/>
              <a:ext cx="3684494" cy="1917371"/>
            </a:xfrm>
            <a:prstGeom prst="rect">
              <a:avLst/>
            </a:prstGeom>
          </p:spPr>
        </p:pic>
        <p:sp>
          <p:nvSpPr>
            <p:cNvPr id="7" name="Rectangle 6"/>
            <p:cNvSpPr/>
            <p:nvPr/>
          </p:nvSpPr>
          <p:spPr>
            <a:xfrm>
              <a:off x="5099529" y="661935"/>
              <a:ext cx="3109047" cy="523220"/>
            </a:xfrm>
            <a:prstGeom prst="rect">
              <a:avLst/>
            </a:prstGeom>
          </p:spPr>
          <p:txBody>
            <a:bodyPr wrap="square">
              <a:spAutoFit/>
            </a:bodyPr>
            <a:lstStyle/>
            <a:p>
              <a:pPr algn="ctr"/>
              <a:r>
                <a:rPr lang="ar-EG" sz="2800" b="1" dirty="0">
                  <a:solidFill>
                    <a:schemeClr val="bg1"/>
                  </a:solidFill>
                </a:rPr>
                <a:t>مصادر </a:t>
              </a:r>
              <a:r>
                <a:rPr lang="ar-EG" sz="2800" b="1" dirty="0" smtClean="0">
                  <a:solidFill>
                    <a:schemeClr val="bg1"/>
                  </a:solidFill>
                </a:rPr>
                <a:t>المعلومات البيعية</a:t>
              </a:r>
              <a:endParaRPr lang="ar-EG" sz="2800" b="1" dirty="0">
                <a:solidFill>
                  <a:schemeClr val="bg1"/>
                </a:solidFill>
              </a:endParaRPr>
            </a:p>
          </p:txBody>
        </p:sp>
      </p:grpSp>
      <p:grpSp>
        <p:nvGrpSpPr>
          <p:cNvPr id="13" name="Group 12"/>
          <p:cNvGrpSpPr/>
          <p:nvPr/>
        </p:nvGrpSpPr>
        <p:grpSpPr>
          <a:xfrm>
            <a:off x="4956377" y="1771972"/>
            <a:ext cx="4148510" cy="2992891"/>
            <a:chOff x="-21456" y="857902"/>
            <a:chExt cx="4148510" cy="3870671"/>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56" y="857902"/>
              <a:ext cx="4148510" cy="3870671"/>
            </a:xfrm>
            <a:prstGeom prst="rect">
              <a:avLst/>
            </a:prstGeom>
          </p:spPr>
        </p:pic>
        <p:sp>
          <p:nvSpPr>
            <p:cNvPr id="12" name="Rectangle 11"/>
            <p:cNvSpPr/>
            <p:nvPr/>
          </p:nvSpPr>
          <p:spPr>
            <a:xfrm>
              <a:off x="722640" y="1602839"/>
              <a:ext cx="2933201" cy="2966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solidFill>
                    <a:srgbClr val="002060"/>
                  </a:solidFill>
                </a:rPr>
                <a:t>تمثل النشرات والدوريات مصدراً دائماً ومتجدداً من مصادر الحصول على المعلومات البيعية ونجد أن هناك عدة أنماط لهذه النشرات تشمل </a:t>
              </a:r>
            </a:p>
          </p:txBody>
        </p:sp>
      </p:grpSp>
      <p:grpSp>
        <p:nvGrpSpPr>
          <p:cNvPr id="16" name="Group 15"/>
          <p:cNvGrpSpPr/>
          <p:nvPr/>
        </p:nvGrpSpPr>
        <p:grpSpPr>
          <a:xfrm rot="759150">
            <a:off x="522600" y="1130563"/>
            <a:ext cx="3234318" cy="3017469"/>
            <a:chOff x="670025" y="2007223"/>
            <a:chExt cx="2992327" cy="2810017"/>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025" y="2007223"/>
              <a:ext cx="2992327" cy="2810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4"/>
            <p:cNvSpPr/>
            <p:nvPr/>
          </p:nvSpPr>
          <p:spPr>
            <a:xfrm rot="19269329">
              <a:off x="1389674" y="2314884"/>
              <a:ext cx="1553029" cy="2349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المجلات التي تنشرها مؤسسات </a:t>
              </a:r>
              <a:r>
                <a:rPr lang="ar-EG" sz="2400" dirty="0" smtClean="0">
                  <a:solidFill>
                    <a:srgbClr val="002060"/>
                  </a:solidFill>
                </a:rPr>
                <a:t>وغرف</a:t>
              </a:r>
              <a:br>
                <a:rPr lang="ar-EG" sz="2400" dirty="0" smtClean="0">
                  <a:solidFill>
                    <a:srgbClr val="002060"/>
                  </a:solidFill>
                </a:rPr>
              </a:br>
              <a:r>
                <a:rPr lang="ar-EG" sz="2400" dirty="0" smtClean="0">
                  <a:solidFill>
                    <a:srgbClr val="002060"/>
                  </a:solidFill>
                </a:rPr>
                <a:t> </a:t>
              </a:r>
              <a:r>
                <a:rPr lang="ar-EG" sz="2400" dirty="0">
                  <a:solidFill>
                    <a:srgbClr val="002060"/>
                  </a:solidFill>
                </a:rPr>
                <a:t>التجارة </a:t>
              </a:r>
            </a:p>
          </p:txBody>
        </p:sp>
      </p:grpSp>
      <p:grpSp>
        <p:nvGrpSpPr>
          <p:cNvPr id="18" name="Group 17"/>
          <p:cNvGrpSpPr/>
          <p:nvPr/>
        </p:nvGrpSpPr>
        <p:grpSpPr>
          <a:xfrm rot="759150">
            <a:off x="393947" y="3467669"/>
            <a:ext cx="3100429" cy="2833496"/>
            <a:chOff x="670025" y="2007223"/>
            <a:chExt cx="2992327" cy="2810017"/>
          </a:xfrm>
        </p:grpSpPr>
        <p:pic>
          <p:nvPicPr>
            <p:cNvPr id="19" name="Picture 18"/>
            <p:cNvPicPr>
              <a:picLocks noChangeAspect="1"/>
            </p:cNvPicPr>
            <p:nvPr/>
          </p:nvPicPr>
          <p:blipFill>
            <a:blip r:embed="rId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70025" y="2007223"/>
              <a:ext cx="2992327" cy="2810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19"/>
            <p:cNvSpPr/>
            <p:nvPr/>
          </p:nvSpPr>
          <p:spPr>
            <a:xfrm rot="19269329">
              <a:off x="1389674" y="2314884"/>
              <a:ext cx="1553029" cy="2349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chemeClr val="tx1">
                      <a:lumMod val="95000"/>
                      <a:lumOff val="5000"/>
                    </a:schemeClr>
                  </a:solidFill>
                </a:rPr>
                <a:t>النشرات </a:t>
              </a:r>
              <a:r>
                <a:rPr lang="ar-EG" sz="2400" dirty="0">
                  <a:solidFill>
                    <a:schemeClr val="tx1">
                      <a:lumMod val="95000"/>
                      <a:lumOff val="5000"/>
                    </a:schemeClr>
                  </a:solidFill>
                </a:rPr>
                <a:t>التي تصدرها الشركات المنافسة </a:t>
              </a:r>
            </a:p>
          </p:txBody>
        </p:sp>
      </p:grpSp>
      <p:grpSp>
        <p:nvGrpSpPr>
          <p:cNvPr id="21" name="Group 20"/>
          <p:cNvGrpSpPr/>
          <p:nvPr/>
        </p:nvGrpSpPr>
        <p:grpSpPr>
          <a:xfrm rot="759150">
            <a:off x="2307756" y="3591054"/>
            <a:ext cx="3100429" cy="2833496"/>
            <a:chOff x="670025" y="2007223"/>
            <a:chExt cx="2992327" cy="2810017"/>
          </a:xfrm>
        </p:grpSpPr>
        <p:pic>
          <p:nvPicPr>
            <p:cNvPr id="22" name="Picture 21"/>
            <p:cNvPicPr>
              <a:picLocks noChangeAspect="1"/>
            </p:cNvPicPr>
            <p:nvPr/>
          </p:nvPicPr>
          <p:blipFill>
            <a:blip r:embed="rId8"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70025" y="2007223"/>
              <a:ext cx="2992327" cy="2810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Rectangle 22"/>
            <p:cNvSpPr/>
            <p:nvPr/>
          </p:nvSpPr>
          <p:spPr>
            <a:xfrm rot="19131833">
              <a:off x="1389674" y="2314884"/>
              <a:ext cx="1553029" cy="2349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chemeClr val="tx1">
                      <a:lumMod val="95000"/>
                      <a:lumOff val="5000"/>
                    </a:schemeClr>
                  </a:solidFill>
                </a:rPr>
                <a:t>المجلات </a:t>
              </a:r>
              <a:r>
                <a:rPr lang="ar-EG" sz="2400" dirty="0">
                  <a:solidFill>
                    <a:schemeClr val="tx1">
                      <a:lumMod val="95000"/>
                      <a:lumOff val="5000"/>
                    </a:schemeClr>
                  </a:solidFill>
                </a:rPr>
                <a:t>المتخصصة في </a:t>
              </a:r>
              <a:r>
                <a:rPr lang="ar-EG" sz="2400" dirty="0" smtClean="0">
                  <a:solidFill>
                    <a:schemeClr val="tx1">
                      <a:lumMod val="95000"/>
                      <a:lumOff val="5000"/>
                    </a:schemeClr>
                  </a:solidFill>
                </a:rPr>
                <a:t>التسويق والبيع والاعلان </a:t>
              </a:r>
              <a:endParaRPr lang="ar-EG" sz="2400" dirty="0">
                <a:solidFill>
                  <a:schemeClr val="tx1">
                    <a:lumMod val="95000"/>
                    <a:lumOff val="5000"/>
                  </a:schemeClr>
                </a:solidFill>
              </a:endParaRPr>
            </a:p>
          </p:txBody>
        </p:sp>
      </p:grpSp>
      <p:grpSp>
        <p:nvGrpSpPr>
          <p:cNvPr id="24" name="Group 23"/>
          <p:cNvGrpSpPr/>
          <p:nvPr/>
        </p:nvGrpSpPr>
        <p:grpSpPr>
          <a:xfrm rot="759150">
            <a:off x="4487868" y="4081601"/>
            <a:ext cx="3100429" cy="2833496"/>
            <a:chOff x="670025" y="2007223"/>
            <a:chExt cx="2992327" cy="2810017"/>
          </a:xfrm>
        </p:grpSpPr>
        <p:pic>
          <p:nvPicPr>
            <p:cNvPr id="25" name="Picture 24"/>
            <p:cNvPicPr>
              <a:picLocks noChangeAspect="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70025" y="2007223"/>
              <a:ext cx="2992327" cy="2810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Rectangle 25"/>
            <p:cNvSpPr/>
            <p:nvPr/>
          </p:nvSpPr>
          <p:spPr>
            <a:xfrm rot="19131833">
              <a:off x="1389674" y="2314884"/>
              <a:ext cx="1553029" cy="2349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tx1">
                      <a:lumMod val="95000"/>
                      <a:lumOff val="5000"/>
                    </a:schemeClr>
                  </a:solidFill>
                </a:rPr>
                <a:t>الأدلة التجارية التي تصدرها الغرف </a:t>
              </a:r>
              <a:r>
                <a:rPr lang="ar-EG" sz="2400" dirty="0" smtClean="0">
                  <a:solidFill>
                    <a:schemeClr val="tx1">
                      <a:lumMod val="95000"/>
                      <a:lumOff val="5000"/>
                    </a:schemeClr>
                  </a:solidFill>
                </a:rPr>
                <a:t>التجارية </a:t>
              </a:r>
              <a:endParaRPr lang="ar-EG" sz="2400" dirty="0">
                <a:solidFill>
                  <a:schemeClr val="tx1">
                    <a:lumMod val="95000"/>
                    <a:lumOff val="5000"/>
                  </a:schemeClr>
                </a:solidFill>
              </a:endParaRPr>
            </a:p>
          </p:txBody>
        </p:sp>
      </p:grpSp>
      <p:grpSp>
        <p:nvGrpSpPr>
          <p:cNvPr id="28" name="Group 27"/>
          <p:cNvGrpSpPr/>
          <p:nvPr/>
        </p:nvGrpSpPr>
        <p:grpSpPr>
          <a:xfrm>
            <a:off x="4724006" y="-34509"/>
            <a:ext cx="2695360" cy="3273007"/>
            <a:chOff x="4724006" y="-34509"/>
            <a:chExt cx="2695360" cy="3273007"/>
          </a:xfrm>
        </p:grpSpPr>
        <p:grpSp>
          <p:nvGrpSpPr>
            <p:cNvPr id="9" name="Group 8"/>
            <p:cNvGrpSpPr/>
            <p:nvPr/>
          </p:nvGrpSpPr>
          <p:grpSpPr>
            <a:xfrm>
              <a:off x="4724006" y="-34509"/>
              <a:ext cx="2695360" cy="3273007"/>
              <a:chOff x="5360069" y="289762"/>
              <a:chExt cx="2695360" cy="3273007"/>
            </a:xfrm>
          </p:grpSpPr>
          <p:pic>
            <p:nvPicPr>
              <p:cNvPr id="2" name="Picture 1"/>
              <p:cNvPicPr>
                <a:picLocks noChangeAspect="1"/>
              </p:cNvPicPr>
              <p:nvPr/>
            </p:nvPicPr>
            <p:blipFill>
              <a:blip r:embed="rId9"/>
              <a:stretch>
                <a:fillRect/>
              </a:stretch>
            </p:blipFill>
            <p:spPr>
              <a:xfrm>
                <a:off x="5360069" y="289762"/>
                <a:ext cx="2695360" cy="3273007"/>
              </a:xfrm>
              <a:prstGeom prst="rect">
                <a:avLst/>
              </a:prstGeom>
            </p:spPr>
          </p:pic>
          <p:sp>
            <p:nvSpPr>
              <p:cNvPr id="8" name="Rectangle 7"/>
              <p:cNvSpPr/>
              <p:nvPr/>
            </p:nvSpPr>
            <p:spPr>
              <a:xfrm rot="20429403">
                <a:off x="5478044" y="875204"/>
                <a:ext cx="2392204" cy="1117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النشرات </a:t>
                </a:r>
                <a:r>
                  <a:rPr lang="ar-EG" sz="2800" b="1" dirty="0"/>
                  <a:t>والدوريات والأدلة التجارية </a:t>
                </a:r>
              </a:p>
            </p:txBody>
          </p:sp>
        </p:grpSp>
        <p:sp>
          <p:nvSpPr>
            <p:cNvPr id="27" name="Oval 26"/>
            <p:cNvSpPr/>
            <p:nvPr/>
          </p:nvSpPr>
          <p:spPr>
            <a:xfrm>
              <a:off x="5549173" y="128439"/>
              <a:ext cx="522513" cy="5521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7030A0"/>
                  </a:solidFill>
                </a:rPr>
                <a:t>7</a:t>
              </a:r>
              <a:endParaRPr lang="ar-EG" sz="2800" b="1" dirty="0">
                <a:solidFill>
                  <a:srgbClr val="7030A0"/>
                </a:solidFill>
              </a:endParaRPr>
            </a:p>
          </p:txBody>
        </p:sp>
      </p:grpSp>
    </p:spTree>
    <p:extLst>
      <p:ext uri="{BB962C8B-B14F-4D97-AF65-F5344CB8AC3E}">
        <p14:creationId xmlns:p14="http://schemas.microsoft.com/office/powerpoint/2010/main" val="24133355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77</a:t>
            </a:fld>
            <a:endParaRPr lang="ar-EG">
              <a:solidFill>
                <a:prstClr val="black">
                  <a:tint val="75000"/>
                </a:prstClr>
              </a:solidFill>
            </a:endParaRPr>
          </a:p>
        </p:txBody>
      </p:sp>
      <p:pic>
        <p:nvPicPr>
          <p:cNvPr id="3" name="Pictur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4705" y="2363483"/>
            <a:ext cx="2470645" cy="3808076"/>
          </a:xfrm>
          <a:prstGeom prst="rect">
            <a:avLst/>
          </a:prstGeom>
          <a:noFill/>
          <a:ln>
            <a:noFill/>
          </a:ln>
        </p:spPr>
      </p:pic>
      <p:grpSp>
        <p:nvGrpSpPr>
          <p:cNvPr id="5" name="Group 4"/>
          <p:cNvGrpSpPr/>
          <p:nvPr/>
        </p:nvGrpSpPr>
        <p:grpSpPr>
          <a:xfrm>
            <a:off x="675235" y="2037986"/>
            <a:ext cx="5592483" cy="3640163"/>
            <a:chOff x="228763" y="1390914"/>
            <a:chExt cx="6180648" cy="3362459"/>
          </a:xfrm>
        </p:grpSpPr>
        <p:pic>
          <p:nvPicPr>
            <p:cNvPr id="6" name="Picture 5"/>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228763" y="1390914"/>
              <a:ext cx="6180648" cy="3362459"/>
            </a:xfrm>
            <a:prstGeom prst="rect">
              <a:avLst/>
            </a:prstGeom>
          </p:spPr>
        </p:pic>
        <p:sp>
          <p:nvSpPr>
            <p:cNvPr id="7" name="Rounded Rectangle 6"/>
            <p:cNvSpPr/>
            <p:nvPr/>
          </p:nvSpPr>
          <p:spPr>
            <a:xfrm>
              <a:off x="711384" y="2097197"/>
              <a:ext cx="4946822" cy="1969589"/>
            </a:xfrm>
            <a:prstGeom prst="round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002060"/>
                  </a:solidFill>
                  <a:latin typeface="Calibri" panose="020F0502020204030204" pitchFamily="34" charset="0"/>
                  <a:ea typeface="Calibri" panose="020F0502020204030204" pitchFamily="34" charset="0"/>
                </a:rPr>
                <a:t>ويمكن الاعتماد على قواعد البيانات الموجودة بالشركة وذلك للحصول على أكبر قدر من المعلومات فيما يتعلق احياناً بتاريخ الشركة – تاريخ العميل مع الشركة ( آخر معاملة مثلاً ) وكذاك الحصول على معلومات خاصة باحدث المنتجات </a:t>
              </a:r>
              <a:endParaRPr lang="en-US"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11" name="Group 10"/>
          <p:cNvGrpSpPr/>
          <p:nvPr/>
        </p:nvGrpSpPr>
        <p:grpSpPr>
          <a:xfrm>
            <a:off x="5406920" y="-455763"/>
            <a:ext cx="3684494" cy="1917371"/>
            <a:chOff x="4811806" y="-78682"/>
            <a:chExt cx="3684494" cy="1917371"/>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1806" y="-78682"/>
              <a:ext cx="3684494" cy="1917371"/>
            </a:xfrm>
            <a:prstGeom prst="rect">
              <a:avLst/>
            </a:prstGeom>
          </p:spPr>
        </p:pic>
        <p:sp>
          <p:nvSpPr>
            <p:cNvPr id="13" name="Rectangle 12"/>
            <p:cNvSpPr/>
            <p:nvPr/>
          </p:nvSpPr>
          <p:spPr>
            <a:xfrm>
              <a:off x="5099529" y="661935"/>
              <a:ext cx="3109047" cy="523220"/>
            </a:xfrm>
            <a:prstGeom prst="rect">
              <a:avLst/>
            </a:prstGeom>
          </p:spPr>
          <p:txBody>
            <a:bodyPr wrap="square">
              <a:spAutoFit/>
            </a:bodyPr>
            <a:lstStyle/>
            <a:p>
              <a:pPr algn="ctr"/>
              <a:r>
                <a:rPr lang="ar-EG" sz="2800" b="1" dirty="0">
                  <a:solidFill>
                    <a:schemeClr val="bg1"/>
                  </a:solidFill>
                </a:rPr>
                <a:t>مصادر </a:t>
              </a:r>
              <a:r>
                <a:rPr lang="ar-EG" sz="2800" b="1" dirty="0" smtClean="0">
                  <a:solidFill>
                    <a:schemeClr val="bg1"/>
                  </a:solidFill>
                </a:rPr>
                <a:t>المعلومات البيعية</a:t>
              </a:r>
              <a:endParaRPr lang="ar-EG" sz="2800" b="1" dirty="0">
                <a:solidFill>
                  <a:schemeClr val="bg1"/>
                </a:solidFill>
              </a:endParaRPr>
            </a:p>
          </p:txBody>
        </p:sp>
      </p:grpSp>
      <p:grpSp>
        <p:nvGrpSpPr>
          <p:cNvPr id="2" name="Group 1"/>
          <p:cNvGrpSpPr/>
          <p:nvPr/>
        </p:nvGrpSpPr>
        <p:grpSpPr>
          <a:xfrm>
            <a:off x="4760686" y="1316879"/>
            <a:ext cx="3956371" cy="990340"/>
            <a:chOff x="4760686" y="1316879"/>
            <a:chExt cx="3956371" cy="990340"/>
          </a:xfrm>
        </p:grpSpPr>
        <p:grpSp>
          <p:nvGrpSpPr>
            <p:cNvPr id="8" name="Group 7"/>
            <p:cNvGrpSpPr/>
            <p:nvPr/>
          </p:nvGrpSpPr>
          <p:grpSpPr>
            <a:xfrm>
              <a:off x="4760686" y="1316879"/>
              <a:ext cx="3956371" cy="990340"/>
              <a:chOff x="1297173" y="339932"/>
              <a:chExt cx="7914505" cy="990340"/>
            </a:xfrm>
          </p:grpSpPr>
          <p:pic>
            <p:nvPicPr>
              <p:cNvPr id="9" name="Picture 8"/>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flipH="1">
                <a:off x="1297173" y="339932"/>
                <a:ext cx="7914505" cy="990340"/>
              </a:xfrm>
              <a:prstGeom prst="rect">
                <a:avLst/>
              </a:prstGeom>
            </p:spPr>
          </p:pic>
          <p:sp>
            <p:nvSpPr>
              <p:cNvPr id="10" name="Rectangle 9"/>
              <p:cNvSpPr/>
              <p:nvPr/>
            </p:nvSpPr>
            <p:spPr>
              <a:xfrm>
                <a:off x="1722882" y="396196"/>
                <a:ext cx="5991035" cy="6648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500"/>
                  </a:spcAft>
                </a:pPr>
                <a:r>
                  <a:rPr lang="ar-SA" sz="2400" dirty="0" smtClean="0">
                    <a:solidFill>
                      <a:schemeClr val="bg1"/>
                    </a:solidFill>
                    <a:ea typeface="Calibri" panose="020F0502020204030204" pitchFamily="34" charset="0"/>
                  </a:rPr>
                  <a:t>نظام </a:t>
                </a:r>
                <a:r>
                  <a:rPr lang="ar-SA" sz="2400" dirty="0">
                    <a:solidFill>
                      <a:schemeClr val="bg1"/>
                    </a:solidFill>
                    <a:ea typeface="Calibri" panose="020F0502020204030204" pitchFamily="34" charset="0"/>
                  </a:rPr>
                  <a:t>المعلومات بالشركة </a:t>
                </a:r>
                <a:endParaRPr lang="en-US" sz="2400" dirty="0">
                  <a:solidFill>
                    <a:schemeClr val="bg1"/>
                  </a:solidFill>
                  <a:effectLst/>
                  <a:ea typeface="Calibri" panose="020F0502020204030204" pitchFamily="34" charset="0"/>
                  <a:cs typeface="Arial" panose="020B0604020202020204" pitchFamily="34" charset="0"/>
                </a:endParaRPr>
              </a:p>
            </p:txBody>
          </p:sp>
        </p:grpSp>
        <p:sp>
          <p:nvSpPr>
            <p:cNvPr id="14" name="Oval 13"/>
            <p:cNvSpPr/>
            <p:nvPr/>
          </p:nvSpPr>
          <p:spPr>
            <a:xfrm>
              <a:off x="7820186" y="1429474"/>
              <a:ext cx="522513" cy="5521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7030A0"/>
                  </a:solidFill>
                </a:rPr>
                <a:t>8</a:t>
              </a:r>
              <a:endParaRPr lang="ar-EG" sz="2800" b="1" dirty="0">
                <a:solidFill>
                  <a:srgbClr val="7030A0"/>
                </a:solidFill>
              </a:endParaRPr>
            </a:p>
          </p:txBody>
        </p:sp>
      </p:grpSp>
    </p:spTree>
    <p:extLst>
      <p:ext uri="{BB962C8B-B14F-4D97-AF65-F5344CB8AC3E}">
        <p14:creationId xmlns:p14="http://schemas.microsoft.com/office/powerpoint/2010/main" val="22662791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24489" y="1316879"/>
            <a:ext cx="6092568" cy="4508005"/>
          </a:xfrm>
          <a:prstGeom prst="rect">
            <a:avLst/>
          </a:prstGeom>
          <a:noFill/>
          <a:ln>
            <a:noFill/>
          </a:ln>
        </p:spPr>
      </p:pic>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78</a:t>
            </a:fld>
            <a:endParaRPr lang="ar-EG">
              <a:solidFill>
                <a:prstClr val="black">
                  <a:tint val="75000"/>
                </a:prstClr>
              </a:solidFill>
            </a:endParaRPr>
          </a:p>
        </p:txBody>
      </p:sp>
      <p:grpSp>
        <p:nvGrpSpPr>
          <p:cNvPr id="3" name="Group 2"/>
          <p:cNvGrpSpPr/>
          <p:nvPr/>
        </p:nvGrpSpPr>
        <p:grpSpPr>
          <a:xfrm>
            <a:off x="5394531" y="-303104"/>
            <a:ext cx="3684494" cy="1917371"/>
            <a:chOff x="4811806" y="-78682"/>
            <a:chExt cx="3684494" cy="1917371"/>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1806" y="-78682"/>
              <a:ext cx="3684494" cy="1917371"/>
            </a:xfrm>
            <a:prstGeom prst="rect">
              <a:avLst/>
            </a:prstGeom>
          </p:spPr>
        </p:pic>
        <p:sp>
          <p:nvSpPr>
            <p:cNvPr id="6" name="Rectangle 5"/>
            <p:cNvSpPr/>
            <p:nvPr/>
          </p:nvSpPr>
          <p:spPr>
            <a:xfrm>
              <a:off x="5099529" y="661935"/>
              <a:ext cx="3109047" cy="523220"/>
            </a:xfrm>
            <a:prstGeom prst="rect">
              <a:avLst/>
            </a:prstGeom>
          </p:spPr>
          <p:txBody>
            <a:bodyPr wrap="square">
              <a:spAutoFit/>
            </a:bodyPr>
            <a:lstStyle/>
            <a:p>
              <a:pPr algn="ctr"/>
              <a:r>
                <a:rPr lang="ar-EG" sz="2800" b="1" dirty="0">
                  <a:solidFill>
                    <a:schemeClr val="bg1"/>
                  </a:solidFill>
                </a:rPr>
                <a:t>مصادر </a:t>
              </a:r>
              <a:r>
                <a:rPr lang="ar-EG" sz="2800" b="1" dirty="0" smtClean="0">
                  <a:solidFill>
                    <a:schemeClr val="bg1"/>
                  </a:solidFill>
                </a:rPr>
                <a:t>المعلومات البيعية</a:t>
              </a:r>
              <a:endParaRPr lang="ar-EG" sz="2800" b="1" dirty="0">
                <a:solidFill>
                  <a:schemeClr val="bg1"/>
                </a:solidFill>
              </a:endParaRPr>
            </a:p>
          </p:txBody>
        </p:sp>
      </p:grpSp>
      <p:grpSp>
        <p:nvGrpSpPr>
          <p:cNvPr id="7" name="Group 6"/>
          <p:cNvGrpSpPr/>
          <p:nvPr/>
        </p:nvGrpSpPr>
        <p:grpSpPr>
          <a:xfrm>
            <a:off x="4760686" y="1316879"/>
            <a:ext cx="3956371" cy="990340"/>
            <a:chOff x="4760686" y="1316879"/>
            <a:chExt cx="3956371" cy="990340"/>
          </a:xfrm>
        </p:grpSpPr>
        <p:grpSp>
          <p:nvGrpSpPr>
            <p:cNvPr id="8" name="Group 7"/>
            <p:cNvGrpSpPr/>
            <p:nvPr/>
          </p:nvGrpSpPr>
          <p:grpSpPr>
            <a:xfrm>
              <a:off x="4760686" y="1316879"/>
              <a:ext cx="3956371" cy="990340"/>
              <a:chOff x="1297173" y="339932"/>
              <a:chExt cx="7914505" cy="990340"/>
            </a:xfrm>
          </p:grpSpPr>
          <p:pic>
            <p:nvPicPr>
              <p:cNvPr id="10" name="Picture 9"/>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flipH="1">
                <a:off x="1297173" y="339932"/>
                <a:ext cx="7914505" cy="990340"/>
              </a:xfrm>
              <a:prstGeom prst="rect">
                <a:avLst/>
              </a:prstGeom>
            </p:spPr>
          </p:pic>
          <p:sp>
            <p:nvSpPr>
              <p:cNvPr id="11" name="Rectangle 10"/>
              <p:cNvSpPr/>
              <p:nvPr/>
            </p:nvSpPr>
            <p:spPr>
              <a:xfrm>
                <a:off x="1722882" y="396196"/>
                <a:ext cx="5991035" cy="6648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500"/>
                  </a:spcAft>
                </a:pPr>
                <a:r>
                  <a:rPr lang="ar-SA" sz="2400" dirty="0">
                    <a:solidFill>
                      <a:schemeClr val="bg1"/>
                    </a:solidFill>
                    <a:ea typeface="Calibri" panose="020F0502020204030204" pitchFamily="34" charset="0"/>
                  </a:rPr>
                  <a:t>المؤسسات العلمية </a:t>
                </a:r>
                <a:endParaRPr lang="en-US" sz="2400" dirty="0">
                  <a:solidFill>
                    <a:schemeClr val="bg1"/>
                  </a:solidFill>
                  <a:effectLst/>
                  <a:ea typeface="Calibri" panose="020F0502020204030204" pitchFamily="34" charset="0"/>
                  <a:cs typeface="Arial" panose="020B0604020202020204" pitchFamily="34" charset="0"/>
                </a:endParaRPr>
              </a:p>
            </p:txBody>
          </p:sp>
        </p:grpSp>
        <p:sp>
          <p:nvSpPr>
            <p:cNvPr id="9" name="Oval 8"/>
            <p:cNvSpPr/>
            <p:nvPr/>
          </p:nvSpPr>
          <p:spPr>
            <a:xfrm>
              <a:off x="7820186" y="1429474"/>
              <a:ext cx="522513" cy="5521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7030A0"/>
                  </a:solidFill>
                </a:rPr>
                <a:t>9</a:t>
              </a:r>
              <a:endParaRPr lang="ar-EG" sz="2800" b="1" dirty="0">
                <a:solidFill>
                  <a:srgbClr val="7030A0"/>
                </a:solidFill>
              </a:endParaRPr>
            </a:p>
          </p:txBody>
        </p:sp>
      </p:grpSp>
      <p:pic>
        <p:nvPicPr>
          <p:cNvPr id="13"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6875" y="3254438"/>
            <a:ext cx="3705915" cy="3284475"/>
          </a:xfrm>
          <a:prstGeom prst="rect">
            <a:avLst/>
          </a:prstGeom>
          <a:noFill/>
          <a:ln>
            <a:noFill/>
          </a:ln>
        </p:spPr>
      </p:pic>
      <p:sp>
        <p:nvSpPr>
          <p:cNvPr id="14" name="Rectangle 13"/>
          <p:cNvSpPr/>
          <p:nvPr/>
        </p:nvSpPr>
        <p:spPr>
          <a:xfrm>
            <a:off x="3204697" y="3013772"/>
            <a:ext cx="5138002" cy="2617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D0D0D"/>
                </a:solidFill>
                <a:ea typeface="Calibri" panose="020F0502020204030204" pitchFamily="34" charset="0"/>
              </a:rPr>
              <a:t>هى توفر </a:t>
            </a:r>
            <a:r>
              <a:rPr lang="ar-SA" sz="2400" dirty="0">
                <a:solidFill>
                  <a:srgbClr val="0D0D0D"/>
                </a:solidFill>
                <a:ea typeface="Calibri" panose="020F0502020204030204" pitchFamily="34" charset="0"/>
              </a:rPr>
              <a:t>معلومات إحصائية عن الصناعات المختلفة وذلك للأعضاء المشتركين في تلك المؤسسات ، وإلى جانب </a:t>
            </a:r>
            <a:r>
              <a:rPr lang="ar-SA" sz="2400" dirty="0" smtClean="0">
                <a:solidFill>
                  <a:srgbClr val="0D0D0D"/>
                </a:solidFill>
                <a:ea typeface="Calibri" panose="020F0502020204030204" pitchFamily="34" charset="0"/>
              </a:rPr>
              <a:t>ذلك فإن </a:t>
            </a:r>
            <a:r>
              <a:rPr lang="ar-SA" sz="2400" dirty="0">
                <a:solidFill>
                  <a:srgbClr val="0D0D0D"/>
                </a:solidFill>
                <a:ea typeface="Calibri" panose="020F0502020204030204" pitchFamily="34" charset="0"/>
              </a:rPr>
              <a:t>تلك المؤسسات توفر معلومات عن التطورات التكنولوجية المختلفة والسياسات والقيود الحكومية في هذا المجال ، ويمكن لرجل البيع الاستفادة من المعلومات التي تنشرها تلك المؤسسات بصورة منتظة </a:t>
            </a:r>
            <a:endParaRPr lang="en-US"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152301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16" name="Group 15"/>
          <p:cNvGrpSpPr/>
          <p:nvPr/>
        </p:nvGrpSpPr>
        <p:grpSpPr>
          <a:xfrm>
            <a:off x="-449687" y="1178221"/>
            <a:ext cx="9449783" cy="5178130"/>
            <a:chOff x="-449687" y="1178221"/>
            <a:chExt cx="9449783" cy="5178130"/>
          </a:xfrm>
        </p:grpSpPr>
        <p:pic>
          <p:nvPicPr>
            <p:cNvPr id="14" name="Picture 13"/>
            <p:cNvPicPr>
              <a:picLocks noChangeAspect="1"/>
            </p:cNvPicPr>
            <p:nvPr/>
          </p:nvPicPr>
          <p:blipFill>
            <a:blip r:embed="rId4"/>
            <a:stretch>
              <a:fillRect/>
            </a:stretch>
          </p:blipFill>
          <p:spPr>
            <a:xfrm>
              <a:off x="-449687" y="1178221"/>
              <a:ext cx="9449783" cy="5178130"/>
            </a:xfrm>
            <a:prstGeom prst="rect">
              <a:avLst/>
            </a:prstGeom>
          </p:spPr>
        </p:pic>
        <p:sp>
          <p:nvSpPr>
            <p:cNvPr id="15" name="Rectangle 14"/>
            <p:cNvSpPr/>
            <p:nvPr/>
          </p:nvSpPr>
          <p:spPr>
            <a:xfrm>
              <a:off x="956795" y="2056549"/>
              <a:ext cx="5683198" cy="1039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chemeClr val="tx1">
                      <a:lumMod val="95000"/>
                      <a:lumOff val="5000"/>
                    </a:schemeClr>
                  </a:solidFill>
                </a:rPr>
                <a:t>نجد ان بعض الشركات الكبيرة تقوم بإتاحة الفرصة لرجال البيع بها للنزول إلى السوق وملاحظة موقع السلعة على الطبيعة وجمع معلومات عنها </a:t>
              </a: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79</a:t>
            </a:fld>
            <a:endParaRPr lang="ar-EG">
              <a:solidFill>
                <a:prstClr val="black">
                  <a:tint val="75000"/>
                </a:prstClr>
              </a:solidFill>
            </a:endParaRPr>
          </a:p>
        </p:txBody>
      </p:sp>
      <p:grpSp>
        <p:nvGrpSpPr>
          <p:cNvPr id="3" name="Group 2"/>
          <p:cNvGrpSpPr/>
          <p:nvPr/>
        </p:nvGrpSpPr>
        <p:grpSpPr>
          <a:xfrm>
            <a:off x="5443127" y="-443884"/>
            <a:ext cx="3684494" cy="1917371"/>
            <a:chOff x="4811806" y="-78682"/>
            <a:chExt cx="3684494" cy="1917371"/>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1806" y="-78682"/>
              <a:ext cx="3684494" cy="1917371"/>
            </a:xfrm>
            <a:prstGeom prst="rect">
              <a:avLst/>
            </a:prstGeom>
          </p:spPr>
        </p:pic>
        <p:sp>
          <p:nvSpPr>
            <p:cNvPr id="6" name="Rectangle 5"/>
            <p:cNvSpPr/>
            <p:nvPr/>
          </p:nvSpPr>
          <p:spPr>
            <a:xfrm>
              <a:off x="5099529" y="661935"/>
              <a:ext cx="3109047" cy="523220"/>
            </a:xfrm>
            <a:prstGeom prst="rect">
              <a:avLst/>
            </a:prstGeom>
          </p:spPr>
          <p:txBody>
            <a:bodyPr wrap="square">
              <a:spAutoFit/>
            </a:bodyPr>
            <a:lstStyle/>
            <a:p>
              <a:pPr algn="ctr"/>
              <a:r>
                <a:rPr lang="ar-EG" sz="2800" b="1" dirty="0">
                  <a:solidFill>
                    <a:schemeClr val="bg1"/>
                  </a:solidFill>
                </a:rPr>
                <a:t>مصادر </a:t>
              </a:r>
              <a:r>
                <a:rPr lang="ar-EG" sz="2800" b="1" dirty="0" smtClean="0">
                  <a:solidFill>
                    <a:schemeClr val="bg1"/>
                  </a:solidFill>
                </a:rPr>
                <a:t>المعلومات البيعية</a:t>
              </a:r>
              <a:endParaRPr lang="ar-EG" sz="2800" b="1" dirty="0">
                <a:solidFill>
                  <a:schemeClr val="bg1"/>
                </a:solidFill>
              </a:endParaRPr>
            </a:p>
          </p:txBody>
        </p:sp>
      </p:grpSp>
      <p:grpSp>
        <p:nvGrpSpPr>
          <p:cNvPr id="7" name="Group 6"/>
          <p:cNvGrpSpPr/>
          <p:nvPr/>
        </p:nvGrpSpPr>
        <p:grpSpPr>
          <a:xfrm>
            <a:off x="4562929" y="1316879"/>
            <a:ext cx="4154128" cy="990340"/>
            <a:chOff x="4562929" y="1316879"/>
            <a:chExt cx="4154128" cy="990340"/>
          </a:xfrm>
        </p:grpSpPr>
        <p:grpSp>
          <p:nvGrpSpPr>
            <p:cNvPr id="8" name="Group 7"/>
            <p:cNvGrpSpPr/>
            <p:nvPr/>
          </p:nvGrpSpPr>
          <p:grpSpPr>
            <a:xfrm>
              <a:off x="4562929" y="1316879"/>
              <a:ext cx="4154128" cy="990340"/>
              <a:chOff x="901571" y="339932"/>
              <a:chExt cx="8310107" cy="990340"/>
            </a:xfrm>
          </p:grpSpPr>
          <p:pic>
            <p:nvPicPr>
              <p:cNvPr id="10" name="Picture 9"/>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flipH="1">
                <a:off x="901571" y="339932"/>
                <a:ext cx="8310107" cy="990340"/>
              </a:xfrm>
              <a:prstGeom prst="rect">
                <a:avLst/>
              </a:prstGeom>
            </p:spPr>
          </p:pic>
          <p:sp>
            <p:nvSpPr>
              <p:cNvPr id="11" name="Rectangle 10"/>
              <p:cNvSpPr/>
              <p:nvPr/>
            </p:nvSpPr>
            <p:spPr>
              <a:xfrm>
                <a:off x="1722882" y="396196"/>
                <a:ext cx="5003845" cy="6648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500"/>
                  </a:spcAft>
                </a:pPr>
                <a:r>
                  <a:rPr lang="ar-SA" sz="2400" dirty="0">
                    <a:solidFill>
                      <a:schemeClr val="bg1"/>
                    </a:solidFill>
                    <a:ea typeface="Calibri" panose="020F0502020204030204" pitchFamily="34" charset="0"/>
                  </a:rPr>
                  <a:t>متابعة الأحداث الجارية </a:t>
                </a:r>
                <a:endParaRPr lang="en-US" sz="2400" dirty="0">
                  <a:solidFill>
                    <a:schemeClr val="bg1"/>
                  </a:solidFill>
                  <a:effectLst/>
                  <a:ea typeface="Calibri" panose="020F0502020204030204" pitchFamily="34" charset="0"/>
                  <a:cs typeface="Arial" panose="020B0604020202020204" pitchFamily="34" charset="0"/>
                </a:endParaRPr>
              </a:p>
            </p:txBody>
          </p:sp>
        </p:grpSp>
        <p:sp>
          <p:nvSpPr>
            <p:cNvPr id="9" name="Oval 8"/>
            <p:cNvSpPr/>
            <p:nvPr/>
          </p:nvSpPr>
          <p:spPr>
            <a:xfrm>
              <a:off x="7474858" y="1429474"/>
              <a:ext cx="867842" cy="5521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solidFill>
                    <a:srgbClr val="7030A0"/>
                  </a:solidFill>
                </a:rPr>
                <a:t>10</a:t>
              </a:r>
              <a:endParaRPr lang="ar-EG" sz="2800" b="1" dirty="0">
                <a:solidFill>
                  <a:srgbClr val="7030A0"/>
                </a:solidFill>
              </a:endParaRPr>
            </a:p>
          </p:txBody>
        </p:sp>
      </p:grpSp>
      <p:sp>
        <p:nvSpPr>
          <p:cNvPr id="17" name="Rectangle 16"/>
          <p:cNvSpPr/>
          <p:nvPr/>
        </p:nvSpPr>
        <p:spPr>
          <a:xfrm>
            <a:off x="1047816" y="3315740"/>
            <a:ext cx="5501155" cy="1408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وحتى يمكن لرجل البيع استخدام تلك المعلومات بفاعلية ، ان يدرس طبيعة العميل الذي يتعامل معه ، والسلعة التي يقوم ببيعها ، وكذلك اختيار الوقت المناسب لترويج تلك المعلومات </a:t>
            </a:r>
          </a:p>
        </p:txBody>
      </p:sp>
      <p:pic>
        <p:nvPicPr>
          <p:cNvPr id="12" name="Picture 11"/>
          <p:cNvPicPr>
            <a:picLocks noChangeAspect="1"/>
          </p:cNvPicPr>
          <p:nvPr/>
        </p:nvPicPr>
        <p:blipFill>
          <a:blip r:embed="rId7">
            <a:clrChange>
              <a:clrFrom>
                <a:srgbClr val="FFFFFF"/>
              </a:clrFrom>
              <a:clrTo>
                <a:srgbClr val="FFFFFF">
                  <a:alpha val="0"/>
                </a:srgbClr>
              </a:clrTo>
            </a:clrChange>
          </a:blip>
          <a:stretch>
            <a:fillRect/>
          </a:stretch>
        </p:blipFill>
        <p:spPr>
          <a:xfrm>
            <a:off x="5543004" y="3181667"/>
            <a:ext cx="2972346" cy="3313342"/>
          </a:xfrm>
          <a:prstGeom prst="rect">
            <a:avLst/>
          </a:prstGeom>
        </p:spPr>
      </p:pic>
    </p:spTree>
    <p:extLst>
      <p:ext uri="{BB962C8B-B14F-4D97-AF65-F5344CB8AC3E}">
        <p14:creationId xmlns:p14="http://schemas.microsoft.com/office/powerpoint/2010/main" val="28139029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22" presetClass="entr" presetSubtype="2"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0" y="0"/>
            <a:ext cx="9144000" cy="6858000"/>
            <a:chOff x="0" y="0"/>
            <a:chExt cx="9144000" cy="685800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679575" y="2378018"/>
              <a:ext cx="3186953" cy="1779235"/>
            </a:xfrm>
            <a:prstGeom prst="rect">
              <a:avLst/>
            </a:prstGeom>
            <a:noFill/>
          </p:spPr>
          <p:txBody>
            <a:bodyPr wrap="square" rtlCol="1">
              <a:prstTxWarp prst="textPlain">
                <a:avLst/>
              </a:prstTxWarp>
              <a:spAutoFit/>
            </a:bodyPr>
            <a:lstStyle/>
            <a:p>
              <a:pPr algn="ctr"/>
              <a:r>
                <a:rPr lang="ar-SA" sz="2800" b="1" dirty="0">
                  <a:ln w="12700">
                    <a:solidFill>
                      <a:srgbClr val="00B050"/>
                    </a:solidFill>
                    <a:prstDash val="solid"/>
                  </a:ln>
                  <a:solidFill>
                    <a:srgbClr val="00B050"/>
                  </a:solidFill>
                  <a:effectLst>
                    <a:outerShdw dist="38100" dir="2640000" algn="bl" rotWithShape="0">
                      <a:schemeClr val="tx2">
                        <a:lumMod val="75000"/>
                      </a:schemeClr>
                    </a:outerShdw>
                  </a:effectLst>
                  <a:cs typeface="+mj-cs"/>
                </a:rPr>
                <a:t>عملية البيع </a:t>
              </a:r>
              <a:r>
                <a:rPr lang="ar-SA" sz="2800" b="1" dirty="0" smtClean="0">
                  <a:ln w="12700">
                    <a:solidFill>
                      <a:srgbClr val="00B050"/>
                    </a:solidFill>
                    <a:prstDash val="solid"/>
                  </a:ln>
                  <a:solidFill>
                    <a:srgbClr val="00B050"/>
                  </a:solidFill>
                  <a:effectLst>
                    <a:outerShdw dist="38100" dir="2640000" algn="bl" rotWithShape="0">
                      <a:schemeClr val="tx2">
                        <a:lumMod val="75000"/>
                      </a:schemeClr>
                    </a:outerShdw>
                  </a:effectLst>
                  <a:cs typeface="+mj-cs"/>
                </a:rPr>
                <a:t/>
              </a:r>
              <a:br>
                <a:rPr lang="ar-SA" sz="2800" b="1" dirty="0" smtClean="0">
                  <a:ln w="12700">
                    <a:solidFill>
                      <a:srgbClr val="00B050"/>
                    </a:solidFill>
                    <a:prstDash val="solid"/>
                  </a:ln>
                  <a:solidFill>
                    <a:srgbClr val="00B050"/>
                  </a:solidFill>
                  <a:effectLst>
                    <a:outerShdw dist="38100" dir="2640000" algn="bl" rotWithShape="0">
                      <a:schemeClr val="tx2">
                        <a:lumMod val="75000"/>
                      </a:schemeClr>
                    </a:outerShdw>
                  </a:effectLst>
                  <a:cs typeface="+mj-cs"/>
                </a:rPr>
              </a:br>
              <a:r>
                <a:rPr lang="ar-SA" sz="2800" b="1" dirty="0" smtClean="0">
                  <a:ln w="12700">
                    <a:solidFill>
                      <a:srgbClr val="00B050"/>
                    </a:solidFill>
                    <a:prstDash val="solid"/>
                  </a:ln>
                  <a:solidFill>
                    <a:srgbClr val="00B050"/>
                  </a:solidFill>
                  <a:effectLst>
                    <a:outerShdw dist="38100" dir="2640000" algn="bl" rotWithShape="0">
                      <a:schemeClr val="tx2">
                        <a:lumMod val="75000"/>
                      </a:schemeClr>
                    </a:outerShdw>
                  </a:effectLst>
                  <a:cs typeface="+mj-cs"/>
                </a:rPr>
                <a:t>فكرة </a:t>
              </a:r>
              <a:r>
                <a:rPr lang="ar-SA" sz="2800" b="1" dirty="0">
                  <a:ln w="12700">
                    <a:solidFill>
                      <a:srgbClr val="00B050"/>
                    </a:solidFill>
                    <a:prstDash val="solid"/>
                  </a:ln>
                  <a:solidFill>
                    <a:srgbClr val="00B050"/>
                  </a:solidFill>
                  <a:effectLst>
                    <a:outerShdw dist="38100" dir="2640000" algn="bl" rotWithShape="0">
                      <a:schemeClr val="tx2">
                        <a:lumMod val="75000"/>
                      </a:schemeClr>
                    </a:outerShdw>
                  </a:effectLst>
                  <a:cs typeface="+mj-cs"/>
                </a:rPr>
                <a:t>وقدرة </a:t>
              </a:r>
              <a:r>
                <a:rPr lang="ar-SA" sz="2800" b="1" dirty="0" smtClean="0">
                  <a:ln w="12700">
                    <a:solidFill>
                      <a:srgbClr val="00B050"/>
                    </a:solidFill>
                    <a:prstDash val="solid"/>
                  </a:ln>
                  <a:solidFill>
                    <a:srgbClr val="00B050"/>
                  </a:solidFill>
                  <a:effectLst>
                    <a:outerShdw dist="38100" dir="2640000" algn="bl" rotWithShape="0">
                      <a:schemeClr val="tx2">
                        <a:lumMod val="75000"/>
                      </a:schemeClr>
                    </a:outerShdw>
                  </a:effectLst>
                  <a:cs typeface="+mj-cs"/>
                </a:rPr>
                <a:t>وفن</a:t>
              </a:r>
              <a:endParaRPr lang="en-US" sz="2800" b="1" dirty="0">
                <a:ln w="12700">
                  <a:solidFill>
                    <a:srgbClr val="00B050"/>
                  </a:solidFill>
                  <a:prstDash val="solid"/>
                </a:ln>
                <a:solidFill>
                  <a:srgbClr val="00B050"/>
                </a:solidFill>
                <a:effectLst>
                  <a:outerShdw dist="38100" dir="2640000" algn="bl" rotWithShape="0">
                    <a:schemeClr val="tx2">
                      <a:lumMod val="75000"/>
                    </a:schemeClr>
                  </a:outerShdw>
                </a:effectLst>
                <a:cs typeface="+mj-cs"/>
              </a:endParaRPr>
            </a:p>
          </p:txBody>
        </p:sp>
      </p:grpSp>
    </p:spTree>
    <p:extLst>
      <p:ext uri="{BB962C8B-B14F-4D97-AF65-F5344CB8AC3E}">
        <p14:creationId xmlns:p14="http://schemas.microsoft.com/office/powerpoint/2010/main" val="27566822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80</a:t>
            </a:fld>
            <a:endParaRPr lang="ar-EG">
              <a:solidFill>
                <a:prstClr val="black">
                  <a:tint val="75000"/>
                </a:prstClr>
              </a:solidFill>
            </a:endParaRPr>
          </a:p>
        </p:txBody>
      </p:sp>
      <p:grpSp>
        <p:nvGrpSpPr>
          <p:cNvPr id="5" name="Group 4"/>
          <p:cNvGrpSpPr/>
          <p:nvPr/>
        </p:nvGrpSpPr>
        <p:grpSpPr>
          <a:xfrm>
            <a:off x="312730" y="955104"/>
            <a:ext cx="8684419" cy="5401247"/>
            <a:chOff x="312730" y="955104"/>
            <a:chExt cx="8684419" cy="5401247"/>
          </a:xfrm>
        </p:grpSpPr>
        <p:pic>
          <p:nvPicPr>
            <p:cNvPr id="2" name="Picture 1"/>
            <p:cNvPicPr>
              <a:picLocks noChangeAspect="1"/>
            </p:cNvPicPr>
            <p:nvPr/>
          </p:nvPicPr>
          <p:blipFill>
            <a:blip r:embed="rId4"/>
            <a:stretch>
              <a:fillRect/>
            </a:stretch>
          </p:blipFill>
          <p:spPr>
            <a:xfrm>
              <a:off x="312730" y="955104"/>
              <a:ext cx="8684419" cy="5401247"/>
            </a:xfrm>
            <a:prstGeom prst="rect">
              <a:avLst/>
            </a:prstGeom>
          </p:spPr>
        </p:pic>
        <p:sp>
          <p:nvSpPr>
            <p:cNvPr id="3" name="Rectangle 2"/>
            <p:cNvSpPr/>
            <p:nvPr/>
          </p:nvSpPr>
          <p:spPr>
            <a:xfrm rot="1338584">
              <a:off x="6109321" y="2052420"/>
              <a:ext cx="2011925" cy="650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DoubleWave1">
                <a:avLst>
                  <a:gd name="adj1" fmla="val 6250"/>
                  <a:gd name="adj2" fmla="val 274"/>
                </a:avLst>
              </a:prstTxWarp>
              <a:noAutofit/>
            </a:bodyPr>
            <a:lstStyle/>
            <a:p>
              <a:r>
                <a:rPr lang="ar-SA" sz="2800" b="1" dirty="0"/>
                <a:t>العمــلاء</a:t>
              </a:r>
              <a:endParaRPr lang="en-US" sz="2800" b="1" dirty="0"/>
            </a:p>
          </p:txBody>
        </p:sp>
      </p:grpSp>
    </p:spTree>
    <p:extLst>
      <p:ext uri="{BB962C8B-B14F-4D97-AF65-F5344CB8AC3E}">
        <p14:creationId xmlns:p14="http://schemas.microsoft.com/office/powerpoint/2010/main" val="21040826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81</a:t>
            </a:fld>
            <a:endParaRPr lang="ar-EG">
              <a:solidFill>
                <a:prstClr val="black">
                  <a:tint val="75000"/>
                </a:prstClr>
              </a:solidFill>
            </a:endParaRPr>
          </a:p>
        </p:txBody>
      </p:sp>
      <p:grpSp>
        <p:nvGrpSpPr>
          <p:cNvPr id="5" name="Group 4"/>
          <p:cNvGrpSpPr/>
          <p:nvPr/>
        </p:nvGrpSpPr>
        <p:grpSpPr>
          <a:xfrm>
            <a:off x="798285" y="975003"/>
            <a:ext cx="8345716" cy="4153032"/>
            <a:chOff x="-56730" y="-73545"/>
            <a:chExt cx="6429346" cy="4153032"/>
          </a:xfrm>
        </p:grpSpPr>
        <p:pic>
          <p:nvPicPr>
            <p:cNvPr id="6" name="Picture 5" descr="C:\Users\maraimm\Desktop\صور انفوجرافيك\Untitled033.png"/>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730" y="-73545"/>
              <a:ext cx="6429346" cy="4153032"/>
            </a:xfrm>
            <a:prstGeom prst="rect">
              <a:avLst/>
            </a:prstGeom>
            <a:noFill/>
            <a:ln>
              <a:noFill/>
            </a:ln>
          </p:spPr>
        </p:pic>
        <p:sp>
          <p:nvSpPr>
            <p:cNvPr id="7" name="Rounded Rectangle 6"/>
            <p:cNvSpPr/>
            <p:nvPr/>
          </p:nvSpPr>
          <p:spPr>
            <a:xfrm>
              <a:off x="444487" y="999491"/>
              <a:ext cx="3852568" cy="2164281"/>
            </a:xfrm>
            <a:prstGeom prst="round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latin typeface="Calibri" panose="020F0502020204030204" pitchFamily="34" charset="0"/>
                  <a:ea typeface="Calibri" panose="020F0502020204030204" pitchFamily="34" charset="0"/>
                </a:rPr>
                <a:t>أحد أفضل المصادر لتحديث معلومات المنتج يمكن الحصول عليها من العملاء الذين عادوا من رحلة قريبة ، أغلب الشركات لديها نظام متابعة حيث يتم الترحيب بالعملاء والحصول على أنواع المعلومات الحالية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2031345" y="4739823"/>
            <a:ext cx="5455305" cy="1363215"/>
          </a:xfrm>
          <a:prstGeom prst="rect">
            <a:avLst/>
          </a:prstGeom>
          <a:noFill/>
          <a:ln>
            <a:noFill/>
          </a:ln>
        </p:spPr>
      </p:pic>
      <p:grpSp>
        <p:nvGrpSpPr>
          <p:cNvPr id="9" name="Group 8"/>
          <p:cNvGrpSpPr/>
          <p:nvPr/>
        </p:nvGrpSpPr>
        <p:grpSpPr>
          <a:xfrm>
            <a:off x="4028970" y="0"/>
            <a:ext cx="4638780" cy="1562515"/>
            <a:chOff x="-301921" y="113857"/>
            <a:chExt cx="7386703" cy="3806041"/>
          </a:xfrm>
        </p:grpSpPr>
        <p:pic>
          <p:nvPicPr>
            <p:cNvPr id="10" name="Picture 9" descr="C:\Users\maraimm\Desktop\صور انفوجرافيك\Untitled257.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1921" y="113857"/>
              <a:ext cx="7386703" cy="3806041"/>
            </a:xfrm>
            <a:prstGeom prst="rect">
              <a:avLst/>
            </a:prstGeom>
            <a:noFill/>
            <a:ln>
              <a:noFill/>
            </a:ln>
          </p:spPr>
        </p:pic>
        <p:sp>
          <p:nvSpPr>
            <p:cNvPr id="11" name="Rounded Rectangle 10"/>
            <p:cNvSpPr/>
            <p:nvPr/>
          </p:nvSpPr>
          <p:spPr>
            <a:xfrm>
              <a:off x="2321373" y="1306152"/>
              <a:ext cx="4420032" cy="18698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800" b="1" dirty="0" smtClean="0">
                  <a:ea typeface="Calibri" panose="020F0502020204030204" pitchFamily="34" charset="0"/>
                </a:rPr>
                <a:t>العملاء</a:t>
              </a:r>
              <a:endParaRPr lang="ar-SA" sz="2400" b="1" dirty="0">
                <a:ea typeface="Calibri" panose="020F0502020204030204" pitchFamily="34" charset="0"/>
              </a:endParaRPr>
            </a:p>
          </p:txBody>
        </p:sp>
      </p:grpSp>
      <p:sp>
        <p:nvSpPr>
          <p:cNvPr id="12" name="Slide Number Placeholder 9"/>
          <p:cNvSpPr txBox="1">
            <a:spLocks/>
          </p:cNvSpPr>
          <p:nvPr/>
        </p:nvSpPr>
        <p:spPr>
          <a:xfrm>
            <a:off x="6610350" y="6508751"/>
            <a:ext cx="2057400" cy="365125"/>
          </a:xfrm>
          <a:prstGeom prst="rect">
            <a:avLst/>
          </a:prstGeom>
        </p:spPr>
        <p:txBody>
          <a:bodyPr vert="horz" lIns="91440" tIns="45720" rIns="91440" bIns="45720" rtlCol="0" anchor="ctr"/>
          <a:lstStyle>
            <a:defPPr>
              <a:defRPr lang="ar-EG"/>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8EE79F39-E3F1-4384-8425-D69818DE6729}" type="slidenum">
              <a:rPr lang="ar-EG" smtClean="0"/>
              <a:pPr/>
              <a:t>81</a:t>
            </a:fld>
            <a:endParaRPr lang="ar-EG"/>
          </a:p>
        </p:txBody>
      </p:sp>
    </p:spTree>
    <p:extLst>
      <p:ext uri="{BB962C8B-B14F-4D97-AF65-F5344CB8AC3E}">
        <p14:creationId xmlns:p14="http://schemas.microsoft.com/office/powerpoint/2010/main" val="11026805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82</a:t>
            </a:fld>
            <a:endParaRPr lang="ar-EG">
              <a:solidFill>
                <a:prstClr val="black">
                  <a:tint val="75000"/>
                </a:prstClr>
              </a:solidFill>
            </a:endParaRPr>
          </a:p>
        </p:txBody>
      </p:sp>
      <p:pic>
        <p:nvPicPr>
          <p:cNvPr id="3" name="Picture 2"/>
          <p:cNvPicPr>
            <a:picLocks noChangeAspect="1"/>
          </p:cNvPicPr>
          <p:nvPr/>
        </p:nvPicPr>
        <p:blipFill>
          <a:blip r:embed="rId4">
            <a:duotone>
              <a:prstClr val="black"/>
              <a:schemeClr val="accent5">
                <a:tint val="45000"/>
                <a:satMod val="400000"/>
              </a:schemeClr>
            </a:duotone>
          </a:blip>
          <a:stretch>
            <a:fillRect/>
          </a:stretch>
        </p:blipFill>
        <p:spPr>
          <a:xfrm>
            <a:off x="3842658" y="3772514"/>
            <a:ext cx="2348278" cy="1587568"/>
          </a:xfrm>
          <a:prstGeom prst="rect">
            <a:avLst/>
          </a:prstGeom>
        </p:spPr>
      </p:pic>
      <p:grpSp>
        <p:nvGrpSpPr>
          <p:cNvPr id="5" name="Group 4"/>
          <p:cNvGrpSpPr/>
          <p:nvPr/>
        </p:nvGrpSpPr>
        <p:grpSpPr>
          <a:xfrm>
            <a:off x="2594915" y="1416229"/>
            <a:ext cx="4205243" cy="2313448"/>
            <a:chOff x="2070846" y="264541"/>
            <a:chExt cx="4801979" cy="3000138"/>
          </a:xfrm>
        </p:grpSpPr>
        <p:pic>
          <p:nvPicPr>
            <p:cNvPr id="6" name="Picture 5"/>
            <p:cNvPicPr>
              <a:picLocks noChangeAspect="1"/>
            </p:cNvPicPr>
            <p:nvPr/>
          </p:nvPicPr>
          <p:blipFill>
            <a:blip r:embed="rId5">
              <a:duotone>
                <a:prstClr val="black"/>
                <a:schemeClr val="accent2">
                  <a:tint val="45000"/>
                  <a:satMod val="400000"/>
                </a:schemeClr>
              </a:duotone>
            </a:blip>
            <a:stretch>
              <a:fillRect/>
            </a:stretch>
          </p:blipFill>
          <p:spPr>
            <a:xfrm>
              <a:off x="2070846" y="264541"/>
              <a:ext cx="4801979" cy="3000138"/>
            </a:xfrm>
            <a:prstGeom prst="rect">
              <a:avLst/>
            </a:prstGeom>
          </p:spPr>
        </p:pic>
        <p:sp>
          <p:nvSpPr>
            <p:cNvPr id="7" name="Rectangle 6"/>
            <p:cNvSpPr/>
            <p:nvPr/>
          </p:nvSpPr>
          <p:spPr>
            <a:xfrm>
              <a:off x="2285999" y="456845"/>
              <a:ext cx="4361436" cy="2514534"/>
            </a:xfrm>
            <a:prstGeom prst="rect">
              <a:avLst/>
            </a:prstGeom>
          </p:spPr>
          <p:txBody>
            <a:bodyPr wrap="square">
              <a:spAutoFit/>
            </a:bodyPr>
            <a:lstStyle/>
            <a:p>
              <a:pPr algn="ctr">
                <a:spcAft>
                  <a:spcPts val="800"/>
                </a:spcAft>
              </a:pPr>
              <a:r>
                <a:rPr lang="ar-SA" sz="2400" b="1" dirty="0">
                  <a:solidFill>
                    <a:schemeClr val="bg1"/>
                  </a:solidFill>
                  <a:latin typeface="Calibri" panose="020F0502020204030204" pitchFamily="34" charset="0"/>
                  <a:ea typeface="Calibri" panose="020F0502020204030204" pitchFamily="34" charset="0"/>
                </a:rPr>
                <a:t>تعني معلومات المنتج الجيدة ايضاً قدرتك على تزويد العملاء بمعلومات ونصائح إضافية يمكنك التوصية بمنتج يساعده على التمتع بشراء السلعة </a:t>
              </a:r>
            </a:p>
          </p:txBody>
        </p:sp>
      </p:grpSp>
      <p:grpSp>
        <p:nvGrpSpPr>
          <p:cNvPr id="8" name="Group 7"/>
          <p:cNvGrpSpPr/>
          <p:nvPr/>
        </p:nvGrpSpPr>
        <p:grpSpPr>
          <a:xfrm>
            <a:off x="5859297" y="3382243"/>
            <a:ext cx="3068497" cy="2094392"/>
            <a:chOff x="5545945" y="2724350"/>
            <a:chExt cx="3503926" cy="2716061"/>
          </a:xfrm>
        </p:grpSpPr>
        <p:pic>
          <p:nvPicPr>
            <p:cNvPr id="9" name="Picture 8"/>
            <p:cNvPicPr>
              <a:picLocks noChangeAspect="1"/>
            </p:cNvPicPr>
            <p:nvPr/>
          </p:nvPicPr>
          <p:blipFill>
            <a:blip r:embed="rId6">
              <a:duotone>
                <a:prstClr val="black"/>
                <a:schemeClr val="accent6">
                  <a:tint val="45000"/>
                  <a:satMod val="400000"/>
                </a:schemeClr>
              </a:duotone>
            </a:blip>
            <a:stretch>
              <a:fillRect/>
            </a:stretch>
          </p:blipFill>
          <p:spPr>
            <a:xfrm>
              <a:off x="5545945" y="2724350"/>
              <a:ext cx="3503926" cy="2716061"/>
            </a:xfrm>
            <a:prstGeom prst="rect">
              <a:avLst/>
            </a:prstGeom>
          </p:spPr>
        </p:pic>
        <p:sp>
          <p:nvSpPr>
            <p:cNvPr id="10" name="Rectangle 9"/>
            <p:cNvSpPr/>
            <p:nvPr/>
          </p:nvSpPr>
          <p:spPr>
            <a:xfrm>
              <a:off x="6402903" y="3175955"/>
              <a:ext cx="2507020" cy="2035576"/>
            </a:xfrm>
            <a:prstGeom prst="rect">
              <a:avLst/>
            </a:prstGeom>
          </p:spPr>
          <p:txBody>
            <a:bodyPr wrap="square">
              <a:spAutoFit/>
            </a:bodyPr>
            <a:lstStyle/>
            <a:p>
              <a:pPr algn="ctr">
                <a:spcAft>
                  <a:spcPts val="800"/>
                </a:spcAft>
              </a:pPr>
              <a:r>
                <a:rPr lang="ar-SA" sz="2400" b="1" dirty="0">
                  <a:solidFill>
                    <a:schemeClr val="bg1"/>
                  </a:solidFill>
                  <a:latin typeface="Calibri" panose="020F0502020204030204" pitchFamily="34" charset="0"/>
                  <a:ea typeface="Calibri" panose="020F0502020204030204" pitchFamily="34" charset="0"/>
                </a:rPr>
                <a:t>بيع الأشياء الإضافية التي يتغاضى عنها العملاء </a:t>
              </a:r>
              <a:r>
                <a:rPr lang="ar-SA" sz="2400" b="1" dirty="0" smtClean="0">
                  <a:solidFill>
                    <a:schemeClr val="bg1"/>
                  </a:solidFill>
                  <a:latin typeface="Calibri" panose="020F0502020204030204" pitchFamily="34" charset="0"/>
                  <a:ea typeface="Calibri" panose="020F0502020204030204" pitchFamily="34" charset="0"/>
                </a:rPr>
                <a:t>مهماُ لرفع </a:t>
              </a:r>
              <a:r>
                <a:rPr lang="ar-SA" sz="2400" b="1" dirty="0">
                  <a:solidFill>
                    <a:schemeClr val="bg1"/>
                  </a:solidFill>
                  <a:latin typeface="Calibri" panose="020F0502020204030204" pitchFamily="34" charset="0"/>
                  <a:ea typeface="Calibri" panose="020F0502020204030204" pitchFamily="34" charset="0"/>
                </a:rPr>
                <a:t>درجة الخدمة </a:t>
              </a:r>
            </a:p>
          </p:txBody>
        </p:sp>
      </p:grpSp>
      <p:grpSp>
        <p:nvGrpSpPr>
          <p:cNvPr id="11" name="Group 10"/>
          <p:cNvGrpSpPr/>
          <p:nvPr/>
        </p:nvGrpSpPr>
        <p:grpSpPr>
          <a:xfrm>
            <a:off x="701513" y="4064341"/>
            <a:ext cx="3784542" cy="2085923"/>
            <a:chOff x="268942" y="3784941"/>
            <a:chExt cx="3479812" cy="2705078"/>
          </a:xfrm>
        </p:grpSpPr>
        <p:pic>
          <p:nvPicPr>
            <p:cNvPr id="12" name="Picture 11"/>
            <p:cNvPicPr>
              <a:picLocks noChangeAspect="1"/>
            </p:cNvPicPr>
            <p:nvPr/>
          </p:nvPicPr>
          <p:blipFill>
            <a:blip r:embed="rId7">
              <a:duotone>
                <a:prstClr val="black"/>
                <a:schemeClr val="accent3">
                  <a:tint val="45000"/>
                  <a:satMod val="400000"/>
                </a:schemeClr>
              </a:duotone>
            </a:blip>
            <a:stretch>
              <a:fillRect/>
            </a:stretch>
          </p:blipFill>
          <p:spPr>
            <a:xfrm>
              <a:off x="268942" y="3784941"/>
              <a:ext cx="3479812" cy="2689412"/>
            </a:xfrm>
            <a:prstGeom prst="rect">
              <a:avLst/>
            </a:prstGeom>
          </p:spPr>
        </p:pic>
        <p:sp>
          <p:nvSpPr>
            <p:cNvPr id="13" name="Rectangle 12"/>
            <p:cNvSpPr/>
            <p:nvPr/>
          </p:nvSpPr>
          <p:spPr>
            <a:xfrm>
              <a:off x="320164" y="3975485"/>
              <a:ext cx="2507019" cy="2514534"/>
            </a:xfrm>
            <a:prstGeom prst="rect">
              <a:avLst/>
            </a:prstGeom>
          </p:spPr>
          <p:txBody>
            <a:bodyPr wrap="square">
              <a:spAutoFit/>
            </a:bodyPr>
            <a:lstStyle/>
            <a:p>
              <a:pPr algn="ctr">
                <a:spcAft>
                  <a:spcPts val="800"/>
                </a:spcAft>
              </a:pPr>
              <a:r>
                <a:rPr lang="ar-SA" sz="2400" b="1" dirty="0">
                  <a:solidFill>
                    <a:schemeClr val="bg1"/>
                  </a:solidFill>
                  <a:latin typeface="Calibri" panose="020F0502020204030204" pitchFamily="34" charset="0"/>
                  <a:ea typeface="Calibri" panose="020F0502020204030204" pitchFamily="34" charset="0"/>
                </a:rPr>
                <a:t>معرفة المعلومات الحالية للمنتج سيساعدك أيضاً في المناطق الصعبة بتحديد مستوى السعار التي يمكن ان توصى بها </a:t>
              </a:r>
            </a:p>
          </p:txBody>
        </p:sp>
      </p:grpSp>
      <p:grpSp>
        <p:nvGrpSpPr>
          <p:cNvPr id="14" name="Group 13"/>
          <p:cNvGrpSpPr/>
          <p:nvPr/>
        </p:nvGrpSpPr>
        <p:grpSpPr>
          <a:xfrm>
            <a:off x="4283387" y="-40835"/>
            <a:ext cx="4638780" cy="1562515"/>
            <a:chOff x="-301921" y="113857"/>
            <a:chExt cx="7386703" cy="3806041"/>
          </a:xfrm>
        </p:grpSpPr>
        <p:pic>
          <p:nvPicPr>
            <p:cNvPr id="15" name="Picture 14" descr="C:\Users\maraimm\Desktop\صور انفوجرافيك\Untitled257.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1921" y="113857"/>
              <a:ext cx="7386703" cy="3806041"/>
            </a:xfrm>
            <a:prstGeom prst="rect">
              <a:avLst/>
            </a:prstGeom>
            <a:noFill/>
            <a:ln>
              <a:noFill/>
            </a:ln>
          </p:spPr>
        </p:pic>
        <p:sp>
          <p:nvSpPr>
            <p:cNvPr id="16" name="Rounded Rectangle 15"/>
            <p:cNvSpPr/>
            <p:nvPr/>
          </p:nvSpPr>
          <p:spPr>
            <a:xfrm>
              <a:off x="2321373" y="1306152"/>
              <a:ext cx="4420032" cy="18698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800" b="1" dirty="0" smtClean="0">
                  <a:ea typeface="Calibri" panose="020F0502020204030204" pitchFamily="34" charset="0"/>
                </a:rPr>
                <a:t>العملاء</a:t>
              </a:r>
              <a:endParaRPr lang="ar-SA" sz="2400" b="1" dirty="0">
                <a:ea typeface="Calibri" panose="020F0502020204030204" pitchFamily="34" charset="0"/>
              </a:endParaRPr>
            </a:p>
          </p:txBody>
        </p:sp>
      </p:grpSp>
    </p:spTree>
    <p:extLst>
      <p:ext uri="{BB962C8B-B14F-4D97-AF65-F5344CB8AC3E}">
        <p14:creationId xmlns:p14="http://schemas.microsoft.com/office/powerpoint/2010/main" val="12509595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83</a:t>
            </a:fld>
            <a:endParaRPr lang="ar-EG">
              <a:solidFill>
                <a:prstClr val="black">
                  <a:tint val="75000"/>
                </a:prstClr>
              </a:solidFill>
            </a:endParaRPr>
          </a:p>
        </p:txBody>
      </p:sp>
      <p:grpSp>
        <p:nvGrpSpPr>
          <p:cNvPr id="3" name="Group 2"/>
          <p:cNvGrpSpPr/>
          <p:nvPr/>
        </p:nvGrpSpPr>
        <p:grpSpPr>
          <a:xfrm>
            <a:off x="3223655" y="6591"/>
            <a:ext cx="5749035" cy="1408323"/>
            <a:chOff x="-301921" y="113857"/>
            <a:chExt cx="7386703" cy="3806041"/>
          </a:xfrm>
        </p:grpSpPr>
        <p:pic>
          <p:nvPicPr>
            <p:cNvPr id="5" name="Picture 4" descr="C:\Users\maraimm\Desktop\صور انفوجرافيك\Untitled25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921" y="113857"/>
              <a:ext cx="7386703" cy="3806041"/>
            </a:xfrm>
            <a:prstGeom prst="rect">
              <a:avLst/>
            </a:prstGeom>
            <a:noFill/>
            <a:ln>
              <a:noFill/>
            </a:ln>
          </p:spPr>
        </p:pic>
        <p:sp>
          <p:nvSpPr>
            <p:cNvPr id="6" name="Rounded Rectangle 5"/>
            <p:cNvSpPr/>
            <p:nvPr/>
          </p:nvSpPr>
          <p:spPr>
            <a:xfrm>
              <a:off x="2497174" y="1624630"/>
              <a:ext cx="4206934" cy="12800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800" b="1" dirty="0">
                  <a:ea typeface="Calibri" panose="020F0502020204030204" pitchFamily="34" charset="0"/>
                </a:rPr>
                <a:t>أهمية العملاء واحتياجاتهم </a:t>
              </a:r>
              <a:endParaRPr lang="ar-SA" sz="2400" b="1" dirty="0">
                <a:ea typeface="Calibri" panose="020F0502020204030204" pitchFamily="34" charset="0"/>
              </a:endParaRPr>
            </a:p>
          </p:txBody>
        </p:sp>
      </p:grpSp>
      <p:grpSp>
        <p:nvGrpSpPr>
          <p:cNvPr id="7" name="Group 6"/>
          <p:cNvGrpSpPr/>
          <p:nvPr/>
        </p:nvGrpSpPr>
        <p:grpSpPr>
          <a:xfrm>
            <a:off x="954169" y="910552"/>
            <a:ext cx="7899546" cy="2335528"/>
            <a:chOff x="778636" y="843558"/>
            <a:chExt cx="7899546" cy="2335528"/>
          </a:xfrm>
        </p:grpSpPr>
        <p:grpSp>
          <p:nvGrpSpPr>
            <p:cNvPr id="8" name="Group 7"/>
            <p:cNvGrpSpPr/>
            <p:nvPr/>
          </p:nvGrpSpPr>
          <p:grpSpPr>
            <a:xfrm>
              <a:off x="778636" y="843558"/>
              <a:ext cx="7899546" cy="2335528"/>
              <a:chOff x="0" y="0"/>
              <a:chExt cx="5779135" cy="2700020"/>
            </a:xfrm>
          </p:grpSpPr>
          <p:pic>
            <p:nvPicPr>
              <p:cNvPr id="10" name="Picture 9" descr="C:\Users\maraimm\Desktop\صور انفوجرافيك\Untitled34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79135" cy="2700020"/>
              </a:xfrm>
              <a:prstGeom prst="rect">
                <a:avLst/>
              </a:prstGeom>
              <a:noFill/>
              <a:ln>
                <a:noFill/>
              </a:ln>
            </p:spPr>
          </p:pic>
          <p:sp>
            <p:nvSpPr>
              <p:cNvPr id="11" name="Rectangle 10"/>
              <p:cNvSpPr/>
              <p:nvPr/>
            </p:nvSpPr>
            <p:spPr>
              <a:xfrm rot="320282">
                <a:off x="895713" y="1090122"/>
                <a:ext cx="4573186" cy="836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500"/>
                  </a:spcAft>
                </a:pPr>
                <a:r>
                  <a:rPr lang="ar-SA" sz="2400" dirty="0" smtClean="0">
                    <a:ea typeface="Calibri" panose="020F0502020204030204" pitchFamily="34" charset="0"/>
                  </a:rPr>
                  <a:t>بدون </a:t>
                </a:r>
                <a:r>
                  <a:rPr lang="ar-SA" sz="2400" dirty="0">
                    <a:ea typeface="Calibri" panose="020F0502020204030204" pitchFamily="34" charset="0"/>
                  </a:rPr>
                  <a:t>عملاء ليس لدينا عمل لذلك فإن العمل يعتمد بالكامل عليهم ، يستطيع العملاء انتقاء واختيار السلعة المناسبة </a:t>
                </a:r>
                <a:endParaRPr lang="en-US" sz="2400" dirty="0">
                  <a:effectLst/>
                  <a:ea typeface="Calibri" panose="020F0502020204030204" pitchFamily="34" charset="0"/>
                  <a:cs typeface="Arial" panose="020B0604020202020204" pitchFamily="34" charset="0"/>
                </a:endParaRPr>
              </a:p>
            </p:txBody>
          </p:sp>
        </p:grpSp>
        <p:sp>
          <p:nvSpPr>
            <p:cNvPr id="2" name="Rectangle 1"/>
            <p:cNvSpPr/>
            <p:nvPr/>
          </p:nvSpPr>
          <p:spPr>
            <a:xfrm>
              <a:off x="1322419" y="1692860"/>
              <a:ext cx="408359" cy="774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smtClean="0"/>
                <a:t>1</a:t>
              </a:r>
              <a:endParaRPr lang="ar-EG" sz="2800" b="1" dirty="0"/>
            </a:p>
          </p:txBody>
        </p:sp>
      </p:grpSp>
      <p:grpSp>
        <p:nvGrpSpPr>
          <p:cNvPr id="9" name="Group 8"/>
          <p:cNvGrpSpPr/>
          <p:nvPr/>
        </p:nvGrpSpPr>
        <p:grpSpPr>
          <a:xfrm>
            <a:off x="1042997" y="2271508"/>
            <a:ext cx="7810718" cy="2765568"/>
            <a:chOff x="1042997" y="2271508"/>
            <a:chExt cx="7810718" cy="2765568"/>
          </a:xfrm>
        </p:grpSpPr>
        <p:grpSp>
          <p:nvGrpSpPr>
            <p:cNvPr id="13" name="Group 12"/>
            <p:cNvGrpSpPr/>
            <p:nvPr/>
          </p:nvGrpSpPr>
          <p:grpSpPr>
            <a:xfrm>
              <a:off x="1042997" y="2271508"/>
              <a:ext cx="7810718" cy="2765568"/>
              <a:chOff x="0" y="0"/>
              <a:chExt cx="7569485" cy="2994025"/>
            </a:xfrm>
          </p:grpSpPr>
          <p:pic>
            <p:nvPicPr>
              <p:cNvPr id="15" name="Picture 14" descr="C:\Users\maraimm\Desktop\صور انفوجرافيك\Untitled-258.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7569485" cy="2994025"/>
              </a:xfrm>
              <a:prstGeom prst="rect">
                <a:avLst/>
              </a:prstGeom>
              <a:noFill/>
              <a:ln>
                <a:noFill/>
              </a:ln>
            </p:spPr>
          </p:pic>
          <p:sp>
            <p:nvSpPr>
              <p:cNvPr id="16" name="Rectangle 15"/>
              <p:cNvSpPr/>
              <p:nvPr/>
            </p:nvSpPr>
            <p:spPr>
              <a:xfrm rot="21220447">
                <a:off x="1284964" y="914670"/>
                <a:ext cx="5740320" cy="1112149"/>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chemeClr val="lt1"/>
                    </a:solidFill>
                    <a:ea typeface="Calibri" panose="020F0502020204030204" pitchFamily="34" charset="0"/>
                  </a:rPr>
                  <a:t>يجب </a:t>
                </a:r>
                <a:r>
                  <a:rPr lang="ar-SA" sz="2400" dirty="0">
                    <a:solidFill>
                      <a:schemeClr val="lt1"/>
                    </a:solidFill>
                    <a:ea typeface="Calibri" panose="020F0502020204030204" pitchFamily="34" charset="0"/>
                  </a:rPr>
                  <a:t>معامل العملاء بطريقة إيجابية وباهتمام لأنهم سوف يحكمون على منتجنا من خلال </a:t>
                </a:r>
                <a:r>
                  <a:rPr lang="ar-SA" sz="2400" dirty="0" smtClean="0">
                    <a:solidFill>
                      <a:schemeClr val="lt1"/>
                    </a:solidFill>
                    <a:ea typeface="Calibri" panose="020F0502020204030204" pitchFamily="34" charset="0"/>
                  </a:rPr>
                  <a:t>طريقتنا </a:t>
                </a:r>
                <a:endParaRPr lang="en-US" sz="2400" dirty="0">
                  <a:solidFill>
                    <a:schemeClr val="lt1"/>
                  </a:solidFill>
                  <a:ea typeface="Calibri" panose="020F0502020204030204" pitchFamily="34" charset="0"/>
                  <a:cs typeface="Arial" panose="020B0604020202020204" pitchFamily="34" charset="0"/>
                </a:endParaRPr>
              </a:p>
            </p:txBody>
          </p:sp>
        </p:grpSp>
        <p:sp>
          <p:nvSpPr>
            <p:cNvPr id="18" name="Rectangle 17"/>
            <p:cNvSpPr/>
            <p:nvPr/>
          </p:nvSpPr>
          <p:spPr>
            <a:xfrm>
              <a:off x="1526598" y="3583371"/>
              <a:ext cx="451558" cy="761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smtClean="0"/>
                <a:t>2</a:t>
              </a:r>
              <a:endParaRPr lang="ar-EG" sz="2800" b="1" dirty="0"/>
            </a:p>
          </p:txBody>
        </p:sp>
      </p:grpSp>
      <p:grpSp>
        <p:nvGrpSpPr>
          <p:cNvPr id="12" name="Group 11"/>
          <p:cNvGrpSpPr/>
          <p:nvPr/>
        </p:nvGrpSpPr>
        <p:grpSpPr>
          <a:xfrm>
            <a:off x="1353206" y="3925746"/>
            <a:ext cx="7229202" cy="2539279"/>
            <a:chOff x="1353206" y="3925746"/>
            <a:chExt cx="7229202" cy="2539279"/>
          </a:xfrm>
        </p:grpSpPr>
        <p:grpSp>
          <p:nvGrpSpPr>
            <p:cNvPr id="17" name="Group 16"/>
            <p:cNvGrpSpPr/>
            <p:nvPr/>
          </p:nvGrpSpPr>
          <p:grpSpPr>
            <a:xfrm>
              <a:off x="1353206" y="3925746"/>
              <a:ext cx="7229202" cy="2539279"/>
              <a:chOff x="0" y="0"/>
              <a:chExt cx="6314440" cy="2351410"/>
            </a:xfrm>
          </p:grpSpPr>
          <p:pic>
            <p:nvPicPr>
              <p:cNvPr id="20" name="Picture 19" descr="C:\Users\maraimm\Desktop\صور انفوجرافيك\Untitled333.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314440" cy="2351410"/>
              </a:xfrm>
              <a:prstGeom prst="rect">
                <a:avLst/>
              </a:prstGeom>
              <a:noFill/>
              <a:ln>
                <a:noFill/>
              </a:ln>
            </p:spPr>
          </p:pic>
          <p:sp>
            <p:nvSpPr>
              <p:cNvPr id="19" name="Rectangle 18"/>
              <p:cNvSpPr/>
              <p:nvPr/>
            </p:nvSpPr>
            <p:spPr>
              <a:xfrm>
                <a:off x="854016" y="840943"/>
                <a:ext cx="5304611" cy="79635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15000"/>
                  </a:lnSpc>
                  <a:spcAft>
                    <a:spcPts val="800"/>
                  </a:spcAft>
                </a:pPr>
                <a:r>
                  <a:rPr lang="ar-SA" sz="2400" dirty="0" smtClean="0">
                    <a:solidFill>
                      <a:schemeClr val="lt1"/>
                    </a:solidFill>
                    <a:ea typeface="Calibri" panose="020F0502020204030204" pitchFamily="34" charset="0"/>
                  </a:rPr>
                  <a:t>عملاؤنا </a:t>
                </a:r>
                <a:r>
                  <a:rPr lang="ar-SA" sz="2400" dirty="0">
                    <a:solidFill>
                      <a:schemeClr val="lt1"/>
                    </a:solidFill>
                    <a:ea typeface="Calibri" panose="020F0502020204030204" pitchFamily="34" charset="0"/>
                  </a:rPr>
                  <a:t>من المحتمل ان يكونوا أفضل شكل للدعاية ، إذا تم إرضاؤهم بخدماتنا فسوف يخبرون اصدقاءهم </a:t>
                </a:r>
                <a:endParaRPr lang="en-US" sz="2400" dirty="0">
                  <a:solidFill>
                    <a:schemeClr val="lt1"/>
                  </a:solidFill>
                  <a:ea typeface="Calibri" panose="020F0502020204030204" pitchFamily="34" charset="0"/>
                  <a:cs typeface="Arial" panose="020B0604020202020204" pitchFamily="34" charset="0"/>
                </a:endParaRPr>
              </a:p>
            </p:txBody>
          </p:sp>
        </p:grpSp>
        <p:sp>
          <p:nvSpPr>
            <p:cNvPr id="21" name="Rectangle 20"/>
            <p:cNvSpPr/>
            <p:nvPr/>
          </p:nvSpPr>
          <p:spPr>
            <a:xfrm>
              <a:off x="1616295" y="4883261"/>
              <a:ext cx="451558" cy="761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smtClean="0"/>
                <a:t>3</a:t>
              </a:r>
              <a:endParaRPr lang="ar-EG" sz="2800" b="1" dirty="0"/>
            </a:p>
          </p:txBody>
        </p:sp>
      </p:grpSp>
    </p:spTree>
    <p:extLst>
      <p:ext uri="{BB962C8B-B14F-4D97-AF65-F5344CB8AC3E}">
        <p14:creationId xmlns:p14="http://schemas.microsoft.com/office/powerpoint/2010/main" val="32909812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5" name="Slide Number Placeholder 22"/>
          <p:cNvSpPr txBox="1">
            <a:spLocks/>
          </p:cNvSpPr>
          <p:nvPr/>
        </p:nvSpPr>
        <p:spPr>
          <a:xfrm>
            <a:off x="6799036" y="6492875"/>
            <a:ext cx="1993595" cy="365125"/>
          </a:xfrm>
          <a:prstGeom prst="rect">
            <a:avLst/>
          </a:prstGeom>
        </p:spPr>
        <p:txBody>
          <a:bodyPr vert="horz" lIns="91440" tIns="45720" rIns="91440" bIns="45720" rtlCol="0" anchor="ctr"/>
          <a:lstStyle>
            <a:defPPr>
              <a:defRPr lang="ar-EG"/>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8EE79F39-E3F1-4384-8425-D69818DE6729}" type="slidenum">
              <a:rPr lang="ar-EG" smtClean="0"/>
              <a:pPr/>
              <a:t>84</a:t>
            </a:fld>
            <a:endParaRPr lang="ar-EG"/>
          </a:p>
        </p:txBody>
      </p:sp>
      <p:grpSp>
        <p:nvGrpSpPr>
          <p:cNvPr id="5" name="Group 4"/>
          <p:cNvGrpSpPr/>
          <p:nvPr/>
        </p:nvGrpSpPr>
        <p:grpSpPr>
          <a:xfrm>
            <a:off x="1358887" y="524636"/>
            <a:ext cx="6653104" cy="1689602"/>
            <a:chOff x="1358887" y="524636"/>
            <a:chExt cx="6653104" cy="1689602"/>
          </a:xfrm>
        </p:grpSpPr>
        <p:grpSp>
          <p:nvGrpSpPr>
            <p:cNvPr id="31" name="Group 30"/>
            <p:cNvGrpSpPr/>
            <p:nvPr/>
          </p:nvGrpSpPr>
          <p:grpSpPr>
            <a:xfrm>
              <a:off x="1358887" y="524636"/>
              <a:ext cx="6653104" cy="1689602"/>
              <a:chOff x="0" y="-1"/>
              <a:chExt cx="5779135" cy="2841348"/>
            </a:xfrm>
          </p:grpSpPr>
          <p:pic>
            <p:nvPicPr>
              <p:cNvPr id="33" name="Picture 32" descr="C:\Users\maraimm\Desktop\صور انفوجرافيك\Untitled347.png"/>
              <p:cNvPicPr>
                <a:picLocks noChangeAspect="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1"/>
                <a:ext cx="5779135" cy="2841348"/>
              </a:xfrm>
              <a:prstGeom prst="rect">
                <a:avLst/>
              </a:prstGeom>
              <a:noFill/>
              <a:ln>
                <a:noFill/>
              </a:ln>
            </p:spPr>
          </p:pic>
          <p:sp>
            <p:nvSpPr>
              <p:cNvPr id="34" name="Rectangle 33"/>
              <p:cNvSpPr/>
              <p:nvPr/>
            </p:nvSpPr>
            <p:spPr>
              <a:xfrm rot="293169">
                <a:off x="741453" y="1154243"/>
                <a:ext cx="4843713" cy="859140"/>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02060"/>
                    </a:solidFill>
                    <a:latin typeface="Calibri" panose="020F0502020204030204" pitchFamily="34" charset="0"/>
                    <a:ea typeface="Calibri" panose="020F0502020204030204" pitchFamily="34" charset="0"/>
                  </a:rPr>
                  <a:t>تجعل </a:t>
                </a:r>
                <a:r>
                  <a:rPr lang="ar-SA" sz="2400" dirty="0">
                    <a:solidFill>
                      <a:srgbClr val="002060"/>
                    </a:solidFill>
                    <a:latin typeface="Calibri" panose="020F0502020204030204" pitchFamily="34" charset="0"/>
                    <a:ea typeface="Calibri" panose="020F0502020204030204" pitchFamily="34" charset="0"/>
                  </a:rPr>
                  <a:t>مهارات خدمة العملاء الجيدة عملنا أسهل وامتع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sp>
          <p:nvSpPr>
            <p:cNvPr id="15" name="Rectangle 14"/>
            <p:cNvSpPr/>
            <p:nvPr/>
          </p:nvSpPr>
          <p:spPr>
            <a:xfrm>
              <a:off x="1749285" y="1058053"/>
              <a:ext cx="451558" cy="761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smtClean="0">
                  <a:solidFill>
                    <a:schemeClr val="tx1">
                      <a:lumMod val="95000"/>
                      <a:lumOff val="5000"/>
                    </a:schemeClr>
                  </a:solidFill>
                </a:rPr>
                <a:t>4</a:t>
              </a:r>
              <a:endParaRPr lang="ar-EG" sz="2800" b="1" dirty="0">
                <a:solidFill>
                  <a:schemeClr val="tx1">
                    <a:lumMod val="95000"/>
                    <a:lumOff val="5000"/>
                  </a:schemeClr>
                </a:solidFill>
              </a:endParaRPr>
            </a:p>
          </p:txBody>
        </p:sp>
      </p:grpSp>
      <p:grpSp>
        <p:nvGrpSpPr>
          <p:cNvPr id="4" name="Group 3"/>
          <p:cNvGrpSpPr/>
          <p:nvPr/>
        </p:nvGrpSpPr>
        <p:grpSpPr>
          <a:xfrm>
            <a:off x="1358887" y="1523406"/>
            <a:ext cx="6895805" cy="2341824"/>
            <a:chOff x="1358887" y="1523406"/>
            <a:chExt cx="6895805" cy="2341824"/>
          </a:xfrm>
        </p:grpSpPr>
        <p:grpSp>
          <p:nvGrpSpPr>
            <p:cNvPr id="36" name="Group 35"/>
            <p:cNvGrpSpPr/>
            <p:nvPr/>
          </p:nvGrpSpPr>
          <p:grpSpPr>
            <a:xfrm>
              <a:off x="1358887" y="1523406"/>
              <a:ext cx="6895805" cy="2341824"/>
              <a:chOff x="0" y="0"/>
              <a:chExt cx="6645910" cy="2994025"/>
            </a:xfrm>
          </p:grpSpPr>
          <p:pic>
            <p:nvPicPr>
              <p:cNvPr id="38" name="Picture 37" descr="C:\Users\maraimm\Desktop\صور انفوجرافيك\Untitled-258.png"/>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6645910" cy="2994025"/>
              </a:xfrm>
              <a:prstGeom prst="rect">
                <a:avLst/>
              </a:prstGeom>
              <a:noFill/>
              <a:ln>
                <a:noFill/>
              </a:ln>
            </p:spPr>
          </p:pic>
          <p:sp>
            <p:nvSpPr>
              <p:cNvPr id="39" name="Rectangle 38"/>
              <p:cNvSpPr/>
              <p:nvPr/>
            </p:nvSpPr>
            <p:spPr>
              <a:xfrm rot="21211364">
                <a:off x="431665" y="981424"/>
                <a:ext cx="5759891" cy="1112149"/>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FFFFFF"/>
                    </a:solidFill>
                    <a:latin typeface="Calibri" panose="020F0502020204030204" pitchFamily="34" charset="0"/>
                    <a:ea typeface="Calibri" panose="020F0502020204030204" pitchFamily="34" charset="0"/>
                  </a:rPr>
                  <a:t>إن تأسيس علاقة عمل جيدة مع العملاء يضمن الإحساس بالنجاح وبالرضا الوظيفي</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sp>
          <p:nvSpPr>
            <p:cNvPr id="16" name="Rectangle 15"/>
            <p:cNvSpPr/>
            <p:nvPr/>
          </p:nvSpPr>
          <p:spPr>
            <a:xfrm>
              <a:off x="1578046" y="2589918"/>
              <a:ext cx="451558" cy="761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smtClean="0"/>
                <a:t>5</a:t>
              </a:r>
              <a:endParaRPr lang="ar-EG" sz="2800" b="1" dirty="0"/>
            </a:p>
          </p:txBody>
        </p:sp>
      </p:grpSp>
      <p:grpSp>
        <p:nvGrpSpPr>
          <p:cNvPr id="3" name="Group 2"/>
          <p:cNvGrpSpPr/>
          <p:nvPr/>
        </p:nvGrpSpPr>
        <p:grpSpPr>
          <a:xfrm>
            <a:off x="1282493" y="2704133"/>
            <a:ext cx="7269361" cy="2448859"/>
            <a:chOff x="1218327" y="2833320"/>
            <a:chExt cx="7269361" cy="2448859"/>
          </a:xfrm>
        </p:grpSpPr>
        <p:grpSp>
          <p:nvGrpSpPr>
            <p:cNvPr id="40" name="Group 39"/>
            <p:cNvGrpSpPr/>
            <p:nvPr/>
          </p:nvGrpSpPr>
          <p:grpSpPr>
            <a:xfrm>
              <a:off x="1218327" y="2833320"/>
              <a:ext cx="7269361" cy="2448859"/>
              <a:chOff x="0" y="0"/>
              <a:chExt cx="6314440" cy="2164715"/>
            </a:xfrm>
          </p:grpSpPr>
          <p:pic>
            <p:nvPicPr>
              <p:cNvPr id="43" name="Picture 42" descr="C:\Users\maraimm\Desktop\صور انفوجرافيك\Untitled333.png"/>
              <p:cNvPicPr>
                <a:picLocks noChangeAspect="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0" y="0"/>
                <a:ext cx="6314440" cy="2164715"/>
              </a:xfrm>
              <a:prstGeom prst="rect">
                <a:avLst/>
              </a:prstGeom>
              <a:noFill/>
              <a:ln>
                <a:noFill/>
              </a:ln>
            </p:spPr>
          </p:pic>
          <p:sp>
            <p:nvSpPr>
              <p:cNvPr id="42" name="Rectangle 41"/>
              <p:cNvSpPr/>
              <p:nvPr/>
            </p:nvSpPr>
            <p:spPr>
              <a:xfrm>
                <a:off x="485104" y="828136"/>
                <a:ext cx="5424003" cy="629728"/>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02060"/>
                    </a:solidFill>
                    <a:latin typeface="Calibri" panose="020F0502020204030204" pitchFamily="34" charset="0"/>
                    <a:ea typeface="Calibri" panose="020F0502020204030204" pitchFamily="34" charset="0"/>
                  </a:rPr>
                  <a:t>القانون </a:t>
                </a:r>
                <a:r>
                  <a:rPr lang="ar-SA" sz="2400" dirty="0">
                    <a:solidFill>
                      <a:srgbClr val="002060"/>
                    </a:solidFill>
                    <a:latin typeface="Calibri" panose="020F0502020204030204" pitchFamily="34" charset="0"/>
                    <a:ea typeface="Calibri" panose="020F0502020204030204" pitchFamily="34" charset="0"/>
                  </a:rPr>
                  <a:t>الأساسي لخدمة العميل الجيدة ( القانون الذهبي ) وهو أن تعامل الآخرين بالطريقة التي تحب ان يعاملك بها الآخرون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sp>
          <p:nvSpPr>
            <p:cNvPr id="17" name="Rectangle 16"/>
            <p:cNvSpPr/>
            <p:nvPr/>
          </p:nvSpPr>
          <p:spPr>
            <a:xfrm>
              <a:off x="1406025" y="3745745"/>
              <a:ext cx="451558" cy="761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smtClean="0">
                  <a:solidFill>
                    <a:schemeClr val="tx1">
                      <a:lumMod val="95000"/>
                      <a:lumOff val="5000"/>
                    </a:schemeClr>
                  </a:solidFill>
                </a:rPr>
                <a:t>6</a:t>
              </a:r>
              <a:endParaRPr lang="ar-EG" sz="2800" b="1" dirty="0">
                <a:solidFill>
                  <a:schemeClr val="tx1">
                    <a:lumMod val="95000"/>
                    <a:lumOff val="5000"/>
                  </a:schemeClr>
                </a:solidFill>
              </a:endParaRPr>
            </a:p>
          </p:txBody>
        </p:sp>
      </p:grpSp>
      <p:grpSp>
        <p:nvGrpSpPr>
          <p:cNvPr id="2" name="Group 1"/>
          <p:cNvGrpSpPr/>
          <p:nvPr/>
        </p:nvGrpSpPr>
        <p:grpSpPr>
          <a:xfrm>
            <a:off x="982040" y="4036312"/>
            <a:ext cx="7649497" cy="2507763"/>
            <a:chOff x="1054539" y="4071484"/>
            <a:chExt cx="7649497" cy="2507763"/>
          </a:xfrm>
        </p:grpSpPr>
        <p:grpSp>
          <p:nvGrpSpPr>
            <p:cNvPr id="26" name="Group 25"/>
            <p:cNvGrpSpPr/>
            <p:nvPr/>
          </p:nvGrpSpPr>
          <p:grpSpPr>
            <a:xfrm>
              <a:off x="1054539" y="4071484"/>
              <a:ext cx="7649497" cy="2507763"/>
              <a:chOff x="0" y="0"/>
              <a:chExt cx="6644640" cy="2544445"/>
            </a:xfrm>
          </p:grpSpPr>
          <p:pic>
            <p:nvPicPr>
              <p:cNvPr id="28" name="Picture 27" descr="C:\Users\maraimm\Desktop\صور انفوجرافيك\Untitled068.png"/>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6644640" cy="2544445"/>
              </a:xfrm>
              <a:prstGeom prst="rect">
                <a:avLst/>
              </a:prstGeom>
              <a:noFill/>
              <a:ln>
                <a:noFill/>
              </a:ln>
            </p:spPr>
          </p:pic>
          <p:sp>
            <p:nvSpPr>
              <p:cNvPr id="29" name="Rectangle 28"/>
              <p:cNvSpPr/>
              <p:nvPr/>
            </p:nvSpPr>
            <p:spPr>
              <a:xfrm rot="21310583">
                <a:off x="845407" y="1082268"/>
                <a:ext cx="5322437" cy="814974"/>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FFFFFF"/>
                    </a:solidFill>
                    <a:latin typeface="Calibri" panose="020F0502020204030204" pitchFamily="34" charset="0"/>
                    <a:ea typeface="Calibri" panose="020F0502020204030204" pitchFamily="34" charset="0"/>
                  </a:rPr>
                  <a:t>إن </a:t>
                </a:r>
                <a:r>
                  <a:rPr lang="ar-SA" sz="2400" dirty="0">
                    <a:solidFill>
                      <a:srgbClr val="FFFFFF"/>
                    </a:solidFill>
                    <a:latin typeface="Calibri" panose="020F0502020204030204" pitchFamily="34" charset="0"/>
                    <a:ea typeface="Calibri" panose="020F0502020204030204" pitchFamily="34" charset="0"/>
                  </a:rPr>
                  <a:t>مفاتيح النجاح في خدمة العملاء هي : </a:t>
                </a:r>
              </a:p>
              <a:p>
                <a:pPr algn="ctr">
                  <a:spcAft>
                    <a:spcPts val="800"/>
                  </a:spcAft>
                </a:pPr>
                <a:r>
                  <a:rPr lang="ar-SA" sz="2400" b="1" dirty="0">
                    <a:solidFill>
                      <a:srgbClr val="FFFFFF"/>
                    </a:solidFill>
                    <a:latin typeface="Calibri" panose="020F0502020204030204" pitchFamily="34" charset="0"/>
                    <a:ea typeface="Calibri" panose="020F0502020204030204" pitchFamily="34" charset="0"/>
                  </a:rPr>
                  <a:t>اللطافة ، المجاملة ، التعاطف ، الحماس ، المعرفة والجدارة </a:t>
                </a:r>
              </a:p>
            </p:txBody>
          </p:sp>
        </p:grpSp>
        <p:sp>
          <p:nvSpPr>
            <p:cNvPr id="18" name="Rectangle 17"/>
            <p:cNvSpPr/>
            <p:nvPr/>
          </p:nvSpPr>
          <p:spPr>
            <a:xfrm>
              <a:off x="1442507" y="5419381"/>
              <a:ext cx="473772" cy="719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smtClean="0"/>
                <a:t>7</a:t>
              </a:r>
              <a:endParaRPr lang="ar-EG" sz="2800" b="1" dirty="0"/>
            </a:p>
          </p:txBody>
        </p:sp>
      </p:grpSp>
    </p:spTree>
    <p:extLst>
      <p:ext uri="{BB962C8B-B14F-4D97-AF65-F5344CB8AC3E}">
        <p14:creationId xmlns:p14="http://schemas.microsoft.com/office/powerpoint/2010/main" val="11401522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strVal val="#ppt_w+.3"/>
                                          </p:val>
                                        </p:tav>
                                        <p:tav tm="100000">
                                          <p:val>
                                            <p:strVal val="#ppt_w"/>
                                          </p:val>
                                        </p:tav>
                                      </p:tavLst>
                                    </p:anim>
                                    <p:anim calcmode="lin" valueType="num">
                                      <p:cBhvr>
                                        <p:cTn id="22" dur="1000" fill="hold"/>
                                        <p:tgtEl>
                                          <p:spTgt spid="3"/>
                                        </p:tgtEl>
                                        <p:attrNameLst>
                                          <p:attrName>ppt_h</p:attrName>
                                        </p:attrNameLst>
                                      </p:cBhvr>
                                      <p:tavLst>
                                        <p:tav tm="0">
                                          <p:val>
                                            <p:strVal val="#ppt_h"/>
                                          </p:val>
                                        </p:tav>
                                        <p:tav tm="100000">
                                          <p:val>
                                            <p:strVal val="#ppt_h"/>
                                          </p:val>
                                        </p:tav>
                                      </p:tavLst>
                                    </p:anim>
                                    <p:animEffect transition="in" filter="fade">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strVal val="#ppt_w+.3"/>
                                          </p:val>
                                        </p:tav>
                                        <p:tav tm="100000">
                                          <p:val>
                                            <p:strVal val="#ppt_w"/>
                                          </p:val>
                                        </p:tav>
                                      </p:tavLst>
                                    </p:anim>
                                    <p:anim calcmode="lin" valueType="num">
                                      <p:cBhvr>
                                        <p:cTn id="29" dur="1000" fill="hold"/>
                                        <p:tgtEl>
                                          <p:spTgt spid="2"/>
                                        </p:tgtEl>
                                        <p:attrNameLst>
                                          <p:attrName>ppt_h</p:attrName>
                                        </p:attrNameLst>
                                      </p:cBhvr>
                                      <p:tavLst>
                                        <p:tav tm="0">
                                          <p:val>
                                            <p:strVal val="#ppt_h"/>
                                          </p:val>
                                        </p:tav>
                                        <p:tav tm="100000">
                                          <p:val>
                                            <p:strVal val="#ppt_h"/>
                                          </p:val>
                                        </p:tav>
                                      </p:tavLst>
                                    </p:anim>
                                    <p:animEffect transition="in" filter="fade">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5" name="Slide Number Placeholder 22"/>
          <p:cNvSpPr txBox="1">
            <a:spLocks/>
          </p:cNvSpPr>
          <p:nvPr/>
        </p:nvSpPr>
        <p:spPr>
          <a:xfrm>
            <a:off x="6799036" y="6492875"/>
            <a:ext cx="1993595" cy="365125"/>
          </a:xfrm>
          <a:prstGeom prst="rect">
            <a:avLst/>
          </a:prstGeom>
        </p:spPr>
        <p:txBody>
          <a:bodyPr vert="horz" lIns="91440" tIns="45720" rIns="91440" bIns="45720" rtlCol="0" anchor="ctr"/>
          <a:lstStyle>
            <a:defPPr>
              <a:defRPr lang="ar-EG"/>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8EE79F39-E3F1-4384-8425-D69818DE6729}" type="slidenum">
              <a:rPr lang="ar-EG" smtClean="0"/>
              <a:pPr/>
              <a:t>85</a:t>
            </a:fld>
            <a:endParaRPr lang="ar-EG"/>
          </a:p>
        </p:txBody>
      </p:sp>
      <p:grpSp>
        <p:nvGrpSpPr>
          <p:cNvPr id="15" name="Group 14"/>
          <p:cNvGrpSpPr/>
          <p:nvPr/>
        </p:nvGrpSpPr>
        <p:grpSpPr>
          <a:xfrm>
            <a:off x="6040406" y="3144828"/>
            <a:ext cx="2926209" cy="1876480"/>
            <a:chOff x="24304" y="-187740"/>
            <a:chExt cx="2173857" cy="1689735"/>
          </a:xfrm>
        </p:grpSpPr>
        <p:pic>
          <p:nvPicPr>
            <p:cNvPr id="16" name="Picture 15" descr="C:\Users\maraimm\Desktop\صور انفوجرافيك\124.png"/>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05724" y="-164880"/>
              <a:ext cx="1811020" cy="1666875"/>
            </a:xfrm>
            <a:prstGeom prst="rect">
              <a:avLst/>
            </a:prstGeom>
            <a:noFill/>
            <a:ln>
              <a:noFill/>
            </a:ln>
          </p:spPr>
        </p:pic>
        <p:sp>
          <p:nvSpPr>
            <p:cNvPr id="17" name="Oval 16"/>
            <p:cNvSpPr/>
            <p:nvPr/>
          </p:nvSpPr>
          <p:spPr>
            <a:xfrm>
              <a:off x="24304" y="-187740"/>
              <a:ext cx="2173857" cy="1689735"/>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D0D0D"/>
                  </a:solidFill>
                  <a:latin typeface="Calibri" panose="020F0502020204030204" pitchFamily="34" charset="0"/>
                  <a:ea typeface="Calibri" panose="020F0502020204030204" pitchFamily="34" charset="0"/>
                </a:rPr>
                <a:t>إدراك </a:t>
              </a:r>
              <a:r>
                <a:rPr lang="ar-SA" sz="2400" dirty="0">
                  <a:solidFill>
                    <a:srgbClr val="0D0D0D"/>
                  </a:solidFill>
                  <a:latin typeface="Calibri" panose="020F0502020204030204" pitchFamily="34" charset="0"/>
                  <a:ea typeface="Calibri" panose="020F0502020204030204" pitchFamily="34" charset="0"/>
                </a:rPr>
                <a:t>احتياجاتهم ورغباتهم </a:t>
              </a:r>
              <a:endParaRPr lang="en-US" sz="2400" dirty="0">
                <a:solidFill>
                  <a:srgbClr val="0D0D0D"/>
                </a:solidFill>
                <a:latin typeface="Calibri" panose="020F0502020204030204" pitchFamily="34" charset="0"/>
                <a:ea typeface="Calibri" panose="020F0502020204030204" pitchFamily="34" charset="0"/>
                <a:cs typeface="Arial" panose="020B0604020202020204" pitchFamily="34" charset="0"/>
              </a:endParaRPr>
            </a:p>
          </p:txBody>
        </p:sp>
      </p:grpSp>
      <p:grpSp>
        <p:nvGrpSpPr>
          <p:cNvPr id="18" name="Group 17"/>
          <p:cNvGrpSpPr/>
          <p:nvPr/>
        </p:nvGrpSpPr>
        <p:grpSpPr>
          <a:xfrm>
            <a:off x="1520721" y="4895815"/>
            <a:ext cx="2627770" cy="1889892"/>
            <a:chOff x="48455" y="-34937"/>
            <a:chExt cx="2061138" cy="1701812"/>
          </a:xfrm>
        </p:grpSpPr>
        <p:pic>
          <p:nvPicPr>
            <p:cNvPr id="19" name="Picture 18" descr="C:\Users\maraimm\Desktop\صور انفوجرافيك\124.png"/>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81155" y="0"/>
              <a:ext cx="1811655" cy="1666875"/>
            </a:xfrm>
            <a:prstGeom prst="rect">
              <a:avLst/>
            </a:prstGeom>
            <a:noFill/>
            <a:ln>
              <a:noFill/>
            </a:ln>
          </p:spPr>
        </p:pic>
        <p:sp>
          <p:nvSpPr>
            <p:cNvPr id="20" name="Oval 19"/>
            <p:cNvSpPr/>
            <p:nvPr/>
          </p:nvSpPr>
          <p:spPr>
            <a:xfrm>
              <a:off x="48455" y="-34937"/>
              <a:ext cx="2061138" cy="1630393"/>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D0D0D"/>
                  </a:solidFill>
                  <a:latin typeface="Calibri" panose="020F0502020204030204" pitchFamily="34" charset="0"/>
                  <a:ea typeface="Calibri" panose="020F0502020204030204" pitchFamily="34" charset="0"/>
                </a:rPr>
                <a:t>الاهتمام </a:t>
              </a:r>
              <a:r>
                <a:rPr lang="ar-SA" sz="2400" dirty="0">
                  <a:solidFill>
                    <a:srgbClr val="0D0D0D"/>
                  </a:solidFill>
                  <a:latin typeface="Calibri" panose="020F0502020204030204" pitchFamily="34" charset="0"/>
                  <a:ea typeface="Calibri" panose="020F0502020204030204" pitchFamily="34" charset="0"/>
                </a:rPr>
                <a:t>الكامل وغير المنقطع من إدارة الشركة </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21" name="Group 20"/>
          <p:cNvGrpSpPr/>
          <p:nvPr/>
        </p:nvGrpSpPr>
        <p:grpSpPr>
          <a:xfrm>
            <a:off x="1700092" y="3388030"/>
            <a:ext cx="2384991" cy="1898516"/>
            <a:chOff x="-38107" y="-42777"/>
            <a:chExt cx="1870794" cy="1709652"/>
          </a:xfrm>
        </p:grpSpPr>
        <p:pic>
          <p:nvPicPr>
            <p:cNvPr id="22" name="Picture 21" descr="C:\Users\maraimm\Desktop\صور انفوجرافيك\124.png"/>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811655" cy="1666875"/>
            </a:xfrm>
            <a:prstGeom prst="rect">
              <a:avLst/>
            </a:prstGeom>
            <a:noFill/>
            <a:ln>
              <a:noFill/>
            </a:ln>
          </p:spPr>
        </p:pic>
        <p:sp>
          <p:nvSpPr>
            <p:cNvPr id="23" name="Oval 22"/>
            <p:cNvSpPr/>
            <p:nvPr/>
          </p:nvSpPr>
          <p:spPr>
            <a:xfrm>
              <a:off x="-38107" y="-42777"/>
              <a:ext cx="1870794" cy="1632370"/>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D0D0D"/>
                  </a:solidFill>
                  <a:latin typeface="Calibri" panose="020F0502020204030204" pitchFamily="34" charset="0"/>
                  <a:ea typeface="Calibri" panose="020F0502020204030204" pitchFamily="34" charset="0"/>
                </a:rPr>
                <a:t>معلومات </a:t>
              </a:r>
              <a:r>
                <a:rPr lang="ar-SA" sz="2400" dirty="0">
                  <a:solidFill>
                    <a:srgbClr val="0D0D0D"/>
                  </a:solidFill>
                  <a:latin typeface="Calibri" panose="020F0502020204030204" pitchFamily="34" charset="0"/>
                  <a:ea typeface="Calibri" panose="020F0502020204030204" pitchFamily="34" charset="0"/>
                </a:rPr>
                <a:t>حديثة عن </a:t>
              </a:r>
              <a:r>
                <a:rPr lang="ar-SA" sz="2400" dirty="0" smtClean="0">
                  <a:solidFill>
                    <a:srgbClr val="0D0D0D"/>
                  </a:solidFill>
                  <a:latin typeface="Calibri" panose="020F0502020204030204" pitchFamily="34" charset="0"/>
                  <a:ea typeface="Calibri" panose="020F0502020204030204" pitchFamily="34" charset="0"/>
                </a:rPr>
                <a:t>الأسعار المختلفة </a:t>
              </a:r>
              <a:endParaRPr lang="en-US" sz="2400" dirty="0">
                <a:solidFill>
                  <a:srgbClr val="0D0D0D"/>
                </a:solidFill>
                <a:latin typeface="Calibri" panose="020F0502020204030204" pitchFamily="34" charset="0"/>
                <a:ea typeface="Calibri" panose="020F0502020204030204" pitchFamily="34" charset="0"/>
                <a:cs typeface="Arial" panose="020B0604020202020204" pitchFamily="34" charset="0"/>
              </a:endParaRPr>
            </a:p>
          </p:txBody>
        </p:sp>
      </p:grpSp>
      <p:grpSp>
        <p:nvGrpSpPr>
          <p:cNvPr id="24" name="Group 23"/>
          <p:cNvGrpSpPr/>
          <p:nvPr/>
        </p:nvGrpSpPr>
        <p:grpSpPr>
          <a:xfrm>
            <a:off x="4004408" y="3121838"/>
            <a:ext cx="2384991" cy="1886777"/>
            <a:chOff x="29527" y="-109769"/>
            <a:chExt cx="1870710" cy="1699007"/>
          </a:xfrm>
        </p:grpSpPr>
        <p:pic>
          <p:nvPicPr>
            <p:cNvPr id="25" name="Picture 24" descr="C:\Users\maraimm\Desktop\صور انفوجرافيك\12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55" y="-77637"/>
              <a:ext cx="1811655" cy="1666875"/>
            </a:xfrm>
            <a:prstGeom prst="rect">
              <a:avLst/>
            </a:prstGeom>
            <a:noFill/>
            <a:ln>
              <a:noFill/>
            </a:ln>
          </p:spPr>
        </p:pic>
        <p:sp>
          <p:nvSpPr>
            <p:cNvPr id="27" name="Oval 26"/>
            <p:cNvSpPr/>
            <p:nvPr/>
          </p:nvSpPr>
          <p:spPr>
            <a:xfrm>
              <a:off x="29527" y="-109769"/>
              <a:ext cx="1870710" cy="1632370"/>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D0D0D"/>
                  </a:solidFill>
                  <a:latin typeface="Calibri" panose="020F0502020204030204" pitchFamily="34" charset="0"/>
                  <a:ea typeface="Calibri" panose="020F0502020204030204" pitchFamily="34" charset="0"/>
                </a:rPr>
                <a:t>معلومات </a:t>
              </a:r>
              <a:r>
                <a:rPr lang="ar-SA" sz="2400" dirty="0">
                  <a:solidFill>
                    <a:srgbClr val="0D0D0D"/>
                  </a:solidFill>
                  <a:latin typeface="Calibri" panose="020F0502020204030204" pitchFamily="34" charset="0"/>
                  <a:ea typeface="Calibri" panose="020F0502020204030204" pitchFamily="34" charset="0"/>
                </a:rPr>
                <a:t>عن السلع المختلفة </a:t>
              </a:r>
              <a:endParaRPr lang="en-US" sz="2400" dirty="0">
                <a:solidFill>
                  <a:srgbClr val="0D0D0D"/>
                </a:solidFill>
                <a:latin typeface="Calibri" panose="020F0502020204030204" pitchFamily="34" charset="0"/>
                <a:ea typeface="Calibri" panose="020F0502020204030204" pitchFamily="34" charset="0"/>
                <a:cs typeface="Arial" panose="020B0604020202020204" pitchFamily="34" charset="0"/>
              </a:endParaRPr>
            </a:p>
          </p:txBody>
        </p:sp>
      </p:grpSp>
      <p:grpSp>
        <p:nvGrpSpPr>
          <p:cNvPr id="30" name="Group 29"/>
          <p:cNvGrpSpPr/>
          <p:nvPr/>
        </p:nvGrpSpPr>
        <p:grpSpPr>
          <a:xfrm>
            <a:off x="6299748" y="4691591"/>
            <a:ext cx="2549959" cy="1951139"/>
            <a:chOff x="0" y="94891"/>
            <a:chExt cx="2000106" cy="1756964"/>
          </a:xfrm>
        </p:grpSpPr>
        <p:pic>
          <p:nvPicPr>
            <p:cNvPr id="32" name="Picture 31" descr="C:\Users\maraimm\Desktop\صور انفوجرافيك\124.png"/>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8076" y="184980"/>
              <a:ext cx="1811655" cy="1666875"/>
            </a:xfrm>
            <a:prstGeom prst="rect">
              <a:avLst/>
            </a:prstGeom>
            <a:noFill/>
            <a:ln>
              <a:noFill/>
            </a:ln>
          </p:spPr>
        </p:pic>
        <p:sp>
          <p:nvSpPr>
            <p:cNvPr id="35" name="Oval 34"/>
            <p:cNvSpPr/>
            <p:nvPr/>
          </p:nvSpPr>
          <p:spPr>
            <a:xfrm>
              <a:off x="0" y="94891"/>
              <a:ext cx="2000106" cy="1632300"/>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D0D0D"/>
                  </a:solidFill>
                  <a:latin typeface="Calibri" panose="020F0502020204030204" pitchFamily="34" charset="0"/>
                  <a:ea typeface="Calibri" panose="020F0502020204030204" pitchFamily="34" charset="0"/>
                </a:rPr>
                <a:t>موظفون </a:t>
              </a:r>
              <a:r>
                <a:rPr lang="ar-SA" sz="2400" dirty="0">
                  <a:solidFill>
                    <a:srgbClr val="0D0D0D"/>
                  </a:solidFill>
                  <a:latin typeface="Calibri" panose="020F0502020204030204" pitchFamily="34" charset="0"/>
                  <a:ea typeface="Calibri" panose="020F0502020204030204" pitchFamily="34" charset="0"/>
                </a:rPr>
                <a:t>قديرون ومدربون </a:t>
              </a:r>
              <a:endParaRPr lang="en-US" sz="2400" dirty="0">
                <a:solidFill>
                  <a:srgbClr val="0D0D0D"/>
                </a:solidFill>
                <a:latin typeface="Calibri" panose="020F0502020204030204" pitchFamily="34" charset="0"/>
                <a:ea typeface="Calibri" panose="020F0502020204030204" pitchFamily="34" charset="0"/>
                <a:cs typeface="Arial" panose="020B0604020202020204" pitchFamily="34" charset="0"/>
              </a:endParaRPr>
            </a:p>
          </p:txBody>
        </p:sp>
      </p:grpSp>
      <p:grpSp>
        <p:nvGrpSpPr>
          <p:cNvPr id="37" name="Group 36"/>
          <p:cNvGrpSpPr/>
          <p:nvPr/>
        </p:nvGrpSpPr>
        <p:grpSpPr>
          <a:xfrm>
            <a:off x="3823479" y="4717891"/>
            <a:ext cx="2549333" cy="1865475"/>
            <a:chOff x="-24152" y="-12950"/>
            <a:chExt cx="1999615" cy="1679825"/>
          </a:xfrm>
        </p:grpSpPr>
        <p:pic>
          <p:nvPicPr>
            <p:cNvPr id="41" name="Picture 40" descr="C:\Users\maraimm\Desktop\صور انفوجرافيك\124.png"/>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0385" y="0"/>
              <a:ext cx="1811020" cy="1666875"/>
            </a:xfrm>
            <a:prstGeom prst="rect">
              <a:avLst/>
            </a:prstGeom>
            <a:noFill/>
            <a:ln>
              <a:noFill/>
            </a:ln>
          </p:spPr>
        </p:pic>
        <p:sp>
          <p:nvSpPr>
            <p:cNvPr id="44" name="Oval 43"/>
            <p:cNvSpPr/>
            <p:nvPr/>
          </p:nvSpPr>
          <p:spPr>
            <a:xfrm>
              <a:off x="-24152" y="-12950"/>
              <a:ext cx="1999615" cy="1631708"/>
            </a:xfrm>
            <a:prstGeom prst="ellipse">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rgbClr val="0D0D0D"/>
                  </a:solidFill>
                  <a:latin typeface="Calibri" panose="020F0502020204030204" pitchFamily="34" charset="0"/>
                  <a:ea typeface="Calibri" panose="020F0502020204030204" pitchFamily="34" charset="0"/>
                </a:rPr>
                <a:t>المناقشة </a:t>
              </a:r>
              <a:r>
                <a:rPr lang="ar-SA" sz="2400" dirty="0">
                  <a:solidFill>
                    <a:srgbClr val="0D0D0D"/>
                  </a:solidFill>
                  <a:latin typeface="Calibri" panose="020F0502020204030204" pitchFamily="34" charset="0"/>
                  <a:ea typeface="Calibri" panose="020F0502020204030204" pitchFamily="34" charset="0"/>
                </a:rPr>
                <a:t>وجهاً لوجه مع مدير الشركة </a:t>
              </a:r>
              <a:endParaRPr lang="en-US" sz="2400" dirty="0">
                <a:solidFill>
                  <a:srgbClr val="0D0D0D"/>
                </a:solidFill>
                <a:latin typeface="Calibri" panose="020F0502020204030204" pitchFamily="34" charset="0"/>
                <a:ea typeface="Calibri" panose="020F0502020204030204" pitchFamily="34" charset="0"/>
                <a:cs typeface="Arial" panose="020B0604020202020204" pitchFamily="34" charset="0"/>
              </a:endParaRPr>
            </a:p>
          </p:txBody>
        </p:sp>
      </p:grpSp>
      <p:grpSp>
        <p:nvGrpSpPr>
          <p:cNvPr id="3" name="Group 2"/>
          <p:cNvGrpSpPr/>
          <p:nvPr/>
        </p:nvGrpSpPr>
        <p:grpSpPr>
          <a:xfrm>
            <a:off x="1358887" y="435429"/>
            <a:ext cx="6653104" cy="1778809"/>
            <a:chOff x="1358887" y="435429"/>
            <a:chExt cx="6653104" cy="1778809"/>
          </a:xfrm>
        </p:grpSpPr>
        <p:grpSp>
          <p:nvGrpSpPr>
            <p:cNvPr id="31" name="Group 30"/>
            <p:cNvGrpSpPr/>
            <p:nvPr/>
          </p:nvGrpSpPr>
          <p:grpSpPr>
            <a:xfrm>
              <a:off x="1358887" y="435429"/>
              <a:ext cx="6653104" cy="1778809"/>
              <a:chOff x="0" y="-150017"/>
              <a:chExt cx="5779135" cy="2991364"/>
            </a:xfrm>
          </p:grpSpPr>
          <p:pic>
            <p:nvPicPr>
              <p:cNvPr id="33" name="Picture 32" descr="C:\Users\maraimm\Desktop\صور انفوجرافيك\Untitled347.png"/>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50017"/>
                <a:ext cx="5779135" cy="2991364"/>
              </a:xfrm>
              <a:prstGeom prst="rect">
                <a:avLst/>
              </a:prstGeom>
              <a:noFill/>
              <a:ln>
                <a:noFill/>
              </a:ln>
            </p:spPr>
          </p:pic>
          <p:sp>
            <p:nvSpPr>
              <p:cNvPr id="34" name="Rectangle 33"/>
              <p:cNvSpPr/>
              <p:nvPr/>
            </p:nvSpPr>
            <p:spPr>
              <a:xfrm rot="293169">
                <a:off x="669706" y="881431"/>
                <a:ext cx="5041088" cy="1225569"/>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chemeClr val="bg1"/>
                    </a:solidFill>
                    <a:latin typeface="Calibri" panose="020F0502020204030204" pitchFamily="34" charset="0"/>
                    <a:ea typeface="Calibri" panose="020F0502020204030204" pitchFamily="34" charset="0"/>
                  </a:rPr>
                  <a:t>تقديم </a:t>
                </a:r>
                <a:r>
                  <a:rPr lang="ar-SA" sz="2400" dirty="0">
                    <a:solidFill>
                      <a:schemeClr val="bg1"/>
                    </a:solidFill>
                    <a:latin typeface="Calibri" panose="020F0502020204030204" pitchFamily="34" charset="0"/>
                    <a:ea typeface="Calibri" panose="020F0502020204030204" pitchFamily="34" charset="0"/>
                  </a:rPr>
                  <a:t>الخدمة لا يعني العبودية </a:t>
                </a:r>
                <a:r>
                  <a:rPr lang="ar-SA" sz="2400" dirty="0" smtClean="0">
                    <a:solidFill>
                      <a:schemeClr val="bg1"/>
                    </a:solidFill>
                    <a:latin typeface="Calibri" panose="020F0502020204030204" pitchFamily="34" charset="0"/>
                    <a:ea typeface="Calibri" panose="020F0502020204030204" pitchFamily="34" charset="0"/>
                  </a:rPr>
                  <a:t>فالمحترفون </a:t>
                </a:r>
                <a:r>
                  <a:rPr lang="ar-SA" sz="2400" dirty="0">
                    <a:solidFill>
                      <a:schemeClr val="bg1"/>
                    </a:solidFill>
                    <a:latin typeface="Calibri" panose="020F0502020204030204" pitchFamily="34" charset="0"/>
                    <a:ea typeface="Calibri" panose="020F0502020204030204" pitchFamily="34" charset="0"/>
                  </a:rPr>
                  <a:t>يفتخرون بمهاراتهم ومعرفتهم ولديهم احترامهم لأنفسهم وثقتهم بانفسم </a:t>
                </a:r>
                <a:endParaRPr lang="en-US"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grpSp>
        <p:sp>
          <p:nvSpPr>
            <p:cNvPr id="28" name="Rectangle 27"/>
            <p:cNvSpPr/>
            <p:nvPr/>
          </p:nvSpPr>
          <p:spPr>
            <a:xfrm>
              <a:off x="1586147" y="1003531"/>
              <a:ext cx="451558" cy="761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smtClean="0"/>
                <a:t>9</a:t>
              </a:r>
              <a:endParaRPr lang="ar-EG" sz="2800" b="1" dirty="0"/>
            </a:p>
          </p:txBody>
        </p:sp>
      </p:grpSp>
      <p:grpSp>
        <p:nvGrpSpPr>
          <p:cNvPr id="2" name="Group 1"/>
          <p:cNvGrpSpPr/>
          <p:nvPr/>
        </p:nvGrpSpPr>
        <p:grpSpPr>
          <a:xfrm>
            <a:off x="1358887" y="1523406"/>
            <a:ext cx="6895805" cy="2341824"/>
            <a:chOff x="1358887" y="1523406"/>
            <a:chExt cx="6895805" cy="2341824"/>
          </a:xfrm>
        </p:grpSpPr>
        <p:grpSp>
          <p:nvGrpSpPr>
            <p:cNvPr id="36" name="Group 35"/>
            <p:cNvGrpSpPr/>
            <p:nvPr/>
          </p:nvGrpSpPr>
          <p:grpSpPr>
            <a:xfrm>
              <a:off x="1358887" y="1523406"/>
              <a:ext cx="6895805" cy="2341824"/>
              <a:chOff x="0" y="0"/>
              <a:chExt cx="6645910" cy="2994025"/>
            </a:xfrm>
          </p:grpSpPr>
          <p:pic>
            <p:nvPicPr>
              <p:cNvPr id="38" name="Picture 37" descr="C:\Users\maraimm\Desktop\صور انفوجرافيك\Untitled-258.png"/>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6645910" cy="2994025"/>
              </a:xfrm>
              <a:prstGeom prst="rect">
                <a:avLst/>
              </a:prstGeom>
              <a:noFill/>
              <a:ln>
                <a:noFill/>
              </a:ln>
            </p:spPr>
          </p:pic>
          <p:sp>
            <p:nvSpPr>
              <p:cNvPr id="39" name="Rectangle 38"/>
              <p:cNvSpPr/>
              <p:nvPr/>
            </p:nvSpPr>
            <p:spPr>
              <a:xfrm rot="21211364">
                <a:off x="431665" y="981424"/>
                <a:ext cx="5759891" cy="1112149"/>
              </a:xfrm>
              <a:prstGeom prst="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FFFFFF"/>
                    </a:solidFill>
                    <a:latin typeface="Calibri" panose="020F0502020204030204" pitchFamily="34" charset="0"/>
                    <a:ea typeface="Calibri" panose="020F0502020204030204" pitchFamily="34" charset="0"/>
                  </a:rPr>
                  <a:t>العملاء الذين يتعاملون مع الشركة حالياً يتوقعون الكثير من إدارة </a:t>
                </a:r>
                <a:r>
                  <a:rPr lang="ar-SA" sz="2400" dirty="0" smtClean="0">
                    <a:solidFill>
                      <a:srgbClr val="FFFFFF"/>
                    </a:solidFill>
                    <a:latin typeface="Calibri" panose="020F0502020204030204" pitchFamily="34" charset="0"/>
                    <a:ea typeface="Calibri" panose="020F0502020204030204" pitchFamily="34" charset="0"/>
                  </a:rPr>
                  <a:t>الشركة</a:t>
                </a:r>
                <a:r>
                  <a:rPr lang="ar-EG" sz="2400" dirty="0" smtClean="0">
                    <a:solidFill>
                      <a:srgbClr val="FFFFFF"/>
                    </a:solidFill>
                    <a:latin typeface="Calibri" panose="020F0502020204030204" pitchFamily="34" charset="0"/>
                    <a:ea typeface="Calibri" panose="020F0502020204030204" pitchFamily="34" charset="0"/>
                  </a:rPr>
                  <a:t> </a:t>
                </a:r>
                <a:r>
                  <a:rPr lang="ar-EG" sz="2400" dirty="0" smtClean="0">
                    <a:solidFill>
                      <a:schemeClr val="bg1"/>
                    </a:solidFill>
                    <a:latin typeface="Calibri" panose="020F0502020204030204" pitchFamily="34" charset="0"/>
                    <a:ea typeface="Calibri" panose="020F0502020204030204" pitchFamily="34" charset="0"/>
                  </a:rPr>
                  <a:t>مثل</a:t>
                </a:r>
                <a:endParaRPr lang="en-US"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grpSp>
        <p:sp>
          <p:nvSpPr>
            <p:cNvPr id="29" name="Rectangle 28"/>
            <p:cNvSpPr/>
            <p:nvPr/>
          </p:nvSpPr>
          <p:spPr>
            <a:xfrm>
              <a:off x="1414935" y="2585360"/>
              <a:ext cx="793982" cy="761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smtClean="0"/>
                <a:t>10</a:t>
              </a:r>
              <a:endParaRPr lang="ar-EG" sz="2800" b="1" dirty="0"/>
            </a:p>
          </p:txBody>
        </p:sp>
      </p:grpSp>
    </p:spTree>
    <p:extLst>
      <p:ext uri="{BB962C8B-B14F-4D97-AF65-F5344CB8AC3E}">
        <p14:creationId xmlns:p14="http://schemas.microsoft.com/office/powerpoint/2010/main" val="27131829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circle(in)">
                                      <p:cBhvr>
                                        <p:cTn id="32" dur="20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ircle(in)">
                                      <p:cBhvr>
                                        <p:cTn id="37" dur="20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ircle(in)">
                                      <p:cBhvr>
                                        <p:cTn id="4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86</a:t>
            </a:fld>
            <a:endParaRPr lang="ar-EG">
              <a:solidFill>
                <a:prstClr val="black">
                  <a:tint val="75000"/>
                </a:prstClr>
              </a:solidFill>
            </a:endParaRPr>
          </a:p>
        </p:txBody>
      </p:sp>
      <p:grpSp>
        <p:nvGrpSpPr>
          <p:cNvPr id="3" name="Group 2"/>
          <p:cNvGrpSpPr/>
          <p:nvPr/>
        </p:nvGrpSpPr>
        <p:grpSpPr>
          <a:xfrm>
            <a:off x="3304062" y="-82095"/>
            <a:ext cx="5749035" cy="1408323"/>
            <a:chOff x="-301921" y="113857"/>
            <a:chExt cx="7386703" cy="3806041"/>
          </a:xfrm>
        </p:grpSpPr>
        <p:pic>
          <p:nvPicPr>
            <p:cNvPr id="5" name="Picture 4" descr="C:\Users\maraimm\Desktop\صور انفوجرافيك\Untitled25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921" y="113857"/>
              <a:ext cx="7386703" cy="3806041"/>
            </a:xfrm>
            <a:prstGeom prst="rect">
              <a:avLst/>
            </a:prstGeom>
            <a:noFill/>
            <a:ln>
              <a:noFill/>
            </a:ln>
          </p:spPr>
        </p:pic>
        <p:sp>
          <p:nvSpPr>
            <p:cNvPr id="6" name="Rounded Rectangle 5"/>
            <p:cNvSpPr/>
            <p:nvPr/>
          </p:nvSpPr>
          <p:spPr>
            <a:xfrm>
              <a:off x="2497174" y="1624630"/>
              <a:ext cx="4206934" cy="12800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lnSpc>
                  <a:spcPct val="107000"/>
                </a:lnSpc>
                <a:spcAft>
                  <a:spcPts val="800"/>
                </a:spcAft>
              </a:pPr>
              <a:r>
                <a:rPr lang="ar-SA" sz="2800" b="1" dirty="0">
                  <a:ea typeface="Calibri" panose="020F0502020204030204" pitchFamily="34" charset="0"/>
                </a:rPr>
                <a:t>أهمية العملاء واحتياجاتهم </a:t>
              </a:r>
              <a:endParaRPr lang="ar-SA" sz="2400" b="1" dirty="0">
                <a:ea typeface="Calibri" panose="020F0502020204030204" pitchFamily="34" charset="0"/>
              </a:endParaRPr>
            </a:p>
          </p:txBody>
        </p:sp>
      </p:grpSp>
      <p:grpSp>
        <p:nvGrpSpPr>
          <p:cNvPr id="7" name="Group 6"/>
          <p:cNvGrpSpPr/>
          <p:nvPr/>
        </p:nvGrpSpPr>
        <p:grpSpPr>
          <a:xfrm>
            <a:off x="1416514" y="1326228"/>
            <a:ext cx="7636583" cy="3251200"/>
            <a:chOff x="0" y="2"/>
            <a:chExt cx="7254240" cy="6266093"/>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
              <a:ext cx="7254240" cy="6266093"/>
            </a:xfrm>
            <a:prstGeom prst="rect">
              <a:avLst/>
            </a:prstGeom>
            <a:noFill/>
            <a:ln>
              <a:noFill/>
            </a:ln>
          </p:spPr>
        </p:pic>
        <p:sp>
          <p:nvSpPr>
            <p:cNvPr id="9" name="Rounded Rectangle 8"/>
            <p:cNvSpPr/>
            <p:nvPr/>
          </p:nvSpPr>
          <p:spPr>
            <a:xfrm>
              <a:off x="507860" y="717087"/>
              <a:ext cx="3634693" cy="4534668"/>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rgbClr val="7030A0"/>
                  </a:solidFill>
                  <a:ea typeface="Calibri" panose="020F0502020204030204" pitchFamily="34" charset="0"/>
                  <a:cs typeface="+mj-cs"/>
                </a:rPr>
                <a:t>فإن من المعلومات الهامة جداً لإنجاح البيع معرفة طبيعة العميل أو المشتري والتعامل معه بالطريقة المناسبة التي تؤدي في النهاية لإتمام الصفقة وهناك محورين أساسيين يختلف العملاء على أساسهم</a:t>
              </a:r>
              <a:r>
                <a:rPr lang="en-US" sz="2400" b="1" dirty="0">
                  <a:solidFill>
                    <a:srgbClr val="7030A0"/>
                  </a:solidFill>
                  <a:effectLst/>
                  <a:ea typeface="Calibri" panose="020F0502020204030204" pitchFamily="34" charset="0"/>
                  <a:cs typeface="Arial" panose="020B0604020202020204" pitchFamily="34" charset="0"/>
                </a:rPr>
                <a:t> </a:t>
              </a:r>
              <a:endParaRPr lang="en-US" sz="2400" dirty="0">
                <a:effectLst/>
                <a:ea typeface="Calibri" panose="020F0502020204030204" pitchFamily="34" charset="0"/>
                <a:cs typeface="Arial" panose="020B0604020202020204" pitchFamily="34" charset="0"/>
              </a:endParaRPr>
            </a:p>
          </p:txBody>
        </p:sp>
      </p:grpSp>
      <p:grpSp>
        <p:nvGrpSpPr>
          <p:cNvPr id="10" name="Group 9"/>
          <p:cNvGrpSpPr/>
          <p:nvPr/>
        </p:nvGrpSpPr>
        <p:grpSpPr>
          <a:xfrm>
            <a:off x="4414798" y="3982522"/>
            <a:ext cx="3789146" cy="3264448"/>
            <a:chOff x="3628572" y="3687915"/>
            <a:chExt cx="3496139" cy="2850998"/>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8572" y="3687915"/>
              <a:ext cx="3496139" cy="2850998"/>
            </a:xfrm>
            <a:prstGeom prst="rect">
              <a:avLst/>
            </a:prstGeom>
          </p:spPr>
        </p:pic>
        <p:sp>
          <p:nvSpPr>
            <p:cNvPr id="12" name="Rectangle 11"/>
            <p:cNvSpPr/>
            <p:nvPr/>
          </p:nvSpPr>
          <p:spPr>
            <a:xfrm>
              <a:off x="4900258" y="4260374"/>
              <a:ext cx="1703742" cy="1306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حسب شخصية كل منهم </a:t>
              </a:r>
            </a:p>
          </p:txBody>
        </p:sp>
      </p:grpSp>
      <p:grpSp>
        <p:nvGrpSpPr>
          <p:cNvPr id="13" name="Group 12"/>
          <p:cNvGrpSpPr/>
          <p:nvPr/>
        </p:nvGrpSpPr>
        <p:grpSpPr>
          <a:xfrm>
            <a:off x="1221747" y="3998302"/>
            <a:ext cx="3789146" cy="3264448"/>
            <a:chOff x="3628572" y="3687915"/>
            <a:chExt cx="3496139" cy="2850998"/>
          </a:xfrm>
        </p:grpSpPr>
        <p:pic>
          <p:nvPicPr>
            <p:cNvPr id="14" name="Picture 13"/>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628572" y="3687915"/>
              <a:ext cx="3496139" cy="2850998"/>
            </a:xfrm>
            <a:prstGeom prst="rect">
              <a:avLst/>
            </a:prstGeom>
          </p:spPr>
        </p:pic>
        <p:sp>
          <p:nvSpPr>
            <p:cNvPr id="15" name="Rectangle 14"/>
            <p:cNvSpPr/>
            <p:nvPr/>
          </p:nvSpPr>
          <p:spPr>
            <a:xfrm>
              <a:off x="4900258" y="4260374"/>
              <a:ext cx="1703742" cy="1306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حسب رغباتهم وطلباتهم </a:t>
              </a:r>
            </a:p>
          </p:txBody>
        </p:sp>
      </p:grpSp>
    </p:spTree>
    <p:extLst>
      <p:ext uri="{BB962C8B-B14F-4D97-AF65-F5344CB8AC3E}">
        <p14:creationId xmlns:p14="http://schemas.microsoft.com/office/powerpoint/2010/main" val="1087243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 calcmode="lin" valueType="num">
                                      <p:cBhvr>
                                        <p:cTn id="24" dur="1000" fill="hold"/>
                                        <p:tgtEl>
                                          <p:spTgt spid="13"/>
                                        </p:tgtEl>
                                        <p:attrNameLst>
                                          <p:attrName>style.rotation</p:attrName>
                                        </p:attrNameLst>
                                      </p:cBhvr>
                                      <p:tavLst>
                                        <p:tav tm="0">
                                          <p:val>
                                            <p:fltVal val="90"/>
                                          </p:val>
                                        </p:tav>
                                        <p:tav tm="100000">
                                          <p:val>
                                            <p:fltVal val="0"/>
                                          </p:val>
                                        </p:tav>
                                      </p:tavLst>
                                    </p:anim>
                                    <p:animEffect transition="in" filter="fade">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87</a:t>
            </a:fld>
            <a:endParaRPr lang="ar-EG">
              <a:solidFill>
                <a:prstClr val="black">
                  <a:tint val="75000"/>
                </a:prstClr>
              </a:solidFill>
            </a:endParaRPr>
          </a:p>
        </p:txBody>
      </p:sp>
      <p:grpSp>
        <p:nvGrpSpPr>
          <p:cNvPr id="6" name="Group 5"/>
          <p:cNvGrpSpPr/>
          <p:nvPr/>
        </p:nvGrpSpPr>
        <p:grpSpPr>
          <a:xfrm>
            <a:off x="3630889" y="349750"/>
            <a:ext cx="5210991" cy="611108"/>
            <a:chOff x="854667" y="651635"/>
            <a:chExt cx="5210991" cy="982272"/>
          </a:xfrm>
        </p:grpSpPr>
        <p:pic>
          <p:nvPicPr>
            <p:cNvPr id="2" name="Picture 1"/>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54667" y="651635"/>
              <a:ext cx="5210991" cy="969266"/>
            </a:xfrm>
            <a:prstGeom prst="rect">
              <a:avLst/>
            </a:prstGeom>
          </p:spPr>
        </p:pic>
        <p:sp>
          <p:nvSpPr>
            <p:cNvPr id="5" name="Rectangle 4"/>
            <p:cNvSpPr/>
            <p:nvPr/>
          </p:nvSpPr>
          <p:spPr>
            <a:xfrm>
              <a:off x="1182076" y="651635"/>
              <a:ext cx="4556172" cy="982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كيف نحكم على العميل ونتعامل معه ؟ </a:t>
              </a:r>
            </a:p>
          </p:txBody>
        </p:sp>
      </p:grpSp>
      <p:grpSp>
        <p:nvGrpSpPr>
          <p:cNvPr id="7" name="Group 6"/>
          <p:cNvGrpSpPr/>
          <p:nvPr/>
        </p:nvGrpSpPr>
        <p:grpSpPr>
          <a:xfrm>
            <a:off x="2582519" y="1142131"/>
            <a:ext cx="3155729" cy="2363697"/>
            <a:chOff x="309803" y="398542"/>
            <a:chExt cx="2694654" cy="2363697"/>
          </a:xfrm>
        </p:grpSpPr>
        <p:pic>
          <p:nvPicPr>
            <p:cNvPr id="8" name="Picture 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9803" y="398542"/>
              <a:ext cx="2694654" cy="2363697"/>
            </a:xfrm>
            <a:prstGeom prst="rect">
              <a:avLst/>
            </a:prstGeom>
          </p:spPr>
        </p:pic>
        <p:sp>
          <p:nvSpPr>
            <p:cNvPr id="9" name="Rectangle 8"/>
            <p:cNvSpPr/>
            <p:nvPr/>
          </p:nvSpPr>
          <p:spPr>
            <a:xfrm>
              <a:off x="537029" y="1074057"/>
              <a:ext cx="2376656"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فطريقة سير العميل ومشيته تحدد مدى جديته في التعامل ، ومدى السرعة المطلوبة في إشباع حاجاته</a:t>
              </a:r>
            </a:p>
          </p:txBody>
        </p:sp>
      </p:grpSp>
      <p:grpSp>
        <p:nvGrpSpPr>
          <p:cNvPr id="10" name="Group 9"/>
          <p:cNvGrpSpPr/>
          <p:nvPr/>
        </p:nvGrpSpPr>
        <p:grpSpPr>
          <a:xfrm>
            <a:off x="5571657" y="1142130"/>
            <a:ext cx="3270223" cy="2363697"/>
            <a:chOff x="309803" y="398542"/>
            <a:chExt cx="2694654" cy="2363697"/>
          </a:xfrm>
        </p:grpSpPr>
        <p:pic>
          <p:nvPicPr>
            <p:cNvPr id="11" name="Picture 10"/>
            <p:cNvPicPr>
              <a:picLocks noChangeAspect="1"/>
            </p:cNvPicPr>
            <p:nvPr/>
          </p:nvPicPr>
          <p:blipFill>
            <a:blip r:embed="rId5"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09803" y="398542"/>
              <a:ext cx="2694654" cy="2363697"/>
            </a:xfrm>
            <a:prstGeom prst="rect">
              <a:avLst/>
            </a:prstGeom>
          </p:spPr>
        </p:pic>
        <p:sp>
          <p:nvSpPr>
            <p:cNvPr id="12" name="Rectangle 11"/>
            <p:cNvSpPr/>
            <p:nvPr/>
          </p:nvSpPr>
          <p:spPr>
            <a:xfrm>
              <a:off x="495426" y="1074056"/>
              <a:ext cx="2373085"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إن متابعة العميل وملاحظته سواء ذهبت لزيارته أو حضر إليك ضرورية للحكم السليم على نوعيته </a:t>
              </a:r>
            </a:p>
          </p:txBody>
        </p:sp>
      </p:grpSp>
      <p:grpSp>
        <p:nvGrpSpPr>
          <p:cNvPr id="13" name="Group 12"/>
          <p:cNvGrpSpPr/>
          <p:nvPr/>
        </p:nvGrpSpPr>
        <p:grpSpPr>
          <a:xfrm>
            <a:off x="2582519" y="3992654"/>
            <a:ext cx="3155729" cy="2363697"/>
            <a:chOff x="309803" y="398542"/>
            <a:chExt cx="2694654" cy="2363697"/>
          </a:xfrm>
        </p:grpSpPr>
        <p:pic>
          <p:nvPicPr>
            <p:cNvPr id="14" name="Picture 13"/>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09803" y="398542"/>
              <a:ext cx="2694654" cy="2363697"/>
            </a:xfrm>
            <a:prstGeom prst="rect">
              <a:avLst/>
            </a:prstGeom>
          </p:spPr>
        </p:pic>
        <p:sp>
          <p:nvSpPr>
            <p:cNvPr id="15" name="Rectangle 14"/>
            <p:cNvSpPr/>
            <p:nvPr/>
          </p:nvSpPr>
          <p:spPr>
            <a:xfrm>
              <a:off x="537029" y="1074057"/>
              <a:ext cx="2278742"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ملابس </a:t>
              </a:r>
              <a:r>
                <a:rPr lang="ar-EG" sz="2400" dirty="0"/>
                <a:t>العميل قد توحي ببعض الأمور لرجل البيع مثل الطريقة </a:t>
              </a:r>
              <a:r>
                <a:rPr lang="ar-EG" sz="2400" dirty="0" smtClean="0"/>
                <a:t>الاجتماعية</a:t>
              </a:r>
              <a:endParaRPr lang="ar-EG" sz="2400" dirty="0"/>
            </a:p>
          </p:txBody>
        </p:sp>
      </p:grpSp>
      <p:grpSp>
        <p:nvGrpSpPr>
          <p:cNvPr id="16" name="Group 15"/>
          <p:cNvGrpSpPr/>
          <p:nvPr/>
        </p:nvGrpSpPr>
        <p:grpSpPr>
          <a:xfrm>
            <a:off x="5571657" y="3992653"/>
            <a:ext cx="3270223" cy="2363697"/>
            <a:chOff x="309803" y="398542"/>
            <a:chExt cx="2694654" cy="2363697"/>
          </a:xfrm>
        </p:grpSpPr>
        <p:pic>
          <p:nvPicPr>
            <p:cNvPr id="17" name="Picture 16"/>
            <p:cNvPicPr>
              <a:picLocks noChangeAspect="1"/>
            </p:cNvPicPr>
            <p:nvPr/>
          </p:nvPicPr>
          <p:blipFill>
            <a:blip r:embed="rId5"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09803" y="398542"/>
              <a:ext cx="2694654" cy="2363697"/>
            </a:xfrm>
            <a:prstGeom prst="rect">
              <a:avLst/>
            </a:prstGeom>
          </p:spPr>
        </p:pic>
        <p:sp>
          <p:nvSpPr>
            <p:cNvPr id="18" name="Rectangle 17"/>
            <p:cNvSpPr/>
            <p:nvPr/>
          </p:nvSpPr>
          <p:spPr>
            <a:xfrm>
              <a:off x="537029" y="1074057"/>
              <a:ext cx="2278742"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كما ان حركة العميل تحدد مدى قلقه وعصبيته </a:t>
              </a:r>
            </a:p>
          </p:txBody>
        </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834801" y="1817644"/>
            <a:ext cx="2354734" cy="3846563"/>
          </a:xfrm>
          <a:prstGeom prst="rect">
            <a:avLst/>
          </a:prstGeom>
          <a:noFill/>
          <a:ln>
            <a:noFill/>
          </a:ln>
        </p:spPr>
      </p:pic>
    </p:spTree>
    <p:extLst>
      <p:ext uri="{BB962C8B-B14F-4D97-AF65-F5344CB8AC3E}">
        <p14:creationId xmlns:p14="http://schemas.microsoft.com/office/powerpoint/2010/main" val="20741681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88</a:t>
            </a:fld>
            <a:endParaRPr lang="ar-EG">
              <a:solidFill>
                <a:prstClr val="black">
                  <a:tint val="75000"/>
                </a:prstClr>
              </a:solidFill>
            </a:endParaRPr>
          </a:p>
        </p:txBody>
      </p:sp>
      <p:grpSp>
        <p:nvGrpSpPr>
          <p:cNvPr id="3" name="Group 2"/>
          <p:cNvGrpSpPr/>
          <p:nvPr/>
        </p:nvGrpSpPr>
        <p:grpSpPr>
          <a:xfrm>
            <a:off x="3245041" y="196663"/>
            <a:ext cx="5210991" cy="611108"/>
            <a:chOff x="854667" y="651635"/>
            <a:chExt cx="5210991" cy="982272"/>
          </a:xfrm>
        </p:grpSpPr>
        <p:pic>
          <p:nvPicPr>
            <p:cNvPr id="5" name="Picture 4"/>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54667" y="651635"/>
              <a:ext cx="5210991" cy="969266"/>
            </a:xfrm>
            <a:prstGeom prst="rect">
              <a:avLst/>
            </a:prstGeom>
          </p:spPr>
        </p:pic>
        <p:sp>
          <p:nvSpPr>
            <p:cNvPr id="6" name="Rectangle 5"/>
            <p:cNvSpPr/>
            <p:nvPr/>
          </p:nvSpPr>
          <p:spPr>
            <a:xfrm>
              <a:off x="1182076" y="651635"/>
              <a:ext cx="4556172" cy="982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كيف نحكم على العميل ونتعامل معه ؟ </a:t>
              </a:r>
            </a:p>
          </p:txBody>
        </p:sp>
      </p:grpSp>
      <p:pic>
        <p:nvPicPr>
          <p:cNvPr id="12" name="Picture 11"/>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553060" y="828483"/>
            <a:ext cx="6330644" cy="5222304"/>
          </a:xfrm>
          <a:prstGeom prst="rect">
            <a:avLst/>
          </a:prstGeom>
        </p:spPr>
      </p:pic>
      <p:pic>
        <p:nvPicPr>
          <p:cNvPr id="7" name="Picture 6"/>
          <p:cNvPicPr>
            <a:picLocks noChangeAspect="1"/>
          </p:cNvPicPr>
          <p:nvPr/>
        </p:nvPicPr>
        <p:blipFill>
          <a:blip r:embed="rId6"/>
          <a:stretch>
            <a:fillRect/>
          </a:stretch>
        </p:blipFill>
        <p:spPr>
          <a:xfrm>
            <a:off x="7869797" y="2114169"/>
            <a:ext cx="795360" cy="1312004"/>
          </a:xfrm>
          <a:prstGeom prst="rect">
            <a:avLst/>
          </a:prstGeom>
        </p:spPr>
      </p:pic>
      <p:pic>
        <p:nvPicPr>
          <p:cNvPr id="8" name="Picture 7"/>
          <p:cNvPicPr>
            <a:picLocks noChangeAspect="1"/>
          </p:cNvPicPr>
          <p:nvPr/>
        </p:nvPicPr>
        <p:blipFill>
          <a:blip r:embed="rId7"/>
          <a:stretch>
            <a:fillRect/>
          </a:stretch>
        </p:blipFill>
        <p:spPr>
          <a:xfrm>
            <a:off x="6591131" y="4630963"/>
            <a:ext cx="792669" cy="1312004"/>
          </a:xfrm>
          <a:prstGeom prst="rect">
            <a:avLst/>
          </a:prstGeom>
        </p:spPr>
      </p:pic>
      <p:pic>
        <p:nvPicPr>
          <p:cNvPr id="9" name="Picture 8"/>
          <p:cNvPicPr>
            <a:picLocks noChangeAspect="1"/>
          </p:cNvPicPr>
          <p:nvPr/>
        </p:nvPicPr>
        <p:blipFill>
          <a:blip r:embed="rId8"/>
          <a:stretch>
            <a:fillRect/>
          </a:stretch>
        </p:blipFill>
        <p:spPr>
          <a:xfrm>
            <a:off x="3759766" y="4570010"/>
            <a:ext cx="800266" cy="1320096"/>
          </a:xfrm>
          <a:prstGeom prst="rect">
            <a:avLst/>
          </a:prstGeom>
        </p:spPr>
      </p:pic>
      <p:pic>
        <p:nvPicPr>
          <p:cNvPr id="10" name="Picture 9"/>
          <p:cNvPicPr>
            <a:picLocks noChangeAspect="1"/>
          </p:cNvPicPr>
          <p:nvPr/>
        </p:nvPicPr>
        <p:blipFill>
          <a:blip r:embed="rId9"/>
          <a:stretch>
            <a:fillRect/>
          </a:stretch>
        </p:blipFill>
        <p:spPr>
          <a:xfrm>
            <a:off x="2820425" y="3619932"/>
            <a:ext cx="800266" cy="1320096"/>
          </a:xfrm>
          <a:prstGeom prst="rect">
            <a:avLst/>
          </a:prstGeom>
        </p:spPr>
      </p:pic>
      <p:pic>
        <p:nvPicPr>
          <p:cNvPr id="11" name="Picture 10"/>
          <p:cNvPicPr>
            <a:picLocks noChangeAspect="1"/>
          </p:cNvPicPr>
          <p:nvPr/>
        </p:nvPicPr>
        <p:blipFill>
          <a:blip r:embed="rId10"/>
          <a:stretch>
            <a:fillRect/>
          </a:stretch>
        </p:blipFill>
        <p:spPr>
          <a:xfrm>
            <a:off x="2836535" y="2113263"/>
            <a:ext cx="817013" cy="1340740"/>
          </a:xfrm>
          <a:prstGeom prst="rect">
            <a:avLst/>
          </a:prstGeom>
        </p:spPr>
      </p:pic>
      <p:pic>
        <p:nvPicPr>
          <p:cNvPr id="13" name="Picture 12"/>
          <p:cNvPicPr>
            <a:picLocks noChangeAspect="1"/>
          </p:cNvPicPr>
          <p:nvPr/>
        </p:nvPicPr>
        <p:blipFill>
          <a:blip r:embed="rId11"/>
          <a:stretch>
            <a:fillRect/>
          </a:stretch>
        </p:blipFill>
        <p:spPr>
          <a:xfrm>
            <a:off x="7736678" y="3663204"/>
            <a:ext cx="832460" cy="1366088"/>
          </a:xfrm>
          <a:prstGeom prst="rect">
            <a:avLst/>
          </a:prstGeom>
        </p:spPr>
      </p:pic>
      <p:pic>
        <p:nvPicPr>
          <p:cNvPr id="14" name="Picture 13"/>
          <p:cNvPicPr>
            <a:picLocks noChangeAspect="1"/>
          </p:cNvPicPr>
          <p:nvPr/>
        </p:nvPicPr>
        <p:blipFill>
          <a:blip r:embed="rId12"/>
          <a:stretch>
            <a:fillRect/>
          </a:stretch>
        </p:blipFill>
        <p:spPr>
          <a:xfrm>
            <a:off x="5196162" y="4821253"/>
            <a:ext cx="749247" cy="1229534"/>
          </a:xfrm>
          <a:prstGeom prst="rect">
            <a:avLst/>
          </a:prstGeom>
        </p:spPr>
      </p:pic>
      <p:pic>
        <p:nvPicPr>
          <p:cNvPr id="2" name="Picture 1"/>
          <p:cNvPicPr>
            <a:picLocks noChangeAspect="1"/>
          </p:cNvPicPr>
          <p:nvPr/>
        </p:nvPicPr>
        <p:blipFill>
          <a:blip r:embed="rId13"/>
          <a:stretch>
            <a:fillRect/>
          </a:stretch>
        </p:blipFill>
        <p:spPr>
          <a:xfrm>
            <a:off x="834801" y="1381766"/>
            <a:ext cx="2436974" cy="4792171"/>
          </a:xfrm>
          <a:prstGeom prst="rect">
            <a:avLst/>
          </a:prstGeom>
        </p:spPr>
      </p:pic>
      <p:sp>
        <p:nvSpPr>
          <p:cNvPr id="16" name="Rectangle 15"/>
          <p:cNvSpPr/>
          <p:nvPr/>
        </p:nvSpPr>
        <p:spPr>
          <a:xfrm>
            <a:off x="3542957" y="1739054"/>
            <a:ext cx="4411115" cy="3082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على </a:t>
            </a:r>
            <a:r>
              <a:rPr lang="ar-EG" sz="2400" dirty="0"/>
              <a:t>رجل البيع أن يتابع أيضاً الوجه لدى العميل ، وتعبيرات الوجه واليدين ، ولعل ذلك من اهم الأمور المستخدمة في الحكم على شخصية العميل ونوعه ، وخاصة إذا ما اقتربت بالمحادثة والتخاطب مع العميل ، التي تعتبر المساعد الرئيسي لتحديد نوعية العميل المرتقب </a:t>
            </a:r>
          </a:p>
        </p:txBody>
      </p:sp>
    </p:spTree>
    <p:extLst>
      <p:ext uri="{BB962C8B-B14F-4D97-AF65-F5344CB8AC3E}">
        <p14:creationId xmlns:p14="http://schemas.microsoft.com/office/powerpoint/2010/main" val="21190596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89</a:t>
            </a:fld>
            <a:endParaRPr lang="ar-EG">
              <a:solidFill>
                <a:prstClr val="black">
                  <a:tint val="75000"/>
                </a:prstClr>
              </a:solidFill>
            </a:endParaRPr>
          </a:p>
        </p:txBody>
      </p:sp>
      <p:grpSp>
        <p:nvGrpSpPr>
          <p:cNvPr id="19" name="Group 18"/>
          <p:cNvGrpSpPr/>
          <p:nvPr/>
        </p:nvGrpSpPr>
        <p:grpSpPr>
          <a:xfrm>
            <a:off x="312772" y="772030"/>
            <a:ext cx="9027885" cy="6003221"/>
            <a:chOff x="261257" y="505464"/>
            <a:chExt cx="9027885" cy="6003221"/>
          </a:xfrm>
        </p:grpSpPr>
        <p:pic>
          <p:nvPicPr>
            <p:cNvPr id="17" name="Picture 16"/>
            <p:cNvPicPr>
              <a:picLocks noChangeAspect="1"/>
            </p:cNvPicPr>
            <p:nvPr/>
          </p:nvPicPr>
          <p:blipFill>
            <a:blip r:embed="rId4"/>
            <a:stretch>
              <a:fillRect/>
            </a:stretch>
          </p:blipFill>
          <p:spPr>
            <a:xfrm>
              <a:off x="261257" y="505464"/>
              <a:ext cx="9027885" cy="6003221"/>
            </a:xfrm>
            <a:prstGeom prst="rect">
              <a:avLst/>
            </a:prstGeom>
          </p:spPr>
        </p:pic>
        <p:sp>
          <p:nvSpPr>
            <p:cNvPr id="18" name="Rectangle 17"/>
            <p:cNvSpPr/>
            <p:nvPr/>
          </p:nvSpPr>
          <p:spPr>
            <a:xfrm>
              <a:off x="2473323" y="1669144"/>
              <a:ext cx="4682219" cy="2394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ان </a:t>
              </a:r>
              <a:r>
                <a:rPr lang="ar-EG" sz="2400" dirty="0">
                  <a:solidFill>
                    <a:srgbClr val="002060"/>
                  </a:solidFill>
                </a:rPr>
                <a:t>نجاحك يتوقف بالدرجة الاولى </a:t>
              </a:r>
              <a:r>
                <a:rPr lang="ar-EG" sz="2400" dirty="0" smtClean="0">
                  <a:solidFill>
                    <a:srgbClr val="002060"/>
                  </a:solidFill>
                </a:rPr>
                <a:t/>
              </a:r>
              <a:br>
                <a:rPr lang="ar-EG" sz="2400" dirty="0" smtClean="0">
                  <a:solidFill>
                    <a:srgbClr val="002060"/>
                  </a:solidFill>
                </a:rPr>
              </a:br>
              <a:r>
                <a:rPr lang="ar-EG" sz="2400" dirty="0" smtClean="0">
                  <a:solidFill>
                    <a:srgbClr val="002060"/>
                  </a:solidFill>
                </a:rPr>
                <a:t>على </a:t>
              </a:r>
              <a:r>
                <a:rPr lang="ar-EG" sz="2400" dirty="0">
                  <a:solidFill>
                    <a:srgbClr val="002060"/>
                  </a:solidFill>
                </a:rPr>
                <a:t>قدرتك على تحديد نوعية عميلك ، وقدرتك على أن تتواءم وتتكيف مع تلك النوعية .. وحتى تحصل على أفضل النتائج فإنك يجب أن تعرف مميزات </a:t>
              </a:r>
              <a:r>
                <a:rPr lang="ar-EG" sz="2400" dirty="0" smtClean="0">
                  <a:solidFill>
                    <a:srgbClr val="002060"/>
                  </a:solidFill>
                </a:rPr>
                <a:t>وسمات </a:t>
              </a:r>
              <a:r>
                <a:rPr lang="ar-EG" sz="2400" dirty="0">
                  <a:solidFill>
                    <a:srgbClr val="002060"/>
                  </a:solidFill>
                </a:rPr>
                <a:t>كل عميل </a:t>
              </a:r>
            </a:p>
          </p:txBody>
        </p:sp>
      </p:grpSp>
      <p:grpSp>
        <p:nvGrpSpPr>
          <p:cNvPr id="3" name="Group 2"/>
          <p:cNvGrpSpPr/>
          <p:nvPr/>
        </p:nvGrpSpPr>
        <p:grpSpPr>
          <a:xfrm>
            <a:off x="2524838" y="160922"/>
            <a:ext cx="5210991" cy="611108"/>
            <a:chOff x="854667" y="651635"/>
            <a:chExt cx="5210991" cy="982272"/>
          </a:xfrm>
        </p:grpSpPr>
        <p:pic>
          <p:nvPicPr>
            <p:cNvPr id="5" name="Picture 4"/>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54667" y="651635"/>
              <a:ext cx="5210991" cy="969266"/>
            </a:xfrm>
            <a:prstGeom prst="rect">
              <a:avLst/>
            </a:prstGeom>
          </p:spPr>
        </p:pic>
        <p:sp>
          <p:nvSpPr>
            <p:cNvPr id="6" name="Rectangle 5"/>
            <p:cNvSpPr/>
            <p:nvPr/>
          </p:nvSpPr>
          <p:spPr>
            <a:xfrm>
              <a:off x="1182076" y="651635"/>
              <a:ext cx="4556172" cy="982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حدد شخصيته أولاً ... حتى تكسبه</a:t>
              </a:r>
            </a:p>
          </p:txBody>
        </p:sp>
      </p:grpSp>
    </p:spTree>
    <p:extLst>
      <p:ext uri="{BB962C8B-B14F-4D97-AF65-F5344CB8AC3E}">
        <p14:creationId xmlns:p14="http://schemas.microsoft.com/office/powerpoint/2010/main" val="28329009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670261" y="-218280"/>
            <a:ext cx="7949303" cy="4023797"/>
            <a:chOff x="468555" y="-298962"/>
            <a:chExt cx="7949303" cy="497853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555" y="-298962"/>
              <a:ext cx="7949303" cy="4978538"/>
            </a:xfrm>
            <a:prstGeom prst="rect">
              <a:avLst/>
            </a:prstGeom>
          </p:spPr>
        </p:pic>
        <p:sp>
          <p:nvSpPr>
            <p:cNvPr id="3" name="Rectangle 2"/>
            <p:cNvSpPr/>
            <p:nvPr/>
          </p:nvSpPr>
          <p:spPr>
            <a:xfrm rot="21072679">
              <a:off x="1331060" y="1794211"/>
              <a:ext cx="6669741" cy="1609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كل منا يحمل في داخله بائع .. فهو يمارس العملية البيعية في كل تعامل .. ليس فقط عندما يقدم عمله للآخرين .. بل يمتد ذلك عندما يسأل الموظف رئيسه عن بعض المزايا الإضافية </a:t>
              </a:r>
            </a:p>
          </p:txBody>
        </p:sp>
      </p:grpSp>
      <p:grpSp>
        <p:nvGrpSpPr>
          <p:cNvPr id="12" name="Group 11"/>
          <p:cNvGrpSpPr/>
          <p:nvPr/>
        </p:nvGrpSpPr>
        <p:grpSpPr>
          <a:xfrm>
            <a:off x="460785" y="2435261"/>
            <a:ext cx="8368254" cy="4060986"/>
            <a:chOff x="460785" y="2435261"/>
            <a:chExt cx="8368254" cy="4060986"/>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785" y="2435261"/>
              <a:ext cx="8368254" cy="4060986"/>
            </a:xfrm>
            <a:prstGeom prst="rect">
              <a:avLst/>
            </a:prstGeom>
          </p:spPr>
        </p:pic>
        <p:sp>
          <p:nvSpPr>
            <p:cNvPr id="10" name="Rectangle 9"/>
            <p:cNvSpPr/>
            <p:nvPr/>
          </p:nvSpPr>
          <p:spPr>
            <a:xfrm rot="21278195">
              <a:off x="1123170" y="3667854"/>
              <a:ext cx="7354460" cy="159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والبائع هو أحد الدعامات الأساسية للمجتمع . فهو وسيلة تحقيق إشباع للآخرين .. وهو مفتاح الإنتاجية والربحية لمنشآت الأعمال .. ومفتاح العلاقة الطيبة مع المؤسسات الآخرى وجماهير التعامل </a:t>
              </a:r>
            </a:p>
          </p:txBody>
        </p:sp>
      </p:grpSp>
    </p:spTree>
    <p:extLst>
      <p:ext uri="{BB962C8B-B14F-4D97-AF65-F5344CB8AC3E}">
        <p14:creationId xmlns:p14="http://schemas.microsoft.com/office/powerpoint/2010/main" val="2392676436"/>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90</a:t>
            </a:fld>
            <a:endParaRPr lang="ar-EG">
              <a:solidFill>
                <a:prstClr val="black">
                  <a:tint val="75000"/>
                </a:prstClr>
              </a:solidFill>
            </a:endParaRPr>
          </a:p>
        </p:txBody>
      </p:sp>
      <p:pic>
        <p:nvPicPr>
          <p:cNvPr id="7" name="Picture 6"/>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430" y="444896"/>
            <a:ext cx="8727141" cy="5765511"/>
          </a:xfrm>
          <a:prstGeom prst="rect">
            <a:avLst/>
          </a:prstGeom>
          <a:noFill/>
          <a:ln>
            <a:noFill/>
          </a:ln>
        </p:spPr>
      </p:pic>
      <p:pic>
        <p:nvPicPr>
          <p:cNvPr id="8" name="Picture 7" descr="C:\Users\maraimm\Desktop\صور انفوجرافيك\128.png"/>
          <p:cNvPicPr/>
          <p:nvPr/>
        </p:nvPicPr>
        <p:blipFill>
          <a:blip r:embed="rId5">
            <a:extLst>
              <a:ext uri="{28A0092B-C50C-407E-A947-70E740481C1C}">
                <a14:useLocalDpi xmlns:a14="http://schemas.microsoft.com/office/drawing/2010/main" val="0"/>
              </a:ext>
            </a:extLst>
          </a:blip>
          <a:srcRect/>
          <a:stretch>
            <a:fillRect/>
          </a:stretch>
        </p:blipFill>
        <p:spPr bwMode="auto">
          <a:xfrm>
            <a:off x="1484174" y="821345"/>
            <a:ext cx="4630683" cy="3142127"/>
          </a:xfrm>
          <a:prstGeom prst="rect">
            <a:avLst/>
          </a:prstGeom>
          <a:noFill/>
          <a:ln>
            <a:noFill/>
          </a:ln>
        </p:spPr>
      </p:pic>
      <p:sp>
        <p:nvSpPr>
          <p:cNvPr id="9" name="Rounded Rectangle 8"/>
          <p:cNvSpPr/>
          <p:nvPr/>
        </p:nvSpPr>
        <p:spPr>
          <a:xfrm>
            <a:off x="2108468" y="1358683"/>
            <a:ext cx="2373369" cy="22165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800" b="1" dirty="0">
                <a:solidFill>
                  <a:srgbClr val="0D0D0D"/>
                </a:solidFill>
                <a:effectLst/>
                <a:ea typeface="Calibri" panose="020F0502020204030204" pitchFamily="34" charset="0"/>
                <a:cs typeface="Arial" panose="020B0604020202020204" pitchFamily="34" charset="0"/>
              </a:rPr>
              <a:t>1</a:t>
            </a:r>
            <a:r>
              <a:rPr lang="ar-SA" sz="2400" dirty="0">
                <a:solidFill>
                  <a:srgbClr val="0D0D0D"/>
                </a:solidFill>
                <a:effectLst/>
                <a:ea typeface="Calibri" panose="020F0502020204030204" pitchFamily="34" charset="0"/>
                <a:cs typeface="Arial" panose="020B0604020202020204" pitchFamily="34" charset="0"/>
              </a:rPr>
              <a:t/>
            </a:r>
            <a:br>
              <a:rPr lang="ar-SA" sz="2400" dirty="0">
                <a:solidFill>
                  <a:srgbClr val="0D0D0D"/>
                </a:solidFill>
                <a:effectLst/>
                <a:ea typeface="Calibri" panose="020F0502020204030204" pitchFamily="34" charset="0"/>
                <a:cs typeface="Arial" panose="020B0604020202020204" pitchFamily="34" charset="0"/>
              </a:rPr>
            </a:br>
            <a:r>
              <a:rPr lang="ar-SA" sz="2400" dirty="0">
                <a:solidFill>
                  <a:srgbClr val="0D0D0D"/>
                </a:solidFill>
                <a:ea typeface="Calibri" panose="020F0502020204030204" pitchFamily="34" charset="0"/>
              </a:rPr>
              <a:t>لاحظ حركة عميلك .. أثناء مقابلته .. هل هذا الشخص يعرف ما يريد وما يبحث عنه جيداً ؟ </a:t>
            </a:r>
            <a:r>
              <a:rPr lang="ar-SA" sz="2400" dirty="0" smtClean="0">
                <a:solidFill>
                  <a:srgbClr val="0D0D0D"/>
                </a:solidFill>
                <a:ea typeface="Calibri" panose="020F0502020204030204" pitchFamily="34" charset="0"/>
              </a:rPr>
              <a:t>وهكذا..</a:t>
            </a:r>
            <a:endParaRPr lang="en-US" sz="2400" dirty="0">
              <a:effectLst/>
              <a:ea typeface="Calibri" panose="020F0502020204030204" pitchFamily="34" charset="0"/>
              <a:cs typeface="Arial" panose="020B0604020202020204" pitchFamily="34" charset="0"/>
            </a:endParaRPr>
          </a:p>
        </p:txBody>
      </p:sp>
      <p:pic>
        <p:nvPicPr>
          <p:cNvPr id="10" name="Picture 9" descr="C:\Users\maraimm\Desktop\صور انفوجرافيك\124.png"/>
          <p:cNvPicPr/>
          <p:nvPr/>
        </p:nvPicPr>
        <p:blipFill>
          <a:blip r:embed="rId6">
            <a:extLst>
              <a:ext uri="{28A0092B-C50C-407E-A947-70E740481C1C}">
                <a14:useLocalDpi xmlns:a14="http://schemas.microsoft.com/office/drawing/2010/main" val="0"/>
              </a:ext>
            </a:extLst>
          </a:blip>
          <a:srcRect/>
          <a:stretch>
            <a:fillRect/>
          </a:stretch>
        </p:blipFill>
        <p:spPr bwMode="auto">
          <a:xfrm>
            <a:off x="5714621" y="2032000"/>
            <a:ext cx="2800886" cy="2291396"/>
          </a:xfrm>
          <a:prstGeom prst="rect">
            <a:avLst/>
          </a:prstGeom>
          <a:noFill/>
          <a:ln>
            <a:noFill/>
          </a:ln>
        </p:spPr>
      </p:pic>
      <p:sp>
        <p:nvSpPr>
          <p:cNvPr id="11" name="Rounded Rectangle 10"/>
          <p:cNvSpPr/>
          <p:nvPr/>
        </p:nvSpPr>
        <p:spPr>
          <a:xfrm>
            <a:off x="6011859" y="2267569"/>
            <a:ext cx="2195483" cy="1442822"/>
          </a:xfrm>
          <a:prstGeom prst="round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800" b="1" dirty="0">
                <a:solidFill>
                  <a:srgbClr val="0D0D0D"/>
                </a:solidFill>
                <a:effectLst/>
                <a:latin typeface="Calibri" panose="020F0502020204030204" pitchFamily="34" charset="0"/>
                <a:ea typeface="Calibri" panose="020F0502020204030204" pitchFamily="34" charset="0"/>
                <a:cs typeface="Arial" panose="020B0604020202020204" pitchFamily="34" charset="0"/>
              </a:rPr>
              <a:t>2</a:t>
            </a:r>
            <a:r>
              <a:rPr lang="ar-SA" sz="2400" dirty="0">
                <a:solidFill>
                  <a:srgbClr val="0D0D0D"/>
                </a:solidFill>
                <a:effectLst/>
                <a:latin typeface="Calibri" panose="020F0502020204030204" pitchFamily="34" charset="0"/>
                <a:ea typeface="Calibri" panose="020F0502020204030204" pitchFamily="34" charset="0"/>
                <a:cs typeface="Arial" panose="020B0604020202020204" pitchFamily="34" charset="0"/>
              </a:rPr>
              <a:t/>
            </a:r>
            <a:br>
              <a:rPr lang="ar-SA" sz="2400" dirty="0">
                <a:solidFill>
                  <a:srgbClr val="0D0D0D"/>
                </a:solidFill>
                <a:effectLst/>
                <a:latin typeface="Calibri" panose="020F0502020204030204" pitchFamily="34" charset="0"/>
                <a:ea typeface="Calibri" panose="020F0502020204030204" pitchFamily="34" charset="0"/>
                <a:cs typeface="Arial" panose="020B0604020202020204" pitchFamily="34" charset="0"/>
              </a:rPr>
            </a:br>
            <a:r>
              <a:rPr lang="ar-SA" sz="2400" dirty="0">
                <a:solidFill>
                  <a:srgbClr val="0D0D0D"/>
                </a:solidFill>
                <a:latin typeface="Calibri" panose="020F0502020204030204" pitchFamily="34" charset="0"/>
                <a:ea typeface="Calibri" panose="020F0502020204030204" pitchFamily="34" charset="0"/>
              </a:rPr>
              <a:t>أنظر إلى ملابس عميلك فربما تعطي بعض الدلالات </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2" name="Picture 1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0836" y="1064610"/>
            <a:ext cx="1128395" cy="1127760"/>
          </a:xfrm>
          <a:prstGeom prst="rect">
            <a:avLst/>
          </a:prstGeom>
          <a:noFill/>
          <a:ln>
            <a:noFill/>
          </a:ln>
        </p:spPr>
      </p:pic>
      <p:pic>
        <p:nvPicPr>
          <p:cNvPr id="13" name="Picture 12" descr="C:\Users\maraimm\Desktop\صور انفوجرافيك\Untitled951.png"/>
          <p:cNvPicPr/>
          <p:nvPr/>
        </p:nvPicPr>
        <p:blipFill>
          <a:blip r:embed="rId8">
            <a:extLst>
              <a:ext uri="{28A0092B-C50C-407E-A947-70E740481C1C}">
                <a14:useLocalDpi xmlns:a14="http://schemas.microsoft.com/office/drawing/2010/main" val="0"/>
              </a:ext>
            </a:extLst>
          </a:blip>
          <a:srcRect/>
          <a:stretch>
            <a:fillRect/>
          </a:stretch>
        </p:blipFill>
        <p:spPr bwMode="auto">
          <a:xfrm>
            <a:off x="2753877" y="3850281"/>
            <a:ext cx="2960744" cy="2348865"/>
          </a:xfrm>
          <a:prstGeom prst="rect">
            <a:avLst/>
          </a:prstGeom>
          <a:noFill/>
          <a:ln>
            <a:noFill/>
          </a:ln>
        </p:spPr>
      </p:pic>
      <p:sp>
        <p:nvSpPr>
          <p:cNvPr id="14" name="Rounded Rectangle 13"/>
          <p:cNvSpPr/>
          <p:nvPr/>
        </p:nvSpPr>
        <p:spPr>
          <a:xfrm>
            <a:off x="3054781" y="3987653"/>
            <a:ext cx="2440166" cy="1819063"/>
          </a:xfrm>
          <a:prstGeom prst="round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800" b="1" dirty="0">
                <a:solidFill>
                  <a:srgbClr val="0D0D0D"/>
                </a:solidFill>
                <a:effectLst/>
                <a:latin typeface="Calibri" panose="020F0502020204030204" pitchFamily="34" charset="0"/>
                <a:ea typeface="Calibri" panose="020F0502020204030204" pitchFamily="34" charset="0"/>
                <a:cs typeface="Arial" panose="020B0604020202020204" pitchFamily="34" charset="0"/>
              </a:rPr>
              <a:t>3</a:t>
            </a:r>
            <a:r>
              <a:rPr lang="ar-SA" sz="2400" dirty="0">
                <a:solidFill>
                  <a:srgbClr val="0D0D0D"/>
                </a:solidFill>
                <a:effectLst/>
                <a:latin typeface="Calibri" panose="020F0502020204030204" pitchFamily="34" charset="0"/>
                <a:ea typeface="Calibri" panose="020F0502020204030204" pitchFamily="34" charset="0"/>
                <a:cs typeface="Arial" panose="020B0604020202020204" pitchFamily="34" charset="0"/>
              </a:rPr>
              <a:t/>
            </a:r>
            <a:br>
              <a:rPr lang="ar-SA" sz="2400" dirty="0">
                <a:solidFill>
                  <a:srgbClr val="0D0D0D"/>
                </a:solidFill>
                <a:effectLst/>
                <a:latin typeface="Calibri" panose="020F0502020204030204" pitchFamily="34" charset="0"/>
                <a:ea typeface="Calibri" panose="020F0502020204030204" pitchFamily="34" charset="0"/>
                <a:cs typeface="Arial" panose="020B0604020202020204" pitchFamily="34" charset="0"/>
              </a:rPr>
            </a:br>
            <a:r>
              <a:rPr lang="ar-SA" sz="2400" dirty="0">
                <a:solidFill>
                  <a:srgbClr val="0D0D0D"/>
                </a:solidFill>
                <a:latin typeface="Calibri" panose="020F0502020204030204" pitchFamily="34" charset="0"/>
                <a:ea typeface="Calibri" panose="020F0502020204030204" pitchFamily="34" charset="0"/>
              </a:rPr>
              <a:t>لاحظ تعبيرات عميلك .. هل يظهر قدراً من التعالي والغرور ؟ هل هو </a:t>
            </a:r>
            <a:r>
              <a:rPr lang="ar-SA" sz="2400" dirty="0" smtClean="0">
                <a:solidFill>
                  <a:srgbClr val="0D0D0D"/>
                </a:solidFill>
                <a:latin typeface="Calibri" panose="020F0502020204030204" pitchFamily="34" charset="0"/>
                <a:ea typeface="Calibri" panose="020F0502020204030204" pitchFamily="34" charset="0"/>
              </a:rPr>
              <a:t>مرح ؟ وهكذا </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5" name="Picture 14"/>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95525" y="5170025"/>
            <a:ext cx="1345565" cy="1344930"/>
          </a:xfrm>
          <a:prstGeom prst="rect">
            <a:avLst/>
          </a:prstGeom>
          <a:noFill/>
          <a:ln>
            <a:noFill/>
          </a:ln>
        </p:spPr>
      </p:pic>
      <p:pic>
        <p:nvPicPr>
          <p:cNvPr id="16" name="Picture 15" descr="C:\Users\maraimm\Desktop\صور انفوجرافيك\Untitled528.png"/>
          <p:cNvPicPr/>
          <p:nvPr/>
        </p:nvPicPr>
        <p:blipFill>
          <a:blip r:embed="rId10">
            <a:extLst>
              <a:ext uri="{28A0092B-C50C-407E-A947-70E740481C1C}">
                <a14:useLocalDpi xmlns:a14="http://schemas.microsoft.com/office/drawing/2010/main" val="0"/>
              </a:ext>
            </a:extLst>
          </a:blip>
          <a:srcRect/>
          <a:stretch>
            <a:fillRect/>
          </a:stretch>
        </p:blipFill>
        <p:spPr bwMode="auto">
          <a:xfrm>
            <a:off x="5637666" y="3828224"/>
            <a:ext cx="3380282" cy="2985460"/>
          </a:xfrm>
          <a:prstGeom prst="rect">
            <a:avLst/>
          </a:prstGeom>
          <a:noFill/>
          <a:ln>
            <a:noFill/>
          </a:ln>
        </p:spPr>
      </p:pic>
      <p:pic>
        <p:nvPicPr>
          <p:cNvPr id="17" name="Picture 16"/>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22004" y="5737511"/>
            <a:ext cx="543560" cy="547370"/>
          </a:xfrm>
          <a:prstGeom prst="rect">
            <a:avLst/>
          </a:prstGeom>
          <a:noFill/>
          <a:ln>
            <a:noFill/>
          </a:ln>
        </p:spPr>
      </p:pic>
      <p:sp>
        <p:nvSpPr>
          <p:cNvPr id="18" name="Rounded Rectangle 17"/>
          <p:cNvSpPr/>
          <p:nvPr/>
        </p:nvSpPr>
        <p:spPr>
          <a:xfrm>
            <a:off x="5824879" y="4257957"/>
            <a:ext cx="2713063" cy="2070283"/>
          </a:xfrm>
          <a:prstGeom prst="roundRect">
            <a:avLst/>
          </a:prstGeom>
          <a:noFill/>
          <a:ln w="12700" cap="flat" cmpd="sng" algn="ctr">
            <a:no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800" b="1" dirty="0">
                <a:solidFill>
                  <a:srgbClr val="0D0D0D"/>
                </a:solidFill>
                <a:effectLst/>
                <a:latin typeface="Calibri" panose="020F0502020204030204" pitchFamily="34" charset="0"/>
                <a:ea typeface="Calibri" panose="020F0502020204030204" pitchFamily="34" charset="0"/>
                <a:cs typeface="Arial" panose="020B0604020202020204" pitchFamily="34" charset="0"/>
              </a:rPr>
              <a:t>4</a:t>
            </a:r>
            <a:r>
              <a:rPr lang="ar-SA" sz="2400" dirty="0">
                <a:solidFill>
                  <a:srgbClr val="0D0D0D"/>
                </a:solidFill>
                <a:effectLst/>
                <a:latin typeface="Calibri" panose="020F0502020204030204" pitchFamily="34" charset="0"/>
                <a:ea typeface="Calibri" panose="020F0502020204030204" pitchFamily="34" charset="0"/>
                <a:cs typeface="Arial" panose="020B0604020202020204" pitchFamily="34" charset="0"/>
              </a:rPr>
              <a:t/>
            </a:r>
            <a:br>
              <a:rPr lang="ar-SA" sz="2400" dirty="0">
                <a:solidFill>
                  <a:srgbClr val="0D0D0D"/>
                </a:solidFill>
                <a:effectLst/>
                <a:latin typeface="Calibri" panose="020F0502020204030204" pitchFamily="34" charset="0"/>
                <a:ea typeface="Calibri" panose="020F0502020204030204" pitchFamily="34" charset="0"/>
                <a:cs typeface="Arial" panose="020B0604020202020204" pitchFamily="34" charset="0"/>
              </a:rPr>
            </a:br>
            <a:r>
              <a:rPr lang="ar-SA" sz="2400" dirty="0">
                <a:solidFill>
                  <a:srgbClr val="0D0D0D"/>
                </a:solidFill>
                <a:latin typeface="Calibri" panose="020F0502020204030204" pitchFamily="34" charset="0"/>
                <a:ea typeface="Calibri" panose="020F0502020204030204" pitchFamily="34" charset="0"/>
              </a:rPr>
              <a:t>التحدث مع العميل من أكثر المؤشرات مساعدة في تحديد شخصيته .. ولكن لاحظ بدقة صوته وانفعالاته </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3" name="Group 2"/>
          <p:cNvGrpSpPr/>
          <p:nvPr/>
        </p:nvGrpSpPr>
        <p:grpSpPr>
          <a:xfrm>
            <a:off x="3852454" y="270351"/>
            <a:ext cx="5210991" cy="611108"/>
            <a:chOff x="854667" y="651635"/>
            <a:chExt cx="5210991" cy="982272"/>
          </a:xfrm>
        </p:grpSpPr>
        <p:pic>
          <p:nvPicPr>
            <p:cNvPr id="5" name="Picture 4"/>
            <p:cNvPicPr>
              <a:picLocks noChangeAspect="1"/>
            </p:cNvPicPr>
            <p:nvPr/>
          </p:nvPicPr>
          <p:blipFill>
            <a:blip r:embed="rId1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54667" y="651635"/>
              <a:ext cx="5210991" cy="969266"/>
            </a:xfrm>
            <a:prstGeom prst="rect">
              <a:avLst/>
            </a:prstGeom>
          </p:spPr>
        </p:pic>
        <p:sp>
          <p:nvSpPr>
            <p:cNvPr id="6" name="Rectangle 5"/>
            <p:cNvSpPr/>
            <p:nvPr/>
          </p:nvSpPr>
          <p:spPr>
            <a:xfrm>
              <a:off x="1182076" y="651635"/>
              <a:ext cx="4556172" cy="982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كيف تحلل شخصية عميلك العزيز ؟ </a:t>
              </a:r>
            </a:p>
          </p:txBody>
        </p:sp>
      </p:grpSp>
    </p:spTree>
    <p:extLst>
      <p:ext uri="{BB962C8B-B14F-4D97-AF65-F5344CB8AC3E}">
        <p14:creationId xmlns:p14="http://schemas.microsoft.com/office/powerpoint/2010/main" val="21765348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par>
                                <p:cTn id="18" presetID="21"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par>
                                <p:cTn id="29" presetID="3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par>
                                <p:cTn id="53" presetID="53" presetClass="entr" presetSubtype="16"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1000" fill="hold"/>
                                        <p:tgtEl>
                                          <p:spTgt spid="18"/>
                                        </p:tgtEl>
                                        <p:attrNameLst>
                                          <p:attrName>ppt_w</p:attrName>
                                        </p:attrNameLst>
                                      </p:cBhvr>
                                      <p:tavLst>
                                        <p:tav tm="0">
                                          <p:val>
                                            <p:fltVal val="0"/>
                                          </p:val>
                                        </p:tav>
                                        <p:tav tm="100000">
                                          <p:val>
                                            <p:strVal val="#ppt_w"/>
                                          </p:val>
                                        </p:tav>
                                      </p:tavLst>
                                    </p:anim>
                                    <p:anim calcmode="lin" valueType="num">
                                      <p:cBhvr>
                                        <p:cTn id="63" dur="1000" fill="hold"/>
                                        <p:tgtEl>
                                          <p:spTgt spid="18"/>
                                        </p:tgtEl>
                                        <p:attrNameLst>
                                          <p:attrName>ppt_h</p:attrName>
                                        </p:attrNameLst>
                                      </p:cBhvr>
                                      <p:tavLst>
                                        <p:tav tm="0">
                                          <p:val>
                                            <p:fltVal val="0"/>
                                          </p:val>
                                        </p:tav>
                                        <p:tav tm="100000">
                                          <p:val>
                                            <p:strVal val="#ppt_h"/>
                                          </p:val>
                                        </p:tav>
                                      </p:tavLst>
                                    </p:anim>
                                    <p:anim calcmode="lin" valueType="num">
                                      <p:cBhvr>
                                        <p:cTn id="64" dur="1000" fill="hold"/>
                                        <p:tgtEl>
                                          <p:spTgt spid="18"/>
                                        </p:tgtEl>
                                        <p:attrNameLst>
                                          <p:attrName>style.rotation</p:attrName>
                                        </p:attrNameLst>
                                      </p:cBhvr>
                                      <p:tavLst>
                                        <p:tav tm="0">
                                          <p:val>
                                            <p:fltVal val="90"/>
                                          </p:val>
                                        </p:tav>
                                        <p:tav tm="100000">
                                          <p:val>
                                            <p:fltVal val="0"/>
                                          </p:val>
                                        </p:tav>
                                      </p:tavLst>
                                    </p:anim>
                                    <p:animEffect transition="in" filter="fade">
                                      <p:cBhvr>
                                        <p:cTn id="65" dur="1000"/>
                                        <p:tgtEl>
                                          <p:spTgt spid="18"/>
                                        </p:tgtEl>
                                      </p:cBhvr>
                                    </p:animEffect>
                                  </p:childTnLst>
                                </p:cTn>
                              </p:par>
                              <p:par>
                                <p:cTn id="66" presetID="31" presetClass="entr" presetSubtype="0"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p:cTn id="68" dur="1000" fill="hold"/>
                                        <p:tgtEl>
                                          <p:spTgt spid="16"/>
                                        </p:tgtEl>
                                        <p:attrNameLst>
                                          <p:attrName>ppt_w</p:attrName>
                                        </p:attrNameLst>
                                      </p:cBhvr>
                                      <p:tavLst>
                                        <p:tav tm="0">
                                          <p:val>
                                            <p:fltVal val="0"/>
                                          </p:val>
                                        </p:tav>
                                        <p:tav tm="100000">
                                          <p:val>
                                            <p:strVal val="#ppt_w"/>
                                          </p:val>
                                        </p:tav>
                                      </p:tavLst>
                                    </p:anim>
                                    <p:anim calcmode="lin" valueType="num">
                                      <p:cBhvr>
                                        <p:cTn id="69" dur="1000" fill="hold"/>
                                        <p:tgtEl>
                                          <p:spTgt spid="16"/>
                                        </p:tgtEl>
                                        <p:attrNameLst>
                                          <p:attrName>ppt_h</p:attrName>
                                        </p:attrNameLst>
                                      </p:cBhvr>
                                      <p:tavLst>
                                        <p:tav tm="0">
                                          <p:val>
                                            <p:fltVal val="0"/>
                                          </p:val>
                                        </p:tav>
                                        <p:tav tm="100000">
                                          <p:val>
                                            <p:strVal val="#ppt_h"/>
                                          </p:val>
                                        </p:tav>
                                      </p:tavLst>
                                    </p:anim>
                                    <p:anim calcmode="lin" valueType="num">
                                      <p:cBhvr>
                                        <p:cTn id="70" dur="1000" fill="hold"/>
                                        <p:tgtEl>
                                          <p:spTgt spid="16"/>
                                        </p:tgtEl>
                                        <p:attrNameLst>
                                          <p:attrName>style.rotation</p:attrName>
                                        </p:attrNameLst>
                                      </p:cBhvr>
                                      <p:tavLst>
                                        <p:tav tm="0">
                                          <p:val>
                                            <p:fltVal val="90"/>
                                          </p:val>
                                        </p:tav>
                                        <p:tav tm="100000">
                                          <p:val>
                                            <p:fltVal val="0"/>
                                          </p:val>
                                        </p:tav>
                                      </p:tavLst>
                                    </p:anim>
                                    <p:animEffect transition="in" filter="fade">
                                      <p:cBhvr>
                                        <p:cTn id="71" dur="1000"/>
                                        <p:tgtEl>
                                          <p:spTgt spid="16"/>
                                        </p:tgtEl>
                                      </p:cBhvr>
                                    </p:animEffect>
                                  </p:childTnLst>
                                </p:cTn>
                              </p:par>
                              <p:par>
                                <p:cTn id="72" presetID="31"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1000" fill="hold"/>
                                        <p:tgtEl>
                                          <p:spTgt spid="17"/>
                                        </p:tgtEl>
                                        <p:attrNameLst>
                                          <p:attrName>ppt_w</p:attrName>
                                        </p:attrNameLst>
                                      </p:cBhvr>
                                      <p:tavLst>
                                        <p:tav tm="0">
                                          <p:val>
                                            <p:fltVal val="0"/>
                                          </p:val>
                                        </p:tav>
                                        <p:tav tm="100000">
                                          <p:val>
                                            <p:strVal val="#ppt_w"/>
                                          </p:val>
                                        </p:tav>
                                      </p:tavLst>
                                    </p:anim>
                                    <p:anim calcmode="lin" valueType="num">
                                      <p:cBhvr>
                                        <p:cTn id="75" dur="1000" fill="hold"/>
                                        <p:tgtEl>
                                          <p:spTgt spid="17"/>
                                        </p:tgtEl>
                                        <p:attrNameLst>
                                          <p:attrName>ppt_h</p:attrName>
                                        </p:attrNameLst>
                                      </p:cBhvr>
                                      <p:tavLst>
                                        <p:tav tm="0">
                                          <p:val>
                                            <p:fltVal val="0"/>
                                          </p:val>
                                        </p:tav>
                                        <p:tav tm="100000">
                                          <p:val>
                                            <p:strVal val="#ppt_h"/>
                                          </p:val>
                                        </p:tav>
                                      </p:tavLst>
                                    </p:anim>
                                    <p:anim calcmode="lin" valueType="num">
                                      <p:cBhvr>
                                        <p:cTn id="76" dur="1000" fill="hold"/>
                                        <p:tgtEl>
                                          <p:spTgt spid="17"/>
                                        </p:tgtEl>
                                        <p:attrNameLst>
                                          <p:attrName>style.rotation</p:attrName>
                                        </p:attrNameLst>
                                      </p:cBhvr>
                                      <p:tavLst>
                                        <p:tav tm="0">
                                          <p:val>
                                            <p:fltVal val="90"/>
                                          </p:val>
                                        </p:tav>
                                        <p:tav tm="100000">
                                          <p:val>
                                            <p:fltVal val="0"/>
                                          </p:val>
                                        </p:tav>
                                      </p:tavLst>
                                    </p:anim>
                                    <p:animEffect transition="in" filter="fade">
                                      <p:cBhvr>
                                        <p:cTn id="7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p:bldP spid="18"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91</a:t>
            </a:fld>
            <a:endParaRPr lang="ar-EG">
              <a:solidFill>
                <a:prstClr val="black">
                  <a:tint val="75000"/>
                </a:prstClr>
              </a:solidFill>
            </a:endParaRPr>
          </a:p>
        </p:txBody>
      </p:sp>
      <p:grpSp>
        <p:nvGrpSpPr>
          <p:cNvPr id="5" name="Group 4"/>
          <p:cNvGrpSpPr/>
          <p:nvPr/>
        </p:nvGrpSpPr>
        <p:grpSpPr>
          <a:xfrm>
            <a:off x="312730" y="955104"/>
            <a:ext cx="8684419" cy="5401247"/>
            <a:chOff x="312730" y="955104"/>
            <a:chExt cx="8684419" cy="5401247"/>
          </a:xfrm>
        </p:grpSpPr>
        <p:pic>
          <p:nvPicPr>
            <p:cNvPr id="2" name="Picture 1"/>
            <p:cNvPicPr>
              <a:picLocks noChangeAspect="1"/>
            </p:cNvPicPr>
            <p:nvPr/>
          </p:nvPicPr>
          <p:blipFill>
            <a:blip r:embed="rId4"/>
            <a:stretch>
              <a:fillRect/>
            </a:stretch>
          </p:blipFill>
          <p:spPr>
            <a:xfrm>
              <a:off x="312730" y="955104"/>
              <a:ext cx="8684419" cy="5401247"/>
            </a:xfrm>
            <a:prstGeom prst="rect">
              <a:avLst/>
            </a:prstGeom>
          </p:spPr>
        </p:pic>
        <p:sp>
          <p:nvSpPr>
            <p:cNvPr id="3" name="Rectangle 2"/>
            <p:cNvSpPr/>
            <p:nvPr/>
          </p:nvSpPr>
          <p:spPr>
            <a:xfrm rot="1338584">
              <a:off x="6109321" y="2052420"/>
              <a:ext cx="2011925" cy="650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DoubleWave1">
                <a:avLst>
                  <a:gd name="adj1" fmla="val 6250"/>
                  <a:gd name="adj2" fmla="val 274"/>
                </a:avLst>
              </a:prstTxWarp>
              <a:noAutofit/>
            </a:bodyPr>
            <a:lstStyle/>
            <a:p>
              <a:r>
                <a:rPr lang="ar-SA" sz="2800" b="1" dirty="0"/>
                <a:t>أنـــواع العملاء</a:t>
              </a:r>
              <a:endParaRPr lang="en-US" sz="2800" b="1" dirty="0"/>
            </a:p>
          </p:txBody>
        </p:sp>
      </p:grpSp>
    </p:spTree>
    <p:extLst>
      <p:ext uri="{BB962C8B-B14F-4D97-AF65-F5344CB8AC3E}">
        <p14:creationId xmlns:p14="http://schemas.microsoft.com/office/powerpoint/2010/main" val="34991987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92</a:t>
            </a:fld>
            <a:endParaRPr lang="ar-EG">
              <a:solidFill>
                <a:prstClr val="black">
                  <a:tint val="75000"/>
                </a:prstClr>
              </a:solidFill>
            </a:endParaRPr>
          </a:p>
        </p:txBody>
      </p:sp>
      <p:grpSp>
        <p:nvGrpSpPr>
          <p:cNvPr id="9" name="Group 8"/>
          <p:cNvGrpSpPr/>
          <p:nvPr/>
        </p:nvGrpSpPr>
        <p:grpSpPr>
          <a:xfrm>
            <a:off x="2907185" y="151396"/>
            <a:ext cx="3710045" cy="1364343"/>
            <a:chOff x="942717" y="101600"/>
            <a:chExt cx="3710045" cy="1364343"/>
          </a:xfrm>
        </p:grpSpPr>
        <p:grpSp>
          <p:nvGrpSpPr>
            <p:cNvPr id="5" name="Group 4"/>
            <p:cNvGrpSpPr/>
            <p:nvPr/>
          </p:nvGrpSpPr>
          <p:grpSpPr>
            <a:xfrm>
              <a:off x="942717" y="101600"/>
              <a:ext cx="3527683" cy="1364343"/>
              <a:chOff x="1087860" y="0"/>
              <a:chExt cx="3527683" cy="147131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60" y="0"/>
                <a:ext cx="3527683" cy="1471318"/>
              </a:xfrm>
              <a:prstGeom prst="rect">
                <a:avLst/>
              </a:prstGeom>
            </p:spPr>
          </p:pic>
          <p:sp>
            <p:nvSpPr>
              <p:cNvPr id="3" name="Rectangle 2"/>
              <p:cNvSpPr/>
              <p:nvPr/>
            </p:nvSpPr>
            <p:spPr>
              <a:xfrm>
                <a:off x="1603474" y="256687"/>
                <a:ext cx="2558272" cy="537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ا</a:t>
                </a:r>
                <a:r>
                  <a:rPr lang="ar-EG" sz="2800" b="1" dirty="0" smtClean="0"/>
                  <a:t>لعميل </a:t>
                </a:r>
                <a:r>
                  <a:rPr lang="ar-EG" sz="2800" b="1" dirty="0"/>
                  <a:t>الصامت</a:t>
                </a:r>
              </a:p>
            </p:txBody>
          </p:sp>
        </p:grpSp>
        <p:grpSp>
          <p:nvGrpSpPr>
            <p:cNvPr id="8" name="Group 7"/>
            <p:cNvGrpSpPr/>
            <p:nvPr/>
          </p:nvGrpSpPr>
          <p:grpSpPr>
            <a:xfrm>
              <a:off x="4016603" y="101600"/>
              <a:ext cx="636159" cy="670636"/>
              <a:chOff x="4016603" y="101600"/>
              <a:chExt cx="636159" cy="670636"/>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016603" y="101600"/>
                <a:ext cx="636159" cy="670636"/>
              </a:xfrm>
              <a:prstGeom prst="rect">
                <a:avLst/>
              </a:prstGeom>
            </p:spPr>
          </p:pic>
          <p:sp>
            <p:nvSpPr>
              <p:cNvPr id="7" name="Rectangle 6"/>
              <p:cNvSpPr/>
              <p:nvPr/>
            </p:nvSpPr>
            <p:spPr>
              <a:xfrm>
                <a:off x="4171492" y="152238"/>
                <a:ext cx="354935" cy="416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1</a:t>
                </a:r>
                <a:endParaRPr lang="ar-EG" sz="2800" b="1" dirty="0"/>
              </a:p>
            </p:txBody>
          </p:sp>
        </p:grpSp>
      </p:grpSp>
      <p:pic>
        <p:nvPicPr>
          <p:cNvPr id="10" name="Picture 9"/>
          <p:cNvPicPr>
            <a:picLocks noChangeAspect="1"/>
          </p:cNvPicPr>
          <p:nvPr/>
        </p:nvPicPr>
        <p:blipFill>
          <a:blip r:embed="rId6"/>
          <a:stretch>
            <a:fillRect/>
          </a:stretch>
        </p:blipFill>
        <p:spPr>
          <a:xfrm>
            <a:off x="4171492" y="4538821"/>
            <a:ext cx="1667131" cy="1817530"/>
          </a:xfrm>
          <a:prstGeom prst="rect">
            <a:avLst/>
          </a:prstGeom>
        </p:spPr>
      </p:pic>
      <p:grpSp>
        <p:nvGrpSpPr>
          <p:cNvPr id="17" name="Group 16"/>
          <p:cNvGrpSpPr/>
          <p:nvPr/>
        </p:nvGrpSpPr>
        <p:grpSpPr>
          <a:xfrm>
            <a:off x="5802663" y="3494706"/>
            <a:ext cx="2674548" cy="2877106"/>
            <a:chOff x="5802663" y="3494706"/>
            <a:chExt cx="2674548" cy="2877106"/>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7241">
              <a:off x="5802663" y="3494706"/>
              <a:ext cx="2674548" cy="2877106"/>
            </a:xfrm>
            <a:prstGeom prst="rect">
              <a:avLst/>
            </a:prstGeom>
          </p:spPr>
        </p:pic>
        <p:sp>
          <p:nvSpPr>
            <p:cNvPr id="16" name="Rectangle 15"/>
            <p:cNvSpPr/>
            <p:nvPr/>
          </p:nvSpPr>
          <p:spPr>
            <a:xfrm>
              <a:off x="6126433" y="3657600"/>
              <a:ext cx="2192633" cy="1789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ربما يكون هذا العميل من أصعب العملاء ، فهو يرفض أن يعلق أو يتحدث إليك ولو بكلمة واحدة </a:t>
              </a:r>
            </a:p>
          </p:txBody>
        </p:sp>
      </p:grpSp>
      <p:grpSp>
        <p:nvGrpSpPr>
          <p:cNvPr id="19" name="Group 18"/>
          <p:cNvGrpSpPr/>
          <p:nvPr/>
        </p:nvGrpSpPr>
        <p:grpSpPr>
          <a:xfrm>
            <a:off x="4833924" y="1034140"/>
            <a:ext cx="2945903" cy="2927874"/>
            <a:chOff x="4833924" y="1034140"/>
            <a:chExt cx="2945903" cy="2927874"/>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833924" y="1034140"/>
              <a:ext cx="2945903" cy="2927874"/>
            </a:xfrm>
            <a:prstGeom prst="rect">
              <a:avLst/>
            </a:prstGeom>
          </p:spPr>
        </p:pic>
        <p:sp>
          <p:nvSpPr>
            <p:cNvPr id="18" name="Rectangle 17"/>
            <p:cNvSpPr/>
            <p:nvPr/>
          </p:nvSpPr>
          <p:spPr>
            <a:xfrm rot="21184352">
              <a:off x="5204748" y="1241161"/>
              <a:ext cx="2232284" cy="2065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لا تظهر عليه اي انطباعات سواء بالقبول او الرفض لا يتحدث به .. ومن الصعب أن تكشف ما يدور بأذهانهم </a:t>
              </a:r>
            </a:p>
          </p:txBody>
        </p:sp>
      </p:grpSp>
      <p:grpSp>
        <p:nvGrpSpPr>
          <p:cNvPr id="21" name="Group 20"/>
          <p:cNvGrpSpPr/>
          <p:nvPr/>
        </p:nvGrpSpPr>
        <p:grpSpPr>
          <a:xfrm>
            <a:off x="2433761" y="1474814"/>
            <a:ext cx="2860602" cy="3149671"/>
            <a:chOff x="2397401" y="1629266"/>
            <a:chExt cx="2860602" cy="3149671"/>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15366" flipH="1">
              <a:off x="2397401" y="1629266"/>
              <a:ext cx="2860602" cy="3149671"/>
            </a:xfrm>
            <a:prstGeom prst="rect">
              <a:avLst/>
            </a:prstGeom>
          </p:spPr>
        </p:pic>
        <p:sp>
          <p:nvSpPr>
            <p:cNvPr id="20" name="Rectangle 19"/>
            <p:cNvSpPr/>
            <p:nvPr/>
          </p:nvSpPr>
          <p:spPr>
            <a:xfrm rot="21266199">
              <a:off x="2482432" y="1864631"/>
              <a:ext cx="2508903" cy="2122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ar-EG" sz="2400" dirty="0" smtClean="0"/>
                <a:t>يحتاج </a:t>
              </a:r>
              <a:r>
                <a:rPr lang="ar-EG" sz="2400" dirty="0"/>
                <a:t>هذا النوع من العملاء إلى اختراق جدار الصمت لديه باسئلة لا تتضمن الإجابة ( بنعم ) أو ( لا ) </a:t>
              </a:r>
            </a:p>
          </p:txBody>
        </p:sp>
      </p:grpSp>
      <p:grpSp>
        <p:nvGrpSpPr>
          <p:cNvPr id="23" name="Group 22"/>
          <p:cNvGrpSpPr/>
          <p:nvPr/>
        </p:nvGrpSpPr>
        <p:grpSpPr>
          <a:xfrm>
            <a:off x="980099" y="3560808"/>
            <a:ext cx="3041173" cy="2997322"/>
            <a:chOff x="980099" y="3560808"/>
            <a:chExt cx="3041173" cy="2997322"/>
          </a:xfrm>
        </p:grpSpPr>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831318">
              <a:off x="980099" y="3560808"/>
              <a:ext cx="3041173" cy="2997322"/>
            </a:xfrm>
            <a:prstGeom prst="rect">
              <a:avLst/>
            </a:prstGeom>
          </p:spPr>
        </p:pic>
        <p:sp>
          <p:nvSpPr>
            <p:cNvPr id="22" name="Rectangle 21"/>
            <p:cNvSpPr/>
            <p:nvPr/>
          </p:nvSpPr>
          <p:spPr>
            <a:xfrm rot="21184352">
              <a:off x="1146307" y="3851192"/>
              <a:ext cx="2388571" cy="1646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يجب أن يتسم البائع بالصبر وروح الفكاهة ، ويطلب رأيه صراحة فيما يعرض من أمور</a:t>
              </a:r>
            </a:p>
          </p:txBody>
        </p:sp>
      </p:grpSp>
    </p:spTree>
    <p:extLst>
      <p:ext uri="{BB962C8B-B14F-4D97-AF65-F5344CB8AC3E}">
        <p14:creationId xmlns:p14="http://schemas.microsoft.com/office/powerpoint/2010/main" val="19370668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47" name="Group 46"/>
          <p:cNvGrpSpPr/>
          <p:nvPr/>
        </p:nvGrpSpPr>
        <p:grpSpPr>
          <a:xfrm>
            <a:off x="228121" y="1626184"/>
            <a:ext cx="4148510" cy="4433444"/>
            <a:chOff x="228121" y="1626184"/>
            <a:chExt cx="4148510" cy="4433444"/>
          </a:xfrm>
        </p:grpSpPr>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121" y="1626184"/>
              <a:ext cx="4148510" cy="4433444"/>
            </a:xfrm>
            <a:prstGeom prst="rect">
              <a:avLst/>
            </a:prstGeom>
          </p:spPr>
        </p:pic>
        <p:sp>
          <p:nvSpPr>
            <p:cNvPr id="46" name="Rectangle 45"/>
            <p:cNvSpPr/>
            <p:nvPr/>
          </p:nvSpPr>
          <p:spPr>
            <a:xfrm rot="21189816">
              <a:off x="835775" y="1746364"/>
              <a:ext cx="2933201" cy="461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b="1" dirty="0" smtClean="0">
                  <a:solidFill>
                    <a:srgbClr val="C00000"/>
                  </a:solidFill>
                </a:rPr>
                <a:t>يحتاج </a:t>
              </a:r>
              <a:r>
                <a:rPr lang="ar-EG" sz="2400" b="1" dirty="0">
                  <a:solidFill>
                    <a:srgbClr val="C00000"/>
                  </a:solidFill>
                </a:rPr>
                <a:t>العميل الثرثار إلى </a:t>
              </a: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93</a:t>
            </a:fld>
            <a:endParaRPr lang="ar-EG">
              <a:solidFill>
                <a:prstClr val="black">
                  <a:tint val="75000"/>
                </a:prstClr>
              </a:solidFill>
            </a:endParaRPr>
          </a:p>
        </p:txBody>
      </p:sp>
      <p:grpSp>
        <p:nvGrpSpPr>
          <p:cNvPr id="9" name="Group 8"/>
          <p:cNvGrpSpPr/>
          <p:nvPr/>
        </p:nvGrpSpPr>
        <p:grpSpPr>
          <a:xfrm>
            <a:off x="2707783" y="11453"/>
            <a:ext cx="3710045" cy="1364343"/>
            <a:chOff x="942717" y="101600"/>
            <a:chExt cx="3710045" cy="1364343"/>
          </a:xfrm>
        </p:grpSpPr>
        <p:grpSp>
          <p:nvGrpSpPr>
            <p:cNvPr id="5" name="Group 4"/>
            <p:cNvGrpSpPr/>
            <p:nvPr/>
          </p:nvGrpSpPr>
          <p:grpSpPr>
            <a:xfrm>
              <a:off x="942717" y="101600"/>
              <a:ext cx="3527683" cy="1364343"/>
              <a:chOff x="1087860" y="0"/>
              <a:chExt cx="3527683" cy="1471318"/>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860" y="0"/>
                <a:ext cx="3527683" cy="1471318"/>
              </a:xfrm>
              <a:prstGeom prst="rect">
                <a:avLst/>
              </a:prstGeom>
            </p:spPr>
          </p:pic>
          <p:sp>
            <p:nvSpPr>
              <p:cNvPr id="3" name="Rectangle 2"/>
              <p:cNvSpPr/>
              <p:nvPr/>
            </p:nvSpPr>
            <p:spPr>
              <a:xfrm>
                <a:off x="1603474" y="256687"/>
                <a:ext cx="2558272" cy="537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العميل </a:t>
                </a:r>
                <a:r>
                  <a:rPr lang="ar-EG" sz="2800" b="1" dirty="0"/>
                  <a:t>الثرثار</a:t>
                </a:r>
              </a:p>
            </p:txBody>
          </p:sp>
        </p:grpSp>
        <p:grpSp>
          <p:nvGrpSpPr>
            <p:cNvPr id="8" name="Group 7"/>
            <p:cNvGrpSpPr/>
            <p:nvPr/>
          </p:nvGrpSpPr>
          <p:grpSpPr>
            <a:xfrm>
              <a:off x="4016603" y="101600"/>
              <a:ext cx="636159" cy="670636"/>
              <a:chOff x="4016603" y="101600"/>
              <a:chExt cx="636159" cy="670636"/>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16603" y="101600"/>
                <a:ext cx="636159" cy="670636"/>
              </a:xfrm>
              <a:prstGeom prst="rect">
                <a:avLst/>
              </a:prstGeom>
            </p:spPr>
          </p:pic>
          <p:sp>
            <p:nvSpPr>
              <p:cNvPr id="7" name="Rectangle 6"/>
              <p:cNvSpPr/>
              <p:nvPr/>
            </p:nvSpPr>
            <p:spPr>
              <a:xfrm>
                <a:off x="4171492" y="152238"/>
                <a:ext cx="354935" cy="416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2</a:t>
                </a:r>
                <a:endParaRPr lang="ar-EG" sz="2800" b="1" dirty="0"/>
              </a:p>
            </p:txBody>
          </p:sp>
        </p:grpSp>
      </p:grpSp>
      <p:pic>
        <p:nvPicPr>
          <p:cNvPr id="11" name="Picture 10"/>
          <p:cNvPicPr>
            <a:picLocks noChangeAspect="1"/>
          </p:cNvPicPr>
          <p:nvPr/>
        </p:nvPicPr>
        <p:blipFill>
          <a:blip r:embed="rId7"/>
          <a:stretch>
            <a:fillRect/>
          </a:stretch>
        </p:blipFill>
        <p:spPr>
          <a:xfrm flipH="1">
            <a:off x="6757728" y="2061027"/>
            <a:ext cx="1920907" cy="2917373"/>
          </a:xfrm>
          <a:prstGeom prst="rect">
            <a:avLst/>
          </a:prstGeom>
        </p:spPr>
      </p:pic>
      <p:grpSp>
        <p:nvGrpSpPr>
          <p:cNvPr id="26" name="Group 25"/>
          <p:cNvGrpSpPr/>
          <p:nvPr/>
        </p:nvGrpSpPr>
        <p:grpSpPr>
          <a:xfrm>
            <a:off x="4420718" y="859046"/>
            <a:ext cx="3136508" cy="2071658"/>
            <a:chOff x="4074526" y="772236"/>
            <a:chExt cx="2954146" cy="2846505"/>
          </a:xfrm>
        </p:grpSpPr>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4526" y="772236"/>
              <a:ext cx="2954146" cy="2846505"/>
            </a:xfrm>
            <a:prstGeom prst="rect">
              <a:avLst/>
            </a:prstGeom>
          </p:spPr>
        </p:pic>
        <p:sp>
          <p:nvSpPr>
            <p:cNvPr id="25" name="Rectangle 24"/>
            <p:cNvSpPr/>
            <p:nvPr/>
          </p:nvSpPr>
          <p:spPr>
            <a:xfrm>
              <a:off x="5210627" y="1560284"/>
              <a:ext cx="1305379" cy="1001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يتكلم طول الوقت </a:t>
              </a:r>
            </a:p>
          </p:txBody>
        </p:sp>
      </p:grpSp>
      <p:grpSp>
        <p:nvGrpSpPr>
          <p:cNvPr id="27" name="Group 26"/>
          <p:cNvGrpSpPr/>
          <p:nvPr/>
        </p:nvGrpSpPr>
        <p:grpSpPr>
          <a:xfrm>
            <a:off x="4171492" y="2255070"/>
            <a:ext cx="2718026" cy="1684329"/>
            <a:chOff x="4074526" y="772236"/>
            <a:chExt cx="2954146" cy="2846505"/>
          </a:xfrm>
        </p:grpSpPr>
        <p:pic>
          <p:nvPicPr>
            <p:cNvPr id="28" name="Picture 27"/>
            <p:cNvPicPr>
              <a:picLocks noChangeAspect="1"/>
            </p:cNvPicPr>
            <p:nvPr/>
          </p:nvPicPr>
          <p:blipFill>
            <a:blip r:embed="rId9">
              <a:duotone>
                <a:prstClr val="black"/>
                <a:schemeClr val="accent5">
                  <a:tint val="45000"/>
                  <a:satMod val="400000"/>
                </a:scheme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74526" y="772236"/>
              <a:ext cx="2954146" cy="2846505"/>
            </a:xfrm>
            <a:prstGeom prst="rect">
              <a:avLst/>
            </a:prstGeom>
          </p:spPr>
        </p:pic>
        <p:sp>
          <p:nvSpPr>
            <p:cNvPr id="29" name="Rectangle 28"/>
            <p:cNvSpPr/>
            <p:nvPr/>
          </p:nvSpPr>
          <p:spPr>
            <a:xfrm>
              <a:off x="5210627" y="1560284"/>
              <a:ext cx="1305379" cy="1001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غير مرتب </a:t>
              </a:r>
            </a:p>
          </p:txBody>
        </p:sp>
      </p:grpSp>
      <p:grpSp>
        <p:nvGrpSpPr>
          <p:cNvPr id="30" name="Group 29"/>
          <p:cNvGrpSpPr/>
          <p:nvPr/>
        </p:nvGrpSpPr>
        <p:grpSpPr>
          <a:xfrm>
            <a:off x="4281529" y="3401640"/>
            <a:ext cx="3205121" cy="2327471"/>
            <a:chOff x="4074526" y="772236"/>
            <a:chExt cx="2954146" cy="2846505"/>
          </a:xfrm>
        </p:grpSpPr>
        <p:pic>
          <p:nvPicPr>
            <p:cNvPr id="31" name="Picture 30"/>
            <p:cNvPicPr>
              <a:picLocks noChangeAspect="1"/>
            </p:cNvPicPr>
            <p:nvPr/>
          </p:nvPicPr>
          <p:blipFill>
            <a:blip r:embed="rId11">
              <a:duotone>
                <a:prstClr val="black"/>
                <a:schemeClr val="accent6">
                  <a:tint val="45000"/>
                  <a:satMod val="400000"/>
                </a:schemeClr>
              </a:duotone>
              <a:extLst>
                <a:ext uri="{BEBA8EAE-BF5A-486C-A8C5-ECC9F3942E4B}">
                  <a14:imgProps xmlns:a14="http://schemas.microsoft.com/office/drawing/2010/main">
                    <a14:imgLayer r:embed="rId10">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074526" y="772236"/>
              <a:ext cx="2954146" cy="2846505"/>
            </a:xfrm>
            <a:prstGeom prst="rect">
              <a:avLst/>
            </a:prstGeom>
          </p:spPr>
        </p:pic>
        <p:sp>
          <p:nvSpPr>
            <p:cNvPr id="32" name="Rectangle 31"/>
            <p:cNvSpPr/>
            <p:nvPr/>
          </p:nvSpPr>
          <p:spPr>
            <a:xfrm>
              <a:off x="5239187" y="1382937"/>
              <a:ext cx="1304736" cy="1001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مجادل </a:t>
              </a:r>
              <a:r>
                <a:rPr lang="ar-EG" sz="2400" b="1" dirty="0" smtClean="0"/>
                <a:t/>
              </a:r>
              <a:br>
                <a:rPr lang="ar-EG" sz="2400" b="1" dirty="0" smtClean="0"/>
              </a:br>
              <a:r>
                <a:rPr lang="ar-EG" sz="2400" b="1" dirty="0" smtClean="0"/>
                <a:t>يحب </a:t>
              </a:r>
              <a:r>
                <a:rPr lang="ar-EG" sz="2400" b="1" dirty="0"/>
                <a:t>النقاش </a:t>
              </a:r>
            </a:p>
          </p:txBody>
        </p:sp>
      </p:grpSp>
      <p:grpSp>
        <p:nvGrpSpPr>
          <p:cNvPr id="33" name="Group 32"/>
          <p:cNvGrpSpPr/>
          <p:nvPr/>
        </p:nvGrpSpPr>
        <p:grpSpPr>
          <a:xfrm>
            <a:off x="5893836" y="4844403"/>
            <a:ext cx="2718026" cy="1684329"/>
            <a:chOff x="4074526" y="772236"/>
            <a:chExt cx="2954146" cy="2846505"/>
          </a:xfrm>
        </p:grpSpPr>
        <p:pic>
          <p:nvPicPr>
            <p:cNvPr id="34" name="Picture 33"/>
            <p:cNvPicPr>
              <a:picLocks noChangeAspect="1"/>
            </p:cNvPicPr>
            <p:nvPr/>
          </p:nvPicPr>
          <p:blipFill>
            <a:blip r:embed="rId9">
              <a:duotone>
                <a:prstClr val="black"/>
                <a:schemeClr val="accent2">
                  <a:tint val="45000"/>
                  <a:satMod val="400000"/>
                </a:scheme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74526" y="772236"/>
              <a:ext cx="2954146" cy="2846505"/>
            </a:xfrm>
            <a:prstGeom prst="rect">
              <a:avLst/>
            </a:prstGeom>
          </p:spPr>
        </p:pic>
        <p:sp>
          <p:nvSpPr>
            <p:cNvPr id="35" name="Rectangle 34"/>
            <p:cNvSpPr/>
            <p:nvPr/>
          </p:nvSpPr>
          <p:spPr>
            <a:xfrm>
              <a:off x="5210627" y="1560284"/>
              <a:ext cx="1305379" cy="1001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اجتماعي</a:t>
              </a:r>
            </a:p>
          </p:txBody>
        </p:sp>
      </p:grpSp>
      <p:grpSp>
        <p:nvGrpSpPr>
          <p:cNvPr id="36" name="Group 35"/>
          <p:cNvGrpSpPr/>
          <p:nvPr/>
        </p:nvGrpSpPr>
        <p:grpSpPr>
          <a:xfrm>
            <a:off x="3254669" y="4800766"/>
            <a:ext cx="3136508" cy="2071658"/>
            <a:chOff x="4074526" y="772236"/>
            <a:chExt cx="2954146" cy="2846505"/>
          </a:xfrm>
        </p:grpSpPr>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4526" y="772236"/>
              <a:ext cx="2954146" cy="2846505"/>
            </a:xfrm>
            <a:prstGeom prst="rect">
              <a:avLst/>
            </a:prstGeom>
          </p:spPr>
        </p:pic>
        <p:sp>
          <p:nvSpPr>
            <p:cNvPr id="38" name="Rectangle 37"/>
            <p:cNvSpPr/>
            <p:nvPr/>
          </p:nvSpPr>
          <p:spPr>
            <a:xfrm>
              <a:off x="5210627" y="1560284"/>
              <a:ext cx="1305379" cy="1001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غير منطقي في الرد </a:t>
              </a:r>
            </a:p>
          </p:txBody>
        </p:sp>
      </p:grpSp>
      <p:sp>
        <p:nvSpPr>
          <p:cNvPr id="45" name="Rectangle 44"/>
          <p:cNvSpPr/>
          <p:nvPr/>
        </p:nvSpPr>
        <p:spPr>
          <a:xfrm>
            <a:off x="972217" y="2479431"/>
            <a:ext cx="2933201" cy="834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solidFill>
                  <a:srgbClr val="002060"/>
                </a:solidFill>
              </a:rPr>
              <a:t>لباقة خاصة من البائع لإدارة دفة الحديث </a:t>
            </a:r>
          </a:p>
        </p:txBody>
      </p:sp>
      <p:sp>
        <p:nvSpPr>
          <p:cNvPr id="48" name="Rectangle 47"/>
          <p:cNvSpPr/>
          <p:nvPr/>
        </p:nvSpPr>
        <p:spPr>
          <a:xfrm>
            <a:off x="984103" y="3385793"/>
            <a:ext cx="2933201" cy="1041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smtClean="0">
                <a:solidFill>
                  <a:srgbClr val="7030A0"/>
                </a:solidFill>
              </a:rPr>
              <a:t>اهتمام بالغ </a:t>
            </a:r>
            <a:r>
              <a:rPr lang="ar-EG" sz="2400" dirty="0">
                <a:solidFill>
                  <a:srgbClr val="7030A0"/>
                </a:solidFill>
              </a:rPr>
              <a:t>لما يقول .. ثم اجتذابه </a:t>
            </a:r>
            <a:r>
              <a:rPr lang="ar-EG" sz="2400" dirty="0" smtClean="0">
                <a:solidFill>
                  <a:srgbClr val="7030A0"/>
                </a:solidFill>
              </a:rPr>
              <a:t>للموضوع </a:t>
            </a:r>
            <a:r>
              <a:rPr lang="ar-EG" sz="2400" dirty="0">
                <a:solidFill>
                  <a:srgbClr val="7030A0"/>
                </a:solidFill>
              </a:rPr>
              <a:t>الرئيسي بطريقة ودية </a:t>
            </a:r>
          </a:p>
        </p:txBody>
      </p:sp>
      <p:sp>
        <p:nvSpPr>
          <p:cNvPr id="49" name="Rectangle 48"/>
          <p:cNvSpPr/>
          <p:nvPr/>
        </p:nvSpPr>
        <p:spPr>
          <a:xfrm>
            <a:off x="984103" y="4534528"/>
            <a:ext cx="2933201" cy="776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a:solidFill>
                  <a:schemeClr val="bg2">
                    <a:lumMod val="10000"/>
                  </a:schemeClr>
                </a:solidFill>
              </a:rPr>
              <a:t>وتوجيه الحديث إلى موضوع المقابلة دون إحراج العميل</a:t>
            </a:r>
          </a:p>
        </p:txBody>
      </p:sp>
    </p:spTree>
    <p:extLst>
      <p:ext uri="{BB962C8B-B14F-4D97-AF65-F5344CB8AC3E}">
        <p14:creationId xmlns:p14="http://schemas.microsoft.com/office/powerpoint/2010/main" val="16946289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p:cTn id="29" dur="500" fill="hold"/>
                                        <p:tgtEl>
                                          <p:spTgt spid="33"/>
                                        </p:tgtEl>
                                        <p:attrNameLst>
                                          <p:attrName>ppt_w</p:attrName>
                                        </p:attrNameLst>
                                      </p:cBhvr>
                                      <p:tavLst>
                                        <p:tav tm="0">
                                          <p:val>
                                            <p:fltVal val="0"/>
                                          </p:val>
                                        </p:tav>
                                        <p:tav tm="100000">
                                          <p:val>
                                            <p:strVal val="#ppt_w"/>
                                          </p:val>
                                        </p:tav>
                                      </p:tavLst>
                                    </p:anim>
                                    <p:anim calcmode="lin" valueType="num">
                                      <p:cBhvr>
                                        <p:cTn id="30" dur="500" fill="hold"/>
                                        <p:tgtEl>
                                          <p:spTgt spid="33"/>
                                        </p:tgtEl>
                                        <p:attrNameLst>
                                          <p:attrName>ppt_h</p:attrName>
                                        </p:attrNameLst>
                                      </p:cBhvr>
                                      <p:tavLst>
                                        <p:tav tm="0">
                                          <p:val>
                                            <p:fltVal val="0"/>
                                          </p:val>
                                        </p:tav>
                                        <p:tav tm="100000">
                                          <p:val>
                                            <p:strVal val="#ppt_h"/>
                                          </p:val>
                                        </p:tav>
                                      </p:tavLst>
                                    </p:anim>
                                    <p:animEffect transition="in" filter="fade">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Effect transition="in" filter="fade">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up)">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barn(inVertical)">
                                      <p:cBhvr>
                                        <p:cTn id="48" dur="500"/>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arn(inVertical)">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barn(inVertical)">
                                      <p:cBhvr>
                                        <p:cTn id="5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p:bldP spid="49"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94</a:t>
            </a:fld>
            <a:endParaRPr lang="ar-EG">
              <a:solidFill>
                <a:prstClr val="black">
                  <a:tint val="75000"/>
                </a:prstClr>
              </a:solidFill>
            </a:endParaRPr>
          </a:p>
        </p:txBody>
      </p:sp>
      <p:grpSp>
        <p:nvGrpSpPr>
          <p:cNvPr id="9" name="Group 8"/>
          <p:cNvGrpSpPr/>
          <p:nvPr/>
        </p:nvGrpSpPr>
        <p:grpSpPr>
          <a:xfrm>
            <a:off x="2992111" y="101600"/>
            <a:ext cx="3710045" cy="1364343"/>
            <a:chOff x="942717" y="101600"/>
            <a:chExt cx="3710045" cy="1364343"/>
          </a:xfrm>
        </p:grpSpPr>
        <p:grpSp>
          <p:nvGrpSpPr>
            <p:cNvPr id="5" name="Group 4"/>
            <p:cNvGrpSpPr/>
            <p:nvPr/>
          </p:nvGrpSpPr>
          <p:grpSpPr>
            <a:xfrm>
              <a:off x="942717" y="101600"/>
              <a:ext cx="3527683" cy="1364343"/>
              <a:chOff x="1087860" y="0"/>
              <a:chExt cx="3527683" cy="147131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60" y="0"/>
                <a:ext cx="3527683" cy="1471318"/>
              </a:xfrm>
              <a:prstGeom prst="rect">
                <a:avLst/>
              </a:prstGeom>
            </p:spPr>
          </p:pic>
          <p:sp>
            <p:nvSpPr>
              <p:cNvPr id="3" name="Rectangle 2"/>
              <p:cNvSpPr/>
              <p:nvPr/>
            </p:nvSpPr>
            <p:spPr>
              <a:xfrm>
                <a:off x="1603474" y="256687"/>
                <a:ext cx="2558272" cy="537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العميل </a:t>
                </a:r>
                <a:r>
                  <a:rPr lang="ar-EG" sz="2800" b="1" dirty="0"/>
                  <a:t>المجادل</a:t>
                </a:r>
              </a:p>
            </p:txBody>
          </p:sp>
        </p:grpSp>
        <p:grpSp>
          <p:nvGrpSpPr>
            <p:cNvPr id="8" name="Group 7"/>
            <p:cNvGrpSpPr/>
            <p:nvPr/>
          </p:nvGrpSpPr>
          <p:grpSpPr>
            <a:xfrm>
              <a:off x="4016603" y="101600"/>
              <a:ext cx="636159" cy="670636"/>
              <a:chOff x="4016603" y="101600"/>
              <a:chExt cx="636159" cy="670636"/>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016603" y="101600"/>
                <a:ext cx="636159" cy="670636"/>
              </a:xfrm>
              <a:prstGeom prst="rect">
                <a:avLst/>
              </a:prstGeom>
            </p:spPr>
          </p:pic>
          <p:sp>
            <p:nvSpPr>
              <p:cNvPr id="7" name="Rectangle 6"/>
              <p:cNvSpPr/>
              <p:nvPr/>
            </p:nvSpPr>
            <p:spPr>
              <a:xfrm>
                <a:off x="4171492" y="152238"/>
                <a:ext cx="354935" cy="416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3</a:t>
                </a:r>
                <a:endParaRPr lang="ar-EG" sz="2800" b="1" dirty="0"/>
              </a:p>
            </p:txBody>
          </p:sp>
        </p:grpSp>
      </p:grpSp>
      <p:pic>
        <p:nvPicPr>
          <p:cNvPr id="10" name="Picture 9"/>
          <p:cNvPicPr>
            <a:picLocks noChangeAspect="1"/>
          </p:cNvPicPr>
          <p:nvPr/>
        </p:nvPicPr>
        <p:blipFill>
          <a:blip r:embed="rId6"/>
          <a:stretch>
            <a:fillRect/>
          </a:stretch>
        </p:blipFill>
        <p:spPr>
          <a:xfrm>
            <a:off x="2151931" y="2570029"/>
            <a:ext cx="3729343" cy="3170143"/>
          </a:xfrm>
          <a:prstGeom prst="rect">
            <a:avLst/>
          </a:prstGeom>
        </p:spPr>
      </p:pic>
      <p:grpSp>
        <p:nvGrpSpPr>
          <p:cNvPr id="14" name="Group 13"/>
          <p:cNvGrpSpPr/>
          <p:nvPr/>
        </p:nvGrpSpPr>
        <p:grpSpPr>
          <a:xfrm>
            <a:off x="4294782" y="1465943"/>
            <a:ext cx="3881077" cy="3428571"/>
            <a:chOff x="2461665" y="1874371"/>
            <a:chExt cx="3881077" cy="3428571"/>
          </a:xfrm>
        </p:grpSpPr>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1665" y="1874371"/>
              <a:ext cx="3881077" cy="3428571"/>
            </a:xfrm>
            <a:prstGeom prst="rect">
              <a:avLst/>
            </a:prstGeom>
          </p:spPr>
        </p:pic>
        <p:sp>
          <p:nvSpPr>
            <p:cNvPr id="13" name="Rectangle 12"/>
            <p:cNvSpPr/>
            <p:nvPr/>
          </p:nvSpPr>
          <p:spPr>
            <a:xfrm rot="20253241">
              <a:off x="3748986" y="2447438"/>
              <a:ext cx="2240106" cy="222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هو أحد العملاء الذين لديهم إثار المشاكل من خلال مقاطعة البائع ومناقشته في كل كلمة </a:t>
              </a:r>
            </a:p>
          </p:txBody>
        </p:sp>
      </p:grpSp>
    </p:spTree>
    <p:extLst>
      <p:ext uri="{BB962C8B-B14F-4D97-AF65-F5344CB8AC3E}">
        <p14:creationId xmlns:p14="http://schemas.microsoft.com/office/powerpoint/2010/main" val="5064773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95</a:t>
            </a:fld>
            <a:endParaRPr lang="ar-EG">
              <a:solidFill>
                <a:prstClr val="black">
                  <a:tint val="75000"/>
                </a:prstClr>
              </a:solidFill>
            </a:endParaRPr>
          </a:p>
        </p:txBody>
      </p:sp>
      <p:grpSp>
        <p:nvGrpSpPr>
          <p:cNvPr id="3" name="Group 2"/>
          <p:cNvGrpSpPr/>
          <p:nvPr/>
        </p:nvGrpSpPr>
        <p:grpSpPr>
          <a:xfrm rot="21251457">
            <a:off x="6008301" y="687121"/>
            <a:ext cx="2471466" cy="4996862"/>
            <a:chOff x="6207864" y="75001"/>
            <a:chExt cx="2878858" cy="4996862"/>
          </a:xfrm>
        </p:grpSpPr>
        <p:pic>
          <p:nvPicPr>
            <p:cNvPr id="5" name="Picture 4"/>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9601023">
              <a:off x="6207864" y="75001"/>
              <a:ext cx="2232202" cy="4996862"/>
            </a:xfrm>
            <a:prstGeom prst="rect">
              <a:avLst/>
            </a:prstGeom>
          </p:spPr>
        </p:pic>
        <p:sp>
          <p:nvSpPr>
            <p:cNvPr id="6" name="Rectangle 5"/>
            <p:cNvSpPr/>
            <p:nvPr/>
          </p:nvSpPr>
          <p:spPr>
            <a:xfrm rot="20254855">
              <a:off x="7309096" y="3057286"/>
              <a:ext cx="1777626" cy="1439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EG" sz="2400" b="1" dirty="0">
                  <a:solidFill>
                    <a:schemeClr val="bg2">
                      <a:lumMod val="10000"/>
                    </a:schemeClr>
                  </a:solidFill>
                </a:rPr>
                <a:t>انخفاض الذكاء </a:t>
              </a:r>
              <a:endParaRPr lang="en-US" sz="1600" b="1" dirty="0">
                <a:solidFill>
                  <a:schemeClr val="bg2">
                    <a:lumMod val="10000"/>
                  </a:schemeClr>
                </a:solidFill>
                <a:effectLst/>
                <a:ea typeface="Calibri" panose="020F0502020204030204" pitchFamily="34" charset="0"/>
                <a:cs typeface="Arial" panose="020B0604020202020204" pitchFamily="34" charset="0"/>
              </a:endParaRPr>
            </a:p>
          </p:txBody>
        </p:sp>
      </p:grpSp>
      <p:grpSp>
        <p:nvGrpSpPr>
          <p:cNvPr id="7" name="Group 6"/>
          <p:cNvGrpSpPr/>
          <p:nvPr/>
        </p:nvGrpSpPr>
        <p:grpSpPr>
          <a:xfrm rot="1059130">
            <a:off x="4227437" y="1445321"/>
            <a:ext cx="2843539" cy="4815689"/>
            <a:chOff x="4345489" y="282017"/>
            <a:chExt cx="2843539" cy="4815689"/>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601023">
              <a:off x="4345489" y="282017"/>
              <a:ext cx="2324003" cy="4815689"/>
            </a:xfrm>
            <a:prstGeom prst="rect">
              <a:avLst/>
            </a:prstGeom>
          </p:spPr>
        </p:pic>
        <p:sp>
          <p:nvSpPr>
            <p:cNvPr id="9" name="Rectangle 8"/>
            <p:cNvSpPr/>
            <p:nvPr/>
          </p:nvSpPr>
          <p:spPr>
            <a:xfrm rot="19419272">
              <a:off x="5338296" y="3213092"/>
              <a:ext cx="1850732" cy="1387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b="1" dirty="0" smtClean="0">
                  <a:solidFill>
                    <a:srgbClr val="0D0D0D"/>
                  </a:solidFill>
                  <a:ea typeface="Calibri" panose="020F0502020204030204" pitchFamily="34" charset="0"/>
                </a:rPr>
                <a:t>السلبية </a:t>
              </a:r>
              <a:r>
                <a:rPr lang="ar-SA" sz="2400" b="1" dirty="0">
                  <a:solidFill>
                    <a:srgbClr val="0D0D0D"/>
                  </a:solidFill>
                  <a:ea typeface="Calibri" panose="020F0502020204030204" pitchFamily="34" charset="0"/>
                </a:rPr>
                <a:t>في عرض وجهة نظره </a:t>
              </a:r>
              <a:endParaRPr lang="en-US" sz="1600" b="1" dirty="0">
                <a:effectLst/>
                <a:ea typeface="Calibri" panose="020F0502020204030204" pitchFamily="34" charset="0"/>
                <a:cs typeface="Arial" panose="020B0604020202020204" pitchFamily="34" charset="0"/>
              </a:endParaRPr>
            </a:p>
          </p:txBody>
        </p:sp>
      </p:grpSp>
      <p:grpSp>
        <p:nvGrpSpPr>
          <p:cNvPr id="10" name="Group 9"/>
          <p:cNvGrpSpPr/>
          <p:nvPr/>
        </p:nvGrpSpPr>
        <p:grpSpPr>
          <a:xfrm rot="2332415">
            <a:off x="3184334" y="1404579"/>
            <a:ext cx="2450574" cy="3487558"/>
            <a:chOff x="2024364" y="1829434"/>
            <a:chExt cx="2450574" cy="3487558"/>
          </a:xfrm>
        </p:grpSpPr>
        <p:pic>
          <p:nvPicPr>
            <p:cNvPr id="11" name="Picture 10"/>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9005323">
              <a:off x="2024364" y="1829434"/>
              <a:ext cx="2059257" cy="3487558"/>
            </a:xfrm>
            <a:prstGeom prst="rect">
              <a:avLst/>
            </a:prstGeom>
          </p:spPr>
        </p:pic>
        <p:sp>
          <p:nvSpPr>
            <p:cNvPr id="12" name="Rectangle 11"/>
            <p:cNvSpPr/>
            <p:nvPr/>
          </p:nvSpPr>
          <p:spPr>
            <a:xfrm rot="19369361">
              <a:off x="3103325" y="3852050"/>
              <a:ext cx="1371613" cy="973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a:solidFill>
                    <a:schemeClr val="tx1">
                      <a:lumMod val="95000"/>
                      <a:lumOff val="5000"/>
                    </a:schemeClr>
                  </a:solidFill>
                  <a:ea typeface="Calibri" panose="020F0502020204030204" pitchFamily="34" charset="0"/>
                </a:rPr>
                <a:t>عدوانية عالية </a:t>
              </a:r>
              <a:endParaRPr lang="ar-SA" sz="2400" dirty="0" smtClean="0">
                <a:solidFill>
                  <a:schemeClr val="tx1">
                    <a:lumMod val="95000"/>
                    <a:lumOff val="5000"/>
                  </a:schemeClr>
                </a:solidFill>
                <a:ea typeface="Calibri" panose="020F0502020204030204" pitchFamily="34" charset="0"/>
              </a:endParaRPr>
            </a:p>
          </p:txBody>
        </p:sp>
      </p:grpSp>
      <p:grpSp>
        <p:nvGrpSpPr>
          <p:cNvPr id="13" name="Group 12"/>
          <p:cNvGrpSpPr/>
          <p:nvPr/>
        </p:nvGrpSpPr>
        <p:grpSpPr>
          <a:xfrm rot="2978793">
            <a:off x="2283464" y="1515731"/>
            <a:ext cx="2010511" cy="4165973"/>
            <a:chOff x="1143212" y="2595447"/>
            <a:chExt cx="2671437" cy="4165973"/>
          </a:xfrm>
        </p:grpSpPr>
        <p:pic>
          <p:nvPicPr>
            <p:cNvPr id="14" name="Picture 13"/>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9837714">
              <a:off x="1143212" y="2595447"/>
              <a:ext cx="2324003" cy="4165973"/>
            </a:xfrm>
            <a:prstGeom prst="rect">
              <a:avLst/>
            </a:prstGeom>
          </p:spPr>
        </p:pic>
        <p:sp>
          <p:nvSpPr>
            <p:cNvPr id="15" name="Rectangle 14"/>
            <p:cNvSpPr/>
            <p:nvPr/>
          </p:nvSpPr>
          <p:spPr>
            <a:xfrm rot="19653342">
              <a:off x="2275065" y="5034359"/>
              <a:ext cx="1539584" cy="1211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b="1" dirty="0" smtClean="0">
                  <a:solidFill>
                    <a:schemeClr val="tx1">
                      <a:lumMod val="95000"/>
                      <a:lumOff val="5000"/>
                    </a:schemeClr>
                  </a:solidFill>
                  <a:ea typeface="Calibri" panose="020F0502020204030204" pitchFamily="34" charset="0"/>
                </a:rPr>
                <a:t>سهل </a:t>
              </a:r>
              <a:r>
                <a:rPr lang="ar-SA" sz="2400" b="1" dirty="0">
                  <a:solidFill>
                    <a:schemeClr val="tx1">
                      <a:lumMod val="95000"/>
                      <a:lumOff val="5000"/>
                    </a:schemeClr>
                  </a:solidFill>
                  <a:ea typeface="Calibri" panose="020F0502020204030204" pitchFamily="34" charset="0"/>
                </a:rPr>
                <a:t>الغضب </a:t>
              </a:r>
              <a:endParaRPr lang="en-US" sz="1600" b="1" dirty="0">
                <a:solidFill>
                  <a:schemeClr val="tx1">
                    <a:lumMod val="95000"/>
                    <a:lumOff val="5000"/>
                  </a:schemeClr>
                </a:solidFill>
                <a:effectLst/>
                <a:ea typeface="Calibri" panose="020F0502020204030204" pitchFamily="34" charset="0"/>
                <a:cs typeface="Arial" panose="020B0604020202020204" pitchFamily="34" charset="0"/>
              </a:endParaRPr>
            </a:p>
          </p:txBody>
        </p:sp>
      </p:grpSp>
      <p:grpSp>
        <p:nvGrpSpPr>
          <p:cNvPr id="16" name="Group 15"/>
          <p:cNvGrpSpPr/>
          <p:nvPr/>
        </p:nvGrpSpPr>
        <p:grpSpPr>
          <a:xfrm rot="2274214">
            <a:off x="973043" y="272801"/>
            <a:ext cx="2270660" cy="4196059"/>
            <a:chOff x="-148617" y="2417699"/>
            <a:chExt cx="2270660" cy="4196059"/>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617" y="2417699"/>
              <a:ext cx="2270660" cy="4196059"/>
            </a:xfrm>
            <a:prstGeom prst="rect">
              <a:avLst/>
            </a:prstGeom>
          </p:spPr>
        </p:pic>
        <p:sp>
          <p:nvSpPr>
            <p:cNvPr id="18" name="Rectangle 17"/>
            <p:cNvSpPr/>
            <p:nvPr/>
          </p:nvSpPr>
          <p:spPr>
            <a:xfrm>
              <a:off x="181759" y="5013555"/>
              <a:ext cx="1640183" cy="1282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chemeClr val="tx1">
                      <a:lumMod val="95000"/>
                      <a:lumOff val="5000"/>
                    </a:schemeClr>
                  </a:solidFill>
                  <a:ea typeface="Calibri" panose="020F0502020204030204" pitchFamily="34" charset="0"/>
                </a:rPr>
                <a:t>يعتقد </a:t>
              </a:r>
              <a:r>
                <a:rPr lang="ar-SA" sz="2400" dirty="0">
                  <a:solidFill>
                    <a:schemeClr val="tx1">
                      <a:lumMod val="95000"/>
                      <a:lumOff val="5000"/>
                    </a:schemeClr>
                  </a:solidFill>
                  <a:ea typeface="Calibri" panose="020F0502020204030204" pitchFamily="34" charset="0"/>
                </a:rPr>
                <a:t>دائماً بسلامة آرائه التي يتمسك بها </a:t>
              </a:r>
              <a:endParaRPr lang="en-US" sz="1600" dirty="0">
                <a:solidFill>
                  <a:schemeClr val="tx1">
                    <a:lumMod val="95000"/>
                    <a:lumOff val="5000"/>
                  </a:schemeClr>
                </a:solidFill>
                <a:effectLst/>
                <a:ea typeface="Calibri" panose="020F0502020204030204" pitchFamily="34" charset="0"/>
                <a:cs typeface="Arial" panose="020B0604020202020204" pitchFamily="34" charset="0"/>
              </a:endParaRPr>
            </a:p>
          </p:txBody>
        </p:sp>
      </p:grpSp>
      <p:grpSp>
        <p:nvGrpSpPr>
          <p:cNvPr id="22" name="Group 21"/>
          <p:cNvGrpSpPr/>
          <p:nvPr/>
        </p:nvGrpSpPr>
        <p:grpSpPr>
          <a:xfrm rot="325395">
            <a:off x="4508497" y="693992"/>
            <a:ext cx="2450574" cy="3487558"/>
            <a:chOff x="2024364" y="1829434"/>
            <a:chExt cx="2450574" cy="3487558"/>
          </a:xfrm>
        </p:grpSpPr>
        <p:pic>
          <p:nvPicPr>
            <p:cNvPr id="23" name="Picture 22"/>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9005323">
              <a:off x="2024364" y="1829434"/>
              <a:ext cx="2059257" cy="3487558"/>
            </a:xfrm>
            <a:prstGeom prst="rect">
              <a:avLst/>
            </a:prstGeom>
          </p:spPr>
        </p:pic>
        <p:sp>
          <p:nvSpPr>
            <p:cNvPr id="24" name="Rectangle 23"/>
            <p:cNvSpPr/>
            <p:nvPr/>
          </p:nvSpPr>
          <p:spPr>
            <a:xfrm rot="19369361">
              <a:off x="3103325" y="3852050"/>
              <a:ext cx="1371613" cy="973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a:spcAft>
                  <a:spcPts val="800"/>
                </a:spcAft>
              </a:pPr>
              <a:r>
                <a:rPr lang="ar-SA" sz="2400" dirty="0" smtClean="0">
                  <a:solidFill>
                    <a:schemeClr val="tx1">
                      <a:lumMod val="95000"/>
                      <a:lumOff val="5000"/>
                    </a:schemeClr>
                  </a:solidFill>
                  <a:ea typeface="Calibri" panose="020F0502020204030204" pitchFamily="34" charset="0"/>
                </a:rPr>
                <a:t>الهروب </a:t>
              </a:r>
              <a:r>
                <a:rPr lang="ar-SA" sz="2400" dirty="0">
                  <a:solidFill>
                    <a:schemeClr val="tx1">
                      <a:lumMod val="95000"/>
                      <a:lumOff val="5000"/>
                    </a:schemeClr>
                  </a:solidFill>
                  <a:ea typeface="Calibri" panose="020F0502020204030204" pitchFamily="34" charset="0"/>
                </a:rPr>
                <a:t>من المخاطرة </a:t>
              </a:r>
              <a:endParaRPr lang="ar-SA" sz="2400" dirty="0" smtClean="0">
                <a:solidFill>
                  <a:schemeClr val="tx1">
                    <a:lumMod val="95000"/>
                    <a:lumOff val="5000"/>
                  </a:schemeClr>
                </a:solidFill>
                <a:ea typeface="Calibri" panose="020F0502020204030204" pitchFamily="34" charset="0"/>
              </a:endParaRPr>
            </a:p>
          </p:txBody>
        </p:sp>
      </p:grpSp>
      <p:grpSp>
        <p:nvGrpSpPr>
          <p:cNvPr id="21" name="Group 20"/>
          <p:cNvGrpSpPr/>
          <p:nvPr/>
        </p:nvGrpSpPr>
        <p:grpSpPr>
          <a:xfrm>
            <a:off x="2680847" y="565019"/>
            <a:ext cx="3246132" cy="1173646"/>
            <a:chOff x="1830149" y="621558"/>
            <a:chExt cx="3246132" cy="1173646"/>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0149" y="621558"/>
              <a:ext cx="3246132" cy="1173646"/>
            </a:xfrm>
            <a:prstGeom prst="rect">
              <a:avLst/>
            </a:prstGeom>
          </p:spPr>
        </p:pic>
        <p:sp>
          <p:nvSpPr>
            <p:cNvPr id="20" name="Rectangle 19"/>
            <p:cNvSpPr/>
            <p:nvPr/>
          </p:nvSpPr>
          <p:spPr>
            <a:xfrm>
              <a:off x="2029775" y="901926"/>
              <a:ext cx="2717533" cy="564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يتميز العميل المجادل </a:t>
              </a:r>
              <a:endParaRPr lang="ar-EG" sz="2800" b="1" dirty="0"/>
            </a:p>
          </p:txBody>
        </p:sp>
      </p:grpSp>
    </p:spTree>
    <p:extLst>
      <p:ext uri="{BB962C8B-B14F-4D97-AF65-F5344CB8AC3E}">
        <p14:creationId xmlns:p14="http://schemas.microsoft.com/office/powerpoint/2010/main" val="24054228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80">
                                          <p:stCondLst>
                                            <p:cond delay="0"/>
                                          </p:stCondLst>
                                        </p:cTn>
                                        <p:tgtEl>
                                          <p:spTgt spid="22"/>
                                        </p:tgtEl>
                                      </p:cBhvr>
                                    </p:animEffect>
                                    <p:anim calcmode="lin" valueType="num">
                                      <p:cBhvr>
                                        <p:cTn id="3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6" dur="26">
                                          <p:stCondLst>
                                            <p:cond delay="650"/>
                                          </p:stCondLst>
                                        </p:cTn>
                                        <p:tgtEl>
                                          <p:spTgt spid="22"/>
                                        </p:tgtEl>
                                      </p:cBhvr>
                                      <p:to x="100000" y="60000"/>
                                    </p:animScale>
                                    <p:animScale>
                                      <p:cBhvr>
                                        <p:cTn id="37" dur="166" decel="50000">
                                          <p:stCondLst>
                                            <p:cond delay="676"/>
                                          </p:stCondLst>
                                        </p:cTn>
                                        <p:tgtEl>
                                          <p:spTgt spid="22"/>
                                        </p:tgtEl>
                                      </p:cBhvr>
                                      <p:to x="100000" y="100000"/>
                                    </p:animScale>
                                    <p:animScale>
                                      <p:cBhvr>
                                        <p:cTn id="38" dur="26">
                                          <p:stCondLst>
                                            <p:cond delay="1312"/>
                                          </p:stCondLst>
                                        </p:cTn>
                                        <p:tgtEl>
                                          <p:spTgt spid="22"/>
                                        </p:tgtEl>
                                      </p:cBhvr>
                                      <p:to x="100000" y="80000"/>
                                    </p:animScale>
                                    <p:animScale>
                                      <p:cBhvr>
                                        <p:cTn id="39" dur="166" decel="50000">
                                          <p:stCondLst>
                                            <p:cond delay="1338"/>
                                          </p:stCondLst>
                                        </p:cTn>
                                        <p:tgtEl>
                                          <p:spTgt spid="22"/>
                                        </p:tgtEl>
                                      </p:cBhvr>
                                      <p:to x="100000" y="100000"/>
                                    </p:animScale>
                                    <p:animScale>
                                      <p:cBhvr>
                                        <p:cTn id="40" dur="26">
                                          <p:stCondLst>
                                            <p:cond delay="1642"/>
                                          </p:stCondLst>
                                        </p:cTn>
                                        <p:tgtEl>
                                          <p:spTgt spid="22"/>
                                        </p:tgtEl>
                                      </p:cBhvr>
                                      <p:to x="100000" y="90000"/>
                                    </p:animScale>
                                    <p:animScale>
                                      <p:cBhvr>
                                        <p:cTn id="41" dur="166" decel="50000">
                                          <p:stCondLst>
                                            <p:cond delay="1668"/>
                                          </p:stCondLst>
                                        </p:cTn>
                                        <p:tgtEl>
                                          <p:spTgt spid="22"/>
                                        </p:tgtEl>
                                      </p:cBhvr>
                                      <p:to x="100000" y="100000"/>
                                    </p:animScale>
                                    <p:animScale>
                                      <p:cBhvr>
                                        <p:cTn id="42" dur="26">
                                          <p:stCondLst>
                                            <p:cond delay="1808"/>
                                          </p:stCondLst>
                                        </p:cTn>
                                        <p:tgtEl>
                                          <p:spTgt spid="22"/>
                                        </p:tgtEl>
                                      </p:cBhvr>
                                      <p:to x="100000" y="95000"/>
                                    </p:animScale>
                                    <p:animScale>
                                      <p:cBhvr>
                                        <p:cTn id="43" dur="166" decel="50000">
                                          <p:stCondLst>
                                            <p:cond delay="1834"/>
                                          </p:stCondLst>
                                        </p:cTn>
                                        <p:tgtEl>
                                          <p:spTgt spid="22"/>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wipe(down)">
                                      <p:cBhvr>
                                        <p:cTn id="66" dur="580">
                                          <p:stCondLst>
                                            <p:cond delay="0"/>
                                          </p:stCondLst>
                                        </p:cTn>
                                        <p:tgtEl>
                                          <p:spTgt spid="10"/>
                                        </p:tgtEl>
                                      </p:cBhvr>
                                    </p:animEffect>
                                    <p:anim calcmode="lin" valueType="num">
                                      <p:cBhvr>
                                        <p:cTn id="6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2" dur="26">
                                          <p:stCondLst>
                                            <p:cond delay="650"/>
                                          </p:stCondLst>
                                        </p:cTn>
                                        <p:tgtEl>
                                          <p:spTgt spid="10"/>
                                        </p:tgtEl>
                                      </p:cBhvr>
                                      <p:to x="100000" y="60000"/>
                                    </p:animScale>
                                    <p:animScale>
                                      <p:cBhvr>
                                        <p:cTn id="73" dur="166" decel="50000">
                                          <p:stCondLst>
                                            <p:cond delay="676"/>
                                          </p:stCondLst>
                                        </p:cTn>
                                        <p:tgtEl>
                                          <p:spTgt spid="10"/>
                                        </p:tgtEl>
                                      </p:cBhvr>
                                      <p:to x="100000" y="100000"/>
                                    </p:animScale>
                                    <p:animScale>
                                      <p:cBhvr>
                                        <p:cTn id="74" dur="26">
                                          <p:stCondLst>
                                            <p:cond delay="1312"/>
                                          </p:stCondLst>
                                        </p:cTn>
                                        <p:tgtEl>
                                          <p:spTgt spid="10"/>
                                        </p:tgtEl>
                                      </p:cBhvr>
                                      <p:to x="100000" y="80000"/>
                                    </p:animScale>
                                    <p:animScale>
                                      <p:cBhvr>
                                        <p:cTn id="75" dur="166" decel="50000">
                                          <p:stCondLst>
                                            <p:cond delay="1338"/>
                                          </p:stCondLst>
                                        </p:cTn>
                                        <p:tgtEl>
                                          <p:spTgt spid="10"/>
                                        </p:tgtEl>
                                      </p:cBhvr>
                                      <p:to x="100000" y="100000"/>
                                    </p:animScale>
                                    <p:animScale>
                                      <p:cBhvr>
                                        <p:cTn id="76" dur="26">
                                          <p:stCondLst>
                                            <p:cond delay="1642"/>
                                          </p:stCondLst>
                                        </p:cTn>
                                        <p:tgtEl>
                                          <p:spTgt spid="10"/>
                                        </p:tgtEl>
                                      </p:cBhvr>
                                      <p:to x="100000" y="90000"/>
                                    </p:animScale>
                                    <p:animScale>
                                      <p:cBhvr>
                                        <p:cTn id="77" dur="166" decel="50000">
                                          <p:stCondLst>
                                            <p:cond delay="1668"/>
                                          </p:stCondLst>
                                        </p:cTn>
                                        <p:tgtEl>
                                          <p:spTgt spid="10"/>
                                        </p:tgtEl>
                                      </p:cBhvr>
                                      <p:to x="100000" y="100000"/>
                                    </p:animScale>
                                    <p:animScale>
                                      <p:cBhvr>
                                        <p:cTn id="78" dur="26">
                                          <p:stCondLst>
                                            <p:cond delay="1808"/>
                                          </p:stCondLst>
                                        </p:cTn>
                                        <p:tgtEl>
                                          <p:spTgt spid="10"/>
                                        </p:tgtEl>
                                      </p:cBhvr>
                                      <p:to x="100000" y="95000"/>
                                    </p:animScale>
                                    <p:animScale>
                                      <p:cBhvr>
                                        <p:cTn id="79" dur="166" decel="50000">
                                          <p:stCondLst>
                                            <p:cond delay="1834"/>
                                          </p:stCondLst>
                                        </p:cTn>
                                        <p:tgtEl>
                                          <p:spTgt spid="10"/>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wipe(down)">
                                      <p:cBhvr>
                                        <p:cTn id="84" dur="580">
                                          <p:stCondLst>
                                            <p:cond delay="0"/>
                                          </p:stCondLst>
                                        </p:cTn>
                                        <p:tgtEl>
                                          <p:spTgt spid="13"/>
                                        </p:tgtEl>
                                      </p:cBhvr>
                                    </p:animEffect>
                                    <p:anim calcmode="lin" valueType="num">
                                      <p:cBhvr>
                                        <p:cTn id="8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0" dur="26">
                                          <p:stCondLst>
                                            <p:cond delay="650"/>
                                          </p:stCondLst>
                                        </p:cTn>
                                        <p:tgtEl>
                                          <p:spTgt spid="13"/>
                                        </p:tgtEl>
                                      </p:cBhvr>
                                      <p:to x="100000" y="60000"/>
                                    </p:animScale>
                                    <p:animScale>
                                      <p:cBhvr>
                                        <p:cTn id="91" dur="166" decel="50000">
                                          <p:stCondLst>
                                            <p:cond delay="676"/>
                                          </p:stCondLst>
                                        </p:cTn>
                                        <p:tgtEl>
                                          <p:spTgt spid="13"/>
                                        </p:tgtEl>
                                      </p:cBhvr>
                                      <p:to x="100000" y="100000"/>
                                    </p:animScale>
                                    <p:animScale>
                                      <p:cBhvr>
                                        <p:cTn id="92" dur="26">
                                          <p:stCondLst>
                                            <p:cond delay="1312"/>
                                          </p:stCondLst>
                                        </p:cTn>
                                        <p:tgtEl>
                                          <p:spTgt spid="13"/>
                                        </p:tgtEl>
                                      </p:cBhvr>
                                      <p:to x="100000" y="80000"/>
                                    </p:animScale>
                                    <p:animScale>
                                      <p:cBhvr>
                                        <p:cTn id="93" dur="166" decel="50000">
                                          <p:stCondLst>
                                            <p:cond delay="1338"/>
                                          </p:stCondLst>
                                        </p:cTn>
                                        <p:tgtEl>
                                          <p:spTgt spid="13"/>
                                        </p:tgtEl>
                                      </p:cBhvr>
                                      <p:to x="100000" y="100000"/>
                                    </p:animScale>
                                    <p:animScale>
                                      <p:cBhvr>
                                        <p:cTn id="94" dur="26">
                                          <p:stCondLst>
                                            <p:cond delay="1642"/>
                                          </p:stCondLst>
                                        </p:cTn>
                                        <p:tgtEl>
                                          <p:spTgt spid="13"/>
                                        </p:tgtEl>
                                      </p:cBhvr>
                                      <p:to x="100000" y="90000"/>
                                    </p:animScale>
                                    <p:animScale>
                                      <p:cBhvr>
                                        <p:cTn id="95" dur="166" decel="50000">
                                          <p:stCondLst>
                                            <p:cond delay="1668"/>
                                          </p:stCondLst>
                                        </p:cTn>
                                        <p:tgtEl>
                                          <p:spTgt spid="13"/>
                                        </p:tgtEl>
                                      </p:cBhvr>
                                      <p:to x="100000" y="100000"/>
                                    </p:animScale>
                                    <p:animScale>
                                      <p:cBhvr>
                                        <p:cTn id="96" dur="26">
                                          <p:stCondLst>
                                            <p:cond delay="1808"/>
                                          </p:stCondLst>
                                        </p:cTn>
                                        <p:tgtEl>
                                          <p:spTgt spid="13"/>
                                        </p:tgtEl>
                                      </p:cBhvr>
                                      <p:to x="100000" y="95000"/>
                                    </p:animScale>
                                    <p:animScale>
                                      <p:cBhvr>
                                        <p:cTn id="97" dur="166" decel="50000">
                                          <p:stCondLst>
                                            <p:cond delay="1834"/>
                                          </p:stCondLst>
                                        </p:cTn>
                                        <p:tgtEl>
                                          <p:spTgt spid="13"/>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nodeType="click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wipe(down)">
                                      <p:cBhvr>
                                        <p:cTn id="102" dur="580">
                                          <p:stCondLst>
                                            <p:cond delay="0"/>
                                          </p:stCondLst>
                                        </p:cTn>
                                        <p:tgtEl>
                                          <p:spTgt spid="16"/>
                                        </p:tgtEl>
                                      </p:cBhvr>
                                    </p:animEffect>
                                    <p:anim calcmode="lin" valueType="num">
                                      <p:cBhvr>
                                        <p:cTn id="10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08" dur="26">
                                          <p:stCondLst>
                                            <p:cond delay="650"/>
                                          </p:stCondLst>
                                        </p:cTn>
                                        <p:tgtEl>
                                          <p:spTgt spid="16"/>
                                        </p:tgtEl>
                                      </p:cBhvr>
                                      <p:to x="100000" y="60000"/>
                                    </p:animScale>
                                    <p:animScale>
                                      <p:cBhvr>
                                        <p:cTn id="109" dur="166" decel="50000">
                                          <p:stCondLst>
                                            <p:cond delay="676"/>
                                          </p:stCondLst>
                                        </p:cTn>
                                        <p:tgtEl>
                                          <p:spTgt spid="16"/>
                                        </p:tgtEl>
                                      </p:cBhvr>
                                      <p:to x="100000" y="100000"/>
                                    </p:animScale>
                                    <p:animScale>
                                      <p:cBhvr>
                                        <p:cTn id="110" dur="26">
                                          <p:stCondLst>
                                            <p:cond delay="1312"/>
                                          </p:stCondLst>
                                        </p:cTn>
                                        <p:tgtEl>
                                          <p:spTgt spid="16"/>
                                        </p:tgtEl>
                                      </p:cBhvr>
                                      <p:to x="100000" y="80000"/>
                                    </p:animScale>
                                    <p:animScale>
                                      <p:cBhvr>
                                        <p:cTn id="111" dur="166" decel="50000">
                                          <p:stCondLst>
                                            <p:cond delay="1338"/>
                                          </p:stCondLst>
                                        </p:cTn>
                                        <p:tgtEl>
                                          <p:spTgt spid="16"/>
                                        </p:tgtEl>
                                      </p:cBhvr>
                                      <p:to x="100000" y="100000"/>
                                    </p:animScale>
                                    <p:animScale>
                                      <p:cBhvr>
                                        <p:cTn id="112" dur="26">
                                          <p:stCondLst>
                                            <p:cond delay="1642"/>
                                          </p:stCondLst>
                                        </p:cTn>
                                        <p:tgtEl>
                                          <p:spTgt spid="16"/>
                                        </p:tgtEl>
                                      </p:cBhvr>
                                      <p:to x="100000" y="90000"/>
                                    </p:animScale>
                                    <p:animScale>
                                      <p:cBhvr>
                                        <p:cTn id="113" dur="166" decel="50000">
                                          <p:stCondLst>
                                            <p:cond delay="1668"/>
                                          </p:stCondLst>
                                        </p:cTn>
                                        <p:tgtEl>
                                          <p:spTgt spid="16"/>
                                        </p:tgtEl>
                                      </p:cBhvr>
                                      <p:to x="100000" y="100000"/>
                                    </p:animScale>
                                    <p:animScale>
                                      <p:cBhvr>
                                        <p:cTn id="114" dur="26">
                                          <p:stCondLst>
                                            <p:cond delay="1808"/>
                                          </p:stCondLst>
                                        </p:cTn>
                                        <p:tgtEl>
                                          <p:spTgt spid="16"/>
                                        </p:tgtEl>
                                      </p:cBhvr>
                                      <p:to x="100000" y="95000"/>
                                    </p:animScale>
                                    <p:animScale>
                                      <p:cBhvr>
                                        <p:cTn id="115"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96</a:t>
            </a:fld>
            <a:endParaRPr lang="ar-EG">
              <a:solidFill>
                <a:prstClr val="black">
                  <a:tint val="75000"/>
                </a:prstClr>
              </a:solidFill>
            </a:endParaRPr>
          </a:p>
        </p:txBody>
      </p:sp>
      <p:grpSp>
        <p:nvGrpSpPr>
          <p:cNvPr id="8" name="Group 7"/>
          <p:cNvGrpSpPr/>
          <p:nvPr/>
        </p:nvGrpSpPr>
        <p:grpSpPr>
          <a:xfrm>
            <a:off x="945558" y="1461486"/>
            <a:ext cx="4337641" cy="4568982"/>
            <a:chOff x="945558" y="1461486"/>
            <a:chExt cx="4337641" cy="4568982"/>
          </a:xfrm>
        </p:grpSpPr>
        <p:grpSp>
          <p:nvGrpSpPr>
            <p:cNvPr id="5" name="Group 4"/>
            <p:cNvGrpSpPr/>
            <p:nvPr/>
          </p:nvGrpSpPr>
          <p:grpSpPr>
            <a:xfrm>
              <a:off x="945558" y="1461486"/>
              <a:ext cx="4337641" cy="4568982"/>
              <a:chOff x="945558" y="1461486"/>
              <a:chExt cx="4337641" cy="4568982"/>
            </a:xfrm>
          </p:grpSpPr>
          <p:pic>
            <p:nvPicPr>
              <p:cNvPr id="3" name="Picture 2"/>
              <p:cNvPicPr>
                <a:picLocks noChangeAspect="1"/>
              </p:cNvPicPr>
              <p:nvPr/>
            </p:nvPicPr>
            <p:blipFill>
              <a:blip r:embed="rId4"/>
              <a:stretch>
                <a:fillRect/>
              </a:stretch>
            </p:blipFill>
            <p:spPr>
              <a:xfrm>
                <a:off x="945558" y="1461486"/>
                <a:ext cx="4337641" cy="4568982"/>
              </a:xfrm>
              <a:prstGeom prst="rect">
                <a:avLst/>
              </a:prstGeom>
            </p:spPr>
          </p:pic>
          <p:pic>
            <p:nvPicPr>
              <p:cNvPr id="2" name="Picture 1"/>
              <p:cNvPicPr>
                <a:picLocks noChangeAspect="1"/>
              </p:cNvPicPr>
              <p:nvPr/>
            </p:nvPicPr>
            <p:blipFill>
              <a:blip r:embed="rId5"/>
              <a:stretch>
                <a:fillRect/>
              </a:stretch>
            </p:blipFill>
            <p:spPr>
              <a:xfrm>
                <a:off x="4666257" y="2525486"/>
                <a:ext cx="506974" cy="388680"/>
              </a:xfrm>
              <a:prstGeom prst="rect">
                <a:avLst/>
              </a:prstGeom>
            </p:spPr>
          </p:pic>
        </p:grpSp>
        <p:sp>
          <p:nvSpPr>
            <p:cNvPr id="7" name="Rectangle 6"/>
            <p:cNvSpPr/>
            <p:nvPr/>
          </p:nvSpPr>
          <p:spPr>
            <a:xfrm>
              <a:off x="1173261" y="4513943"/>
              <a:ext cx="1262743" cy="885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schemeClr val="bg2">
                      <a:lumMod val="10000"/>
                    </a:schemeClr>
                  </a:solidFill>
                </a:rPr>
                <a:t>يجب على رجل البيع </a:t>
              </a:r>
            </a:p>
          </p:txBody>
        </p:sp>
      </p:grpSp>
      <p:grpSp>
        <p:nvGrpSpPr>
          <p:cNvPr id="10" name="Group 9"/>
          <p:cNvGrpSpPr/>
          <p:nvPr/>
        </p:nvGrpSpPr>
        <p:grpSpPr>
          <a:xfrm>
            <a:off x="3900106" y="749731"/>
            <a:ext cx="5388237" cy="4937646"/>
            <a:chOff x="3900106" y="749731"/>
            <a:chExt cx="5388237" cy="4937646"/>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340632" flipH="1" flipV="1">
              <a:off x="3900106" y="749731"/>
              <a:ext cx="5388237" cy="4937646"/>
            </a:xfrm>
            <a:prstGeom prst="rect">
              <a:avLst/>
            </a:prstGeom>
          </p:spPr>
        </p:pic>
        <p:sp>
          <p:nvSpPr>
            <p:cNvPr id="9" name="Rectangle 8"/>
            <p:cNvSpPr/>
            <p:nvPr/>
          </p:nvSpPr>
          <p:spPr>
            <a:xfrm rot="21194133">
              <a:off x="5185880" y="1648803"/>
              <a:ext cx="2390621" cy="3355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EG" sz="2400" dirty="0" smtClean="0">
                  <a:solidFill>
                    <a:schemeClr val="bg2">
                      <a:lumMod val="10000"/>
                    </a:schemeClr>
                  </a:solidFill>
                </a:rPr>
                <a:t>أن يأخذ </a:t>
              </a:r>
              <a:r>
                <a:rPr lang="ar-EG" sz="2400" dirty="0">
                  <a:solidFill>
                    <a:schemeClr val="bg2">
                      <a:lumMod val="10000"/>
                    </a:schemeClr>
                  </a:solidFill>
                </a:rPr>
                <a:t>بناحية الصبر والأناة في التعامل مع هذا العميل مع التأكيد على الإقناع عن طريق إبراز أدلة وبراهين حقيقية واحذر يا صديقي ان تفقد أعصابك </a:t>
              </a:r>
              <a:r>
                <a:rPr lang="ar-EG" sz="2400" dirty="0" smtClean="0">
                  <a:solidFill>
                    <a:schemeClr val="bg2">
                      <a:lumMod val="10000"/>
                    </a:schemeClr>
                  </a:solidFill>
                </a:rPr>
                <a:t>لان </a:t>
              </a:r>
              <a:r>
                <a:rPr lang="ar-EG" sz="2400" dirty="0">
                  <a:solidFill>
                    <a:schemeClr val="bg2">
                      <a:lumMod val="10000"/>
                    </a:schemeClr>
                  </a:solidFill>
                </a:rPr>
                <a:t>ذلك نهاية التعامل مع العميل</a:t>
              </a:r>
            </a:p>
          </p:txBody>
        </p:sp>
      </p:grpSp>
      <p:grpSp>
        <p:nvGrpSpPr>
          <p:cNvPr id="11" name="Group 10"/>
          <p:cNvGrpSpPr/>
          <p:nvPr/>
        </p:nvGrpSpPr>
        <p:grpSpPr>
          <a:xfrm>
            <a:off x="1710095" y="233017"/>
            <a:ext cx="3246132" cy="1173646"/>
            <a:chOff x="1830149" y="621558"/>
            <a:chExt cx="3246132" cy="1173646"/>
          </a:xfrm>
        </p:grpSpPr>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0149" y="621558"/>
              <a:ext cx="3246132" cy="1173646"/>
            </a:xfrm>
            <a:prstGeom prst="rect">
              <a:avLst/>
            </a:prstGeom>
          </p:spPr>
        </p:pic>
        <p:sp>
          <p:nvSpPr>
            <p:cNvPr id="13" name="Rectangle 12"/>
            <p:cNvSpPr/>
            <p:nvPr/>
          </p:nvSpPr>
          <p:spPr>
            <a:xfrm>
              <a:off x="2111280" y="772498"/>
              <a:ext cx="2717533" cy="893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للتعامل مع</a:t>
              </a:r>
              <a:br>
                <a:rPr lang="ar-EG" sz="2800" b="1" dirty="0" smtClean="0"/>
              </a:br>
              <a:r>
                <a:rPr lang="ar-EG" sz="2800" b="1" dirty="0" smtClean="0"/>
                <a:t> العميل المجادل </a:t>
              </a:r>
              <a:endParaRPr lang="ar-EG" sz="2800" b="1" dirty="0"/>
            </a:p>
          </p:txBody>
        </p:sp>
      </p:grpSp>
    </p:spTree>
    <p:extLst>
      <p:ext uri="{BB962C8B-B14F-4D97-AF65-F5344CB8AC3E}">
        <p14:creationId xmlns:p14="http://schemas.microsoft.com/office/powerpoint/2010/main" val="8085108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39" name="Group 38"/>
          <p:cNvGrpSpPr/>
          <p:nvPr/>
        </p:nvGrpSpPr>
        <p:grpSpPr>
          <a:xfrm>
            <a:off x="815889" y="1406316"/>
            <a:ext cx="3887018" cy="4947172"/>
            <a:chOff x="815889" y="1406316"/>
            <a:chExt cx="3887018" cy="4947172"/>
          </a:xfrm>
        </p:grpSpPr>
        <p:pic>
          <p:nvPicPr>
            <p:cNvPr id="34" name="Picture 33"/>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16200000">
              <a:off x="285812" y="1936393"/>
              <a:ext cx="4947172" cy="3887018"/>
            </a:xfrm>
            <a:prstGeom prst="rect">
              <a:avLst/>
            </a:prstGeom>
          </p:spPr>
        </p:pic>
        <p:sp>
          <p:nvSpPr>
            <p:cNvPr id="38" name="Rectangle 37"/>
            <p:cNvSpPr/>
            <p:nvPr/>
          </p:nvSpPr>
          <p:spPr>
            <a:xfrm>
              <a:off x="1733212" y="1589570"/>
              <a:ext cx="1872273" cy="456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t>يتطلب منك أيضاً</a:t>
              </a:r>
              <a:endParaRPr lang="ar-EG" sz="2400" dirty="0"/>
            </a:p>
          </p:txBody>
        </p:sp>
      </p:grpSp>
      <p:sp>
        <p:nvSpPr>
          <p:cNvPr id="35" name="Rectangle 34"/>
          <p:cNvSpPr/>
          <p:nvPr/>
        </p:nvSpPr>
        <p:spPr>
          <a:xfrm rot="21234429">
            <a:off x="1150668" y="2424821"/>
            <a:ext cx="1872273" cy="3952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t>أن تصادقه وتثبت له سلامة مقاصدك .. وفي أحيان كثيرة تلجأ الشركة إلى تقديم ضمانات التسليم او عدم انخفاض السعر لضمان الحصول على ثقة هذا العميل </a:t>
            </a:r>
          </a:p>
        </p:txBody>
      </p:sp>
      <p:grpSp>
        <p:nvGrpSpPr>
          <p:cNvPr id="33" name="Group 32"/>
          <p:cNvGrpSpPr/>
          <p:nvPr/>
        </p:nvGrpSpPr>
        <p:grpSpPr>
          <a:xfrm>
            <a:off x="4652762" y="772236"/>
            <a:ext cx="2668535" cy="3043549"/>
            <a:chOff x="4641967" y="735527"/>
            <a:chExt cx="1649787" cy="2347022"/>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1967" y="735527"/>
              <a:ext cx="1649787" cy="2347022"/>
            </a:xfrm>
            <a:prstGeom prst="rect">
              <a:avLst/>
            </a:prstGeom>
          </p:spPr>
        </p:pic>
        <p:sp>
          <p:nvSpPr>
            <p:cNvPr id="32" name="Rectangle 31"/>
            <p:cNvSpPr/>
            <p:nvPr/>
          </p:nvSpPr>
          <p:spPr>
            <a:xfrm>
              <a:off x="4845349" y="1056853"/>
              <a:ext cx="1288434" cy="13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FF0000"/>
                  </a:solidFill>
                </a:rPr>
                <a:t>يحتاج منك باستمرار أن تقدم له دليلاً على صدقك في شكل ورقة او مستند او قائمة ، او تنفذ وعد </a:t>
              </a:r>
            </a:p>
          </p:txBody>
        </p:sp>
      </p:grpSp>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97</a:t>
            </a:fld>
            <a:endParaRPr lang="ar-EG">
              <a:solidFill>
                <a:prstClr val="black">
                  <a:tint val="75000"/>
                </a:prstClr>
              </a:solidFill>
            </a:endParaRPr>
          </a:p>
        </p:txBody>
      </p:sp>
      <p:grpSp>
        <p:nvGrpSpPr>
          <p:cNvPr id="9" name="Group 8"/>
          <p:cNvGrpSpPr/>
          <p:nvPr/>
        </p:nvGrpSpPr>
        <p:grpSpPr>
          <a:xfrm>
            <a:off x="2070352" y="50101"/>
            <a:ext cx="3710045" cy="1364343"/>
            <a:chOff x="942717" y="101600"/>
            <a:chExt cx="3710045" cy="1364343"/>
          </a:xfrm>
        </p:grpSpPr>
        <p:grpSp>
          <p:nvGrpSpPr>
            <p:cNvPr id="5" name="Group 4"/>
            <p:cNvGrpSpPr/>
            <p:nvPr/>
          </p:nvGrpSpPr>
          <p:grpSpPr>
            <a:xfrm>
              <a:off x="942717" y="101600"/>
              <a:ext cx="3527683" cy="1364343"/>
              <a:chOff x="1087860" y="0"/>
              <a:chExt cx="3527683" cy="1471318"/>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860" y="0"/>
                <a:ext cx="3527683" cy="1471318"/>
              </a:xfrm>
              <a:prstGeom prst="rect">
                <a:avLst/>
              </a:prstGeom>
            </p:spPr>
          </p:pic>
          <p:sp>
            <p:nvSpPr>
              <p:cNvPr id="3" name="Rectangle 2"/>
              <p:cNvSpPr/>
              <p:nvPr/>
            </p:nvSpPr>
            <p:spPr>
              <a:xfrm>
                <a:off x="1603474" y="256687"/>
                <a:ext cx="2558272" cy="537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العميل </a:t>
                </a:r>
                <a:r>
                  <a:rPr lang="ar-EG" sz="2800" b="1" dirty="0"/>
                  <a:t>المتشكك</a:t>
                </a:r>
              </a:p>
            </p:txBody>
          </p:sp>
        </p:grpSp>
        <p:grpSp>
          <p:nvGrpSpPr>
            <p:cNvPr id="8" name="Group 7"/>
            <p:cNvGrpSpPr/>
            <p:nvPr/>
          </p:nvGrpSpPr>
          <p:grpSpPr>
            <a:xfrm>
              <a:off x="4016603" y="101600"/>
              <a:ext cx="636159" cy="670636"/>
              <a:chOff x="4016603" y="101600"/>
              <a:chExt cx="636159" cy="670636"/>
            </a:xfrm>
          </p:grpSpPr>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016603" y="101600"/>
                <a:ext cx="636159" cy="670636"/>
              </a:xfrm>
              <a:prstGeom prst="rect">
                <a:avLst/>
              </a:prstGeom>
            </p:spPr>
          </p:pic>
          <p:sp>
            <p:nvSpPr>
              <p:cNvPr id="7" name="Rectangle 6"/>
              <p:cNvSpPr/>
              <p:nvPr/>
            </p:nvSpPr>
            <p:spPr>
              <a:xfrm>
                <a:off x="4171492" y="152238"/>
                <a:ext cx="354935" cy="416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4</a:t>
                </a:r>
                <a:endParaRPr lang="ar-EG" sz="2800" b="1" dirty="0"/>
              </a:p>
            </p:txBody>
          </p:sp>
        </p:grpSp>
      </p:grpSp>
      <p:grpSp>
        <p:nvGrpSpPr>
          <p:cNvPr id="22" name="Group 21"/>
          <p:cNvGrpSpPr/>
          <p:nvPr/>
        </p:nvGrpSpPr>
        <p:grpSpPr>
          <a:xfrm>
            <a:off x="6785249" y="4286585"/>
            <a:ext cx="1506441" cy="2265175"/>
            <a:chOff x="5711899" y="4289448"/>
            <a:chExt cx="1506441" cy="2265175"/>
          </a:xfrm>
        </p:grpSpPr>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1482">
              <a:off x="5711899" y="4289448"/>
              <a:ext cx="1394157" cy="2265175"/>
            </a:xfrm>
            <a:prstGeom prst="rect">
              <a:avLst/>
            </a:prstGeom>
          </p:spPr>
        </p:pic>
        <p:sp>
          <p:nvSpPr>
            <p:cNvPr id="21" name="Rectangle 20"/>
            <p:cNvSpPr/>
            <p:nvPr/>
          </p:nvSpPr>
          <p:spPr>
            <a:xfrm rot="1810675">
              <a:off x="5912419" y="4447992"/>
              <a:ext cx="1305921" cy="141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لا يصدق ما تقول بسهولة </a:t>
              </a:r>
            </a:p>
          </p:txBody>
        </p:sp>
      </p:grpSp>
      <p:grpSp>
        <p:nvGrpSpPr>
          <p:cNvPr id="24" name="Group 23"/>
          <p:cNvGrpSpPr/>
          <p:nvPr/>
        </p:nvGrpSpPr>
        <p:grpSpPr>
          <a:xfrm>
            <a:off x="3288350" y="4150386"/>
            <a:ext cx="1700942" cy="2406296"/>
            <a:chOff x="2215000" y="4153249"/>
            <a:chExt cx="1700942" cy="2406296"/>
          </a:xfrm>
        </p:grpSpPr>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454996">
              <a:off x="2339930" y="4153249"/>
              <a:ext cx="1576012" cy="2406296"/>
            </a:xfrm>
            <a:prstGeom prst="rect">
              <a:avLst/>
            </a:prstGeom>
          </p:spPr>
        </p:pic>
        <p:sp>
          <p:nvSpPr>
            <p:cNvPr id="23" name="Rectangle 22"/>
            <p:cNvSpPr/>
            <p:nvPr/>
          </p:nvSpPr>
          <p:spPr>
            <a:xfrm rot="19642909">
              <a:off x="2215000" y="4379884"/>
              <a:ext cx="1470547" cy="141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لا </a:t>
              </a:r>
              <a:r>
                <a:rPr lang="ar-EG" sz="2400" b="1" dirty="0"/>
                <a:t>ياخذ أي من أقوالك قضية مسلمة </a:t>
              </a:r>
            </a:p>
          </p:txBody>
        </p:sp>
      </p:grpSp>
      <p:grpSp>
        <p:nvGrpSpPr>
          <p:cNvPr id="26" name="Group 25"/>
          <p:cNvGrpSpPr/>
          <p:nvPr/>
        </p:nvGrpSpPr>
        <p:grpSpPr>
          <a:xfrm>
            <a:off x="5244842" y="3130302"/>
            <a:ext cx="1373544" cy="3223186"/>
            <a:chOff x="4171492" y="3133165"/>
            <a:chExt cx="1373544" cy="3223186"/>
          </a:xfrm>
        </p:grpSpPr>
        <p:pic>
          <p:nvPicPr>
            <p:cNvPr id="11" name="Picture 10"/>
            <p:cNvPicPr>
              <a:picLocks noChangeAspect="1"/>
            </p:cNvPicPr>
            <p:nvPr/>
          </p:nvPicPr>
          <p:blipFill>
            <a:blip r:embed="rId10"/>
            <a:stretch>
              <a:fillRect/>
            </a:stretch>
          </p:blipFill>
          <p:spPr>
            <a:xfrm>
              <a:off x="4171492" y="3133165"/>
              <a:ext cx="1373544" cy="3223186"/>
            </a:xfrm>
            <a:prstGeom prst="rect">
              <a:avLst/>
            </a:prstGeom>
          </p:spPr>
        </p:pic>
        <p:sp>
          <p:nvSpPr>
            <p:cNvPr id="25" name="Rectangle 24"/>
            <p:cNvSpPr/>
            <p:nvPr/>
          </p:nvSpPr>
          <p:spPr>
            <a:xfrm>
              <a:off x="4238803" y="3906074"/>
              <a:ext cx="1133954" cy="494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إنه عميل</a:t>
              </a:r>
              <a:endParaRPr lang="ar-EG" sz="2400" b="1" dirty="0"/>
            </a:p>
          </p:txBody>
        </p:sp>
      </p:grpSp>
      <p:grpSp>
        <p:nvGrpSpPr>
          <p:cNvPr id="28" name="Group 27"/>
          <p:cNvGrpSpPr/>
          <p:nvPr/>
        </p:nvGrpSpPr>
        <p:grpSpPr>
          <a:xfrm>
            <a:off x="3598034" y="2558161"/>
            <a:ext cx="1646808" cy="2195171"/>
            <a:chOff x="2434302" y="2616742"/>
            <a:chExt cx="1646808" cy="2195171"/>
          </a:xfrm>
        </p:grpSpPr>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83129">
              <a:off x="2591903" y="2616742"/>
              <a:ext cx="1489207" cy="2195171"/>
            </a:xfrm>
            <a:prstGeom prst="rect">
              <a:avLst/>
            </a:prstGeom>
          </p:spPr>
        </p:pic>
        <p:sp>
          <p:nvSpPr>
            <p:cNvPr id="27" name="Rectangle 26"/>
            <p:cNvSpPr/>
            <p:nvPr/>
          </p:nvSpPr>
          <p:spPr>
            <a:xfrm rot="19642909">
              <a:off x="2434302" y="2816563"/>
              <a:ext cx="1470547" cy="141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smtClean="0"/>
                <a:t>ينظر </a:t>
              </a:r>
              <a:r>
                <a:rPr lang="ar-EG" sz="2400" b="1" dirty="0"/>
                <a:t>إليك </a:t>
              </a:r>
              <a:r>
                <a:rPr lang="ar-EG" sz="2400" b="1" dirty="0" smtClean="0"/>
                <a:t>بنظرة </a:t>
              </a:r>
              <a:r>
                <a:rPr lang="ar-EG" sz="2400" b="1" dirty="0"/>
                <a:t>الشك دائماً</a:t>
              </a:r>
            </a:p>
          </p:txBody>
        </p:sp>
      </p:grpSp>
      <p:grpSp>
        <p:nvGrpSpPr>
          <p:cNvPr id="31" name="Group 30"/>
          <p:cNvGrpSpPr/>
          <p:nvPr/>
        </p:nvGrpSpPr>
        <p:grpSpPr>
          <a:xfrm>
            <a:off x="6543152" y="2502479"/>
            <a:ext cx="1507135" cy="2537457"/>
            <a:chOff x="5469802" y="2505342"/>
            <a:chExt cx="1507135" cy="2537457"/>
          </a:xfrm>
        </p:grpSpPr>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455213">
              <a:off x="5469802" y="2505342"/>
              <a:ext cx="1460727" cy="2537457"/>
            </a:xfrm>
            <a:prstGeom prst="rect">
              <a:avLst/>
            </a:prstGeom>
          </p:spPr>
        </p:pic>
        <p:sp>
          <p:nvSpPr>
            <p:cNvPr id="30" name="Rectangle 29"/>
            <p:cNvSpPr/>
            <p:nvPr/>
          </p:nvSpPr>
          <p:spPr>
            <a:xfrm rot="1891036">
              <a:off x="5606569" y="2833543"/>
              <a:ext cx="1370368" cy="14003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يبدو واضحاً في كلماته وملامحه </a:t>
              </a:r>
              <a:r>
                <a:rPr lang="ar-EG" sz="2400" b="1" dirty="0" smtClean="0"/>
                <a:t>أنه ينتقدك </a:t>
              </a:r>
              <a:endParaRPr lang="ar-EG" sz="2400" b="1" dirty="0"/>
            </a:p>
          </p:txBody>
        </p:sp>
      </p:grpSp>
    </p:spTree>
    <p:extLst>
      <p:ext uri="{BB962C8B-B14F-4D97-AF65-F5344CB8AC3E}">
        <p14:creationId xmlns:p14="http://schemas.microsoft.com/office/powerpoint/2010/main" val="646456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0-#ppt_w/2"/>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1+#ppt_w/2"/>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0-#ppt_w/2"/>
                                          </p:val>
                                        </p:tav>
                                        <p:tav tm="100000">
                                          <p:val>
                                            <p:strVal val="#ppt_x"/>
                                          </p:val>
                                        </p:tav>
                                      </p:tavLst>
                                    </p:anim>
                                    <p:anim calcmode="lin" valueType="num">
                                      <p:cBhvr additive="base">
                                        <p:cTn id="2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6"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1+#ppt_w/2"/>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up)">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barn(inVertical)">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98</a:t>
            </a:fld>
            <a:endParaRPr lang="ar-EG">
              <a:solidFill>
                <a:prstClr val="black">
                  <a:tint val="75000"/>
                </a:prstClr>
              </a:solidFill>
            </a:endParaRPr>
          </a:p>
        </p:txBody>
      </p:sp>
      <p:grpSp>
        <p:nvGrpSpPr>
          <p:cNvPr id="9" name="Group 8"/>
          <p:cNvGrpSpPr/>
          <p:nvPr/>
        </p:nvGrpSpPr>
        <p:grpSpPr>
          <a:xfrm>
            <a:off x="3359288" y="150698"/>
            <a:ext cx="3710045" cy="1364343"/>
            <a:chOff x="942717" y="101600"/>
            <a:chExt cx="3710045" cy="1364343"/>
          </a:xfrm>
        </p:grpSpPr>
        <p:grpSp>
          <p:nvGrpSpPr>
            <p:cNvPr id="5" name="Group 4"/>
            <p:cNvGrpSpPr/>
            <p:nvPr/>
          </p:nvGrpSpPr>
          <p:grpSpPr>
            <a:xfrm>
              <a:off x="942717" y="101600"/>
              <a:ext cx="3527683" cy="1364343"/>
              <a:chOff x="1087860" y="0"/>
              <a:chExt cx="3527683" cy="147131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60" y="0"/>
                <a:ext cx="3527683" cy="1471318"/>
              </a:xfrm>
              <a:prstGeom prst="rect">
                <a:avLst/>
              </a:prstGeom>
            </p:spPr>
          </p:pic>
          <p:sp>
            <p:nvSpPr>
              <p:cNvPr id="3" name="Rectangle 2"/>
              <p:cNvSpPr/>
              <p:nvPr/>
            </p:nvSpPr>
            <p:spPr>
              <a:xfrm>
                <a:off x="1603474" y="256687"/>
                <a:ext cx="2558272" cy="537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العميل </a:t>
                </a:r>
                <a:r>
                  <a:rPr lang="ar-EG" sz="2800" b="1" dirty="0"/>
                  <a:t>المتردد</a:t>
                </a:r>
              </a:p>
            </p:txBody>
          </p:sp>
        </p:grpSp>
        <p:grpSp>
          <p:nvGrpSpPr>
            <p:cNvPr id="8" name="Group 7"/>
            <p:cNvGrpSpPr/>
            <p:nvPr/>
          </p:nvGrpSpPr>
          <p:grpSpPr>
            <a:xfrm>
              <a:off x="4016603" y="101600"/>
              <a:ext cx="636159" cy="670636"/>
              <a:chOff x="4016603" y="101600"/>
              <a:chExt cx="636159" cy="670636"/>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016603" y="101600"/>
                <a:ext cx="636159" cy="670636"/>
              </a:xfrm>
              <a:prstGeom prst="rect">
                <a:avLst/>
              </a:prstGeom>
            </p:spPr>
          </p:pic>
          <p:sp>
            <p:nvSpPr>
              <p:cNvPr id="7" name="Rectangle 6"/>
              <p:cNvSpPr/>
              <p:nvPr/>
            </p:nvSpPr>
            <p:spPr>
              <a:xfrm>
                <a:off x="4171492" y="152238"/>
                <a:ext cx="354935" cy="416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5</a:t>
                </a:r>
                <a:endParaRPr lang="ar-EG" sz="2800" b="1" dirty="0"/>
              </a:p>
            </p:txBody>
          </p:sp>
        </p:grpSp>
      </p:grpSp>
      <p:grpSp>
        <p:nvGrpSpPr>
          <p:cNvPr id="13" name="Group 12"/>
          <p:cNvGrpSpPr/>
          <p:nvPr/>
        </p:nvGrpSpPr>
        <p:grpSpPr>
          <a:xfrm>
            <a:off x="674556" y="1312866"/>
            <a:ext cx="7703742" cy="4253466"/>
            <a:chOff x="674556" y="1109107"/>
            <a:chExt cx="7703742" cy="4253466"/>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556" y="1109107"/>
              <a:ext cx="7703742" cy="4253466"/>
            </a:xfrm>
            <a:prstGeom prst="rect">
              <a:avLst/>
            </a:prstGeom>
          </p:spPr>
        </p:pic>
        <p:sp>
          <p:nvSpPr>
            <p:cNvPr id="12" name="Rectangle 11"/>
            <p:cNvSpPr/>
            <p:nvPr/>
          </p:nvSpPr>
          <p:spPr>
            <a:xfrm>
              <a:off x="1273651" y="1928300"/>
              <a:ext cx="5795682" cy="2426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هو ذلك العميل الذي لا يستطيع أن يتخذ قراراً فهو متخوف ومتحفظ .. كما ان لديه نقص في التركيز . ويحتاج هذا العميل إلى وقت لإقناعه بالعملية الشرائية ، وخاصة إذا كانت العملية الشرائية كبيرة الحجم ، ورغم حاجته الأكيدة للسلعة فإن القرار قد يكون أكبر من حجم العميل </a:t>
              </a:r>
            </a:p>
          </p:txBody>
        </p:sp>
      </p:grpSp>
      <p:pic>
        <p:nvPicPr>
          <p:cNvPr id="1026" name="Picture 2" descr="https://ikhwanwayonline.files.wordpress.com/2009/07/picture1z.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9127" y="1028451"/>
            <a:ext cx="3952624" cy="30307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0393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E3F912-C3A3-4CBE-99B2-FB41D6A4527E}" type="slidenum">
              <a:rPr lang="ar-EG" smtClean="0">
                <a:solidFill>
                  <a:prstClr val="black">
                    <a:tint val="75000"/>
                  </a:prstClr>
                </a:solidFill>
              </a:rPr>
              <a:pPr/>
              <a:t>99</a:t>
            </a:fld>
            <a:endParaRPr lang="ar-EG">
              <a:solidFill>
                <a:prstClr val="black">
                  <a:tint val="75000"/>
                </a:prstClr>
              </a:solidFill>
            </a:endParaRPr>
          </a:p>
        </p:txBody>
      </p:sp>
      <p:grpSp>
        <p:nvGrpSpPr>
          <p:cNvPr id="3" name="Group 2"/>
          <p:cNvGrpSpPr/>
          <p:nvPr/>
        </p:nvGrpSpPr>
        <p:grpSpPr>
          <a:xfrm>
            <a:off x="3516638" y="1108296"/>
            <a:ext cx="3246132" cy="1173646"/>
            <a:chOff x="1830149" y="621558"/>
            <a:chExt cx="3246132" cy="1173646"/>
          </a:xfrm>
        </p:grpSpPr>
        <p:pic>
          <p:nvPicPr>
            <p:cNvPr id="5" name="Picture 4"/>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830149" y="621558"/>
              <a:ext cx="3246132" cy="1173646"/>
            </a:xfrm>
            <a:prstGeom prst="rect">
              <a:avLst/>
            </a:prstGeom>
          </p:spPr>
        </p:pic>
        <p:sp>
          <p:nvSpPr>
            <p:cNvPr id="6" name="Rectangle 5"/>
            <p:cNvSpPr/>
            <p:nvPr/>
          </p:nvSpPr>
          <p:spPr>
            <a:xfrm>
              <a:off x="2111280" y="772498"/>
              <a:ext cx="2717533" cy="893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العميل المتردد </a:t>
              </a:r>
            </a:p>
          </p:txBody>
        </p:sp>
      </p:grpSp>
      <p:grpSp>
        <p:nvGrpSpPr>
          <p:cNvPr id="9" name="Group 8"/>
          <p:cNvGrpSpPr/>
          <p:nvPr/>
        </p:nvGrpSpPr>
        <p:grpSpPr>
          <a:xfrm rot="826876">
            <a:off x="2469174" y="1748245"/>
            <a:ext cx="2113104" cy="3745382"/>
            <a:chOff x="1087898" y="1387813"/>
            <a:chExt cx="2113104" cy="3745382"/>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58688">
              <a:off x="1087898" y="1387813"/>
              <a:ext cx="2113104" cy="3745382"/>
            </a:xfrm>
            <a:prstGeom prst="rect">
              <a:avLst/>
            </a:prstGeom>
          </p:spPr>
        </p:pic>
        <p:sp>
          <p:nvSpPr>
            <p:cNvPr id="8" name="Rectangle 7"/>
            <p:cNvSpPr/>
            <p:nvPr/>
          </p:nvSpPr>
          <p:spPr>
            <a:xfrm rot="918059">
              <a:off x="1123322" y="3229966"/>
              <a:ext cx="1828739" cy="17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يتخذ قراره بصعوبة ويفتقر إلى كبير من الثقة في النفس </a:t>
              </a:r>
            </a:p>
          </p:txBody>
        </p:sp>
      </p:grpSp>
      <p:grpSp>
        <p:nvGrpSpPr>
          <p:cNvPr id="10" name="Group 9"/>
          <p:cNvGrpSpPr/>
          <p:nvPr/>
        </p:nvGrpSpPr>
        <p:grpSpPr>
          <a:xfrm rot="20769387">
            <a:off x="3959733" y="2089693"/>
            <a:ext cx="2113104" cy="3745382"/>
            <a:chOff x="1087898" y="1387813"/>
            <a:chExt cx="2113104" cy="3745382"/>
          </a:xfrm>
        </p:grpSpPr>
        <p:pic>
          <p:nvPicPr>
            <p:cNvPr id="11" name="Picture 10"/>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458688">
              <a:off x="1087898" y="1387813"/>
              <a:ext cx="2113104" cy="3745382"/>
            </a:xfrm>
            <a:prstGeom prst="rect">
              <a:avLst/>
            </a:prstGeom>
          </p:spPr>
        </p:pic>
        <p:sp>
          <p:nvSpPr>
            <p:cNvPr id="12" name="Rectangle 11"/>
            <p:cNvSpPr/>
            <p:nvPr/>
          </p:nvSpPr>
          <p:spPr>
            <a:xfrm rot="918059">
              <a:off x="1184626" y="3238201"/>
              <a:ext cx="1828739" cy="124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مرتاب وشديد القلق وقد يكون خجولاُ </a:t>
              </a:r>
            </a:p>
          </p:txBody>
        </p:sp>
      </p:grpSp>
      <p:grpSp>
        <p:nvGrpSpPr>
          <p:cNvPr id="13" name="Group 12"/>
          <p:cNvGrpSpPr/>
          <p:nvPr/>
        </p:nvGrpSpPr>
        <p:grpSpPr>
          <a:xfrm rot="18751129">
            <a:off x="5670048" y="1788586"/>
            <a:ext cx="2113104" cy="3745382"/>
            <a:chOff x="1087898" y="1387813"/>
            <a:chExt cx="2113104" cy="3745382"/>
          </a:xfrm>
        </p:grpSpPr>
        <p:pic>
          <p:nvPicPr>
            <p:cNvPr id="14" name="Picture 13"/>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58688">
              <a:off x="1087898" y="1387813"/>
              <a:ext cx="2113104" cy="3745382"/>
            </a:xfrm>
            <a:prstGeom prst="rect">
              <a:avLst/>
            </a:prstGeom>
          </p:spPr>
        </p:pic>
        <p:sp>
          <p:nvSpPr>
            <p:cNvPr id="15" name="Rectangle 14"/>
            <p:cNvSpPr/>
            <p:nvPr/>
          </p:nvSpPr>
          <p:spPr>
            <a:xfrm rot="918059">
              <a:off x="1123322" y="3229966"/>
              <a:ext cx="1828739" cy="17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a:solidFill>
                    <a:srgbClr val="002060"/>
                  </a:solidFill>
                </a:rPr>
                <a:t>يحتاج هذا العميل إلى إشعاره بالثقة ، مع إيقاف أي ضغط عليه </a:t>
              </a:r>
            </a:p>
          </p:txBody>
        </p:sp>
      </p:grpSp>
      <p:pic>
        <p:nvPicPr>
          <p:cNvPr id="2050" name="Picture 2" descr="http://women.bo7.net/14/07/images_is7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69788">
            <a:off x="1180490" y="623577"/>
            <a:ext cx="2009775" cy="2199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9003375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3068</TotalTime>
  <Words>9490</Words>
  <Application>Microsoft Office PowerPoint</Application>
  <PresentationFormat>عرض على الشاشة (3:4)‏</PresentationFormat>
  <Paragraphs>1352</Paragraphs>
  <Slides>256</Slides>
  <Notes>17</Notes>
  <HiddenSlides>0</HiddenSlides>
  <MMClips>0</MMClips>
  <ScaleCrop>false</ScaleCrop>
  <HeadingPairs>
    <vt:vector size="4" baseType="variant">
      <vt:variant>
        <vt:lpstr>نسق</vt:lpstr>
      </vt:variant>
      <vt:variant>
        <vt:i4>2</vt:i4>
      </vt:variant>
      <vt:variant>
        <vt:lpstr>عناوين الشرائح</vt:lpstr>
      </vt:variant>
      <vt:variant>
        <vt:i4>256</vt:i4>
      </vt:variant>
    </vt:vector>
  </HeadingPairs>
  <TitlesOfParts>
    <vt:vector size="258" baseType="lpstr">
      <vt:lpstr>Office Theme</vt:lpstr>
      <vt:lpstr>1_Office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تصميم</dc:creator>
  <cp:lastModifiedBy>admin nw</cp:lastModifiedBy>
  <cp:revision>250</cp:revision>
  <dcterms:created xsi:type="dcterms:W3CDTF">2015-10-13T08:19:52Z</dcterms:created>
  <dcterms:modified xsi:type="dcterms:W3CDTF">2016-02-10T20:43:47Z</dcterms:modified>
</cp:coreProperties>
</file>