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2_5" csCatId="accent2" phldr="1"/>
      <dgm:spPr/>
      <dgm:t>
        <a:bodyPr/>
        <a:lstStyle/>
        <a:p>
          <a:pPr rtl="1"/>
          <a:endParaRPr lang="ar-SA"/>
        </a:p>
      </dgm:t>
    </dgm:pt>
    <dgm:pt modelId="{7D156077-FC48-4E00-9279-C0DCC50C887C}">
      <dgm:prSet custT="1"/>
      <dgm:spPr/>
      <dgm:t>
        <a:bodyPr/>
        <a:lstStyle/>
        <a:p>
          <a:pPr rtl="1"/>
          <a:r>
            <a:rPr lang="ar-EG" sz="2800" b="1" dirty="0" err="1" smtClean="0"/>
            <a:t>إتيكيت</a:t>
          </a:r>
          <a:r>
            <a:rPr lang="ar-EG" sz="2800" b="1" dirty="0" smtClean="0"/>
            <a:t> التعامل الرسمي والاجتماعي</a:t>
          </a:r>
          <a:endParaRPr lang="ar-SA" sz="28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sz="2800" b="1" dirty="0" err="1" smtClean="0"/>
            <a:t>إتيكيت</a:t>
          </a:r>
          <a:r>
            <a:rPr lang="ar-EG" sz="2800" b="1" dirty="0" smtClean="0"/>
            <a:t> الحديث </a:t>
          </a:r>
          <a:endParaRPr lang="ar-SA" sz="28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800" b="1" dirty="0" err="1" smtClean="0"/>
            <a:t>إتيكيت</a:t>
          </a:r>
          <a:r>
            <a:rPr lang="ar-EG" sz="2800" b="1" dirty="0" smtClean="0"/>
            <a:t> الملابس </a:t>
          </a:r>
          <a:endParaRPr lang="ar-SA" sz="2800" b="1" dirty="0"/>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dirty="0" smtClean="0">
              <a:latin typeface="Times New Roman" pitchFamily="18" charset="0"/>
              <a:cs typeface="Arial"/>
            </a:rPr>
            <a:t>إتيكيت الولائم والحفلات</a:t>
          </a:r>
          <a:endParaRPr lang="ar-SA" sz="28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5277B7AF-0055-49D3-9876-E06A95B0DBDB}">
      <dgm:prSet custT="1"/>
      <dgm:spPr>
        <a:solidFill>
          <a:schemeClr val="accent6">
            <a:lumMod val="50000"/>
          </a:schemeClr>
        </a:solidFill>
      </dgm:spPr>
      <dgm:t>
        <a:bodyPr/>
        <a:lstStyle/>
        <a:p>
          <a:pPr rtl="1"/>
          <a:r>
            <a:rPr lang="ar-SA" sz="2800" b="1" dirty="0" smtClean="0"/>
            <a:t>إتيكيت الاجتماعات والمقابلات</a:t>
          </a:r>
          <a:endParaRPr lang="ar-SA" sz="2800" b="1" dirty="0"/>
        </a:p>
      </dgm:t>
    </dgm:pt>
    <dgm:pt modelId="{9BE6A492-A6F5-438E-AEC5-9D4FA6E67A1F}" type="parTrans" cxnId="{D3C4555D-4F82-4732-8D73-9D98E8923A91}">
      <dgm:prSet/>
      <dgm:spPr/>
      <dgm:t>
        <a:bodyPr/>
        <a:lstStyle/>
        <a:p>
          <a:pPr rtl="1"/>
          <a:endParaRPr lang="ar-EG"/>
        </a:p>
      </dgm:t>
    </dgm:pt>
    <dgm:pt modelId="{EA12BEB5-B671-4BEF-99BA-CF8E59F6B7D1}" type="sibTrans" cxnId="{D3C4555D-4F82-4732-8D73-9D98E8923A91}">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5">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5"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5">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5">
        <dgm:presLayoutVars>
          <dgm:bulletEnabled val="1"/>
        </dgm:presLayoutVars>
      </dgm:prSet>
      <dgm:spPr/>
      <dgm:t>
        <a:bodyPr/>
        <a:lstStyle/>
        <a:p>
          <a:pPr rtl="1"/>
          <a:endParaRPr lang="ar-SA"/>
        </a:p>
      </dgm:t>
    </dgm:pt>
    <dgm:pt modelId="{6A5962B9-84E0-493E-A8BE-EBC032AA28F8}" type="pres">
      <dgm:prSet presAssocID="{5277B7AF-0055-49D3-9876-E06A95B0DBDB}" presName="nodeFollowingNodes" presStyleLbl="node1" presStyleIdx="4" presStyleCnt="5">
        <dgm:presLayoutVars>
          <dgm:bulletEnabled val="1"/>
        </dgm:presLayoutVars>
      </dgm:prSet>
      <dgm:spPr/>
      <dgm:t>
        <a:bodyPr/>
        <a:lstStyle/>
        <a:p>
          <a:pPr rtl="1"/>
          <a:endParaRPr lang="ar-EG"/>
        </a:p>
      </dgm:t>
    </dgm:pt>
  </dgm:ptLst>
  <dgm:cxnLst>
    <dgm:cxn modelId="{6905999D-F79E-45FB-9253-F75674281729}" srcId="{683FD8ED-3092-40E8-BB3C-F36A310A3877}" destId="{D29E24FC-05D5-4E97-98C7-54323AD0F0B5}" srcOrd="3" destOrd="0" parTransId="{7D0F9F06-850F-4690-AA3C-60913BB36118}" sibTransId="{75A502E1-7EE8-4F8E-9976-255DDCA81AE7}"/>
    <dgm:cxn modelId="{48771EBA-1CC1-4100-9953-5FDD7F931044}" type="presOf" srcId="{5277B7AF-0055-49D3-9876-E06A95B0DBDB}" destId="{6A5962B9-84E0-493E-A8BE-EBC032AA28F8}"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402191C2-E456-496B-AE55-055AC3E20C21}" srcId="{683FD8ED-3092-40E8-BB3C-F36A310A3877}" destId="{7D156077-FC48-4E00-9279-C0DCC50C887C}" srcOrd="0" destOrd="0" parTransId="{AB191B58-97BE-4E0F-8C9F-3EE229426A50}" sibTransId="{E2F200B1-BFB1-4055-BB5F-BAE852DBF4F3}"/>
    <dgm:cxn modelId="{700DC350-B60D-4CA4-902C-4FA6288D12C0}" type="presOf" srcId="{683FD8ED-3092-40E8-BB3C-F36A310A3877}" destId="{63FC5469-9CCB-4523-AE5E-3D72808BB6D2}" srcOrd="0" destOrd="0" presId="urn:microsoft.com/office/officeart/2005/8/layout/cycle3"/>
    <dgm:cxn modelId="{D3C4555D-4F82-4732-8D73-9D98E8923A91}" srcId="{683FD8ED-3092-40E8-BB3C-F36A310A3877}" destId="{5277B7AF-0055-49D3-9876-E06A95B0DBDB}" srcOrd="4" destOrd="0" parTransId="{9BE6A492-A6F5-438E-AEC5-9D4FA6E67A1F}" sibTransId="{EA12BEB5-B671-4BEF-99BA-CF8E59F6B7D1}"/>
    <dgm:cxn modelId="{A47A5DE9-12FC-4242-A084-8E3969DFD141}" type="presOf" srcId="{7D156077-FC48-4E00-9279-C0DCC50C887C}" destId="{E23CECA5-6803-41F7-B47F-C091F357DDED}" srcOrd="0" destOrd="0" presId="urn:microsoft.com/office/officeart/2005/8/layout/cycle3"/>
    <dgm:cxn modelId="{A2A63D22-8256-4CDF-9C71-EB8136B6DDC3}" type="presOf" srcId="{F611D78A-9E2D-4971-9E73-7AC2581DFC51}" destId="{626E7E74-A943-41F9-92A5-6B86187D0915}" srcOrd="0" destOrd="0" presId="urn:microsoft.com/office/officeart/2005/8/layout/cycle3"/>
    <dgm:cxn modelId="{2A41A85D-B4DB-4B63-BB61-B4DB68E0C1DB}" type="presOf" srcId="{4299C8C0-9EFE-4B56-B3A8-6441731A43E1}" destId="{E4FC657D-04EC-4527-ACE7-2542C82D4137}"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4F61F44B-F9B8-43E0-983F-B58ECC2A1D83}" type="presOf" srcId="{D29E24FC-05D5-4E97-98C7-54323AD0F0B5}" destId="{EF6DE290-021F-4F3C-B173-582D126FA912}" srcOrd="0" destOrd="0" presId="urn:microsoft.com/office/officeart/2005/8/layout/cycle3"/>
    <dgm:cxn modelId="{921AA232-EF79-4D3A-A7CD-FD5432EAC0C2}" type="presOf" srcId="{E2F200B1-BFB1-4055-BB5F-BAE852DBF4F3}" destId="{823B69D6-EABD-44B8-B557-A4445BE9D858}" srcOrd="0" destOrd="0" presId="urn:microsoft.com/office/officeart/2005/8/layout/cycle3"/>
    <dgm:cxn modelId="{C4DFAB7A-5D4F-401A-B745-9FB3DDF688FA}" type="presParOf" srcId="{63FC5469-9CCB-4523-AE5E-3D72808BB6D2}" destId="{14351B7A-7FA0-4103-8B91-E9F1416A4BDE}" srcOrd="0" destOrd="0" presId="urn:microsoft.com/office/officeart/2005/8/layout/cycle3"/>
    <dgm:cxn modelId="{E7F60D83-F93E-4E71-BA8A-D1A4AE58A31C}" type="presParOf" srcId="{14351B7A-7FA0-4103-8B91-E9F1416A4BDE}" destId="{E23CECA5-6803-41F7-B47F-C091F357DDED}" srcOrd="0" destOrd="0" presId="urn:microsoft.com/office/officeart/2005/8/layout/cycle3"/>
    <dgm:cxn modelId="{3414A645-1CB0-4F94-848A-170A143ECE23}" type="presParOf" srcId="{14351B7A-7FA0-4103-8B91-E9F1416A4BDE}" destId="{823B69D6-EABD-44B8-B557-A4445BE9D858}" srcOrd="1" destOrd="0" presId="urn:microsoft.com/office/officeart/2005/8/layout/cycle3"/>
    <dgm:cxn modelId="{692740CE-4474-43DA-8C19-DA73E0A8796A}" type="presParOf" srcId="{14351B7A-7FA0-4103-8B91-E9F1416A4BDE}" destId="{E4FC657D-04EC-4527-ACE7-2542C82D4137}" srcOrd="2" destOrd="0" presId="urn:microsoft.com/office/officeart/2005/8/layout/cycle3"/>
    <dgm:cxn modelId="{9F013075-7D46-4447-936B-50DB0FC0AACE}" type="presParOf" srcId="{14351B7A-7FA0-4103-8B91-E9F1416A4BDE}" destId="{626E7E74-A943-41F9-92A5-6B86187D0915}" srcOrd="3" destOrd="0" presId="urn:microsoft.com/office/officeart/2005/8/layout/cycle3"/>
    <dgm:cxn modelId="{6D3565A0-A4A3-4677-8789-74CA74446A2E}" type="presParOf" srcId="{14351B7A-7FA0-4103-8B91-E9F1416A4BDE}" destId="{EF6DE290-021F-4F3C-B173-582D126FA912}" srcOrd="4" destOrd="0" presId="urn:microsoft.com/office/officeart/2005/8/layout/cycle3"/>
    <dgm:cxn modelId="{C0E1B00B-F9B9-421C-924A-A8888775432B}" type="presParOf" srcId="{14351B7A-7FA0-4103-8B91-E9F1416A4BDE}" destId="{6A5962B9-84E0-493E-A8BE-EBC032AA28F8}"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2_5" csCatId="accent2" phldr="1"/>
      <dgm:spPr/>
      <dgm:t>
        <a:bodyPr/>
        <a:lstStyle/>
        <a:p>
          <a:pPr rtl="1"/>
          <a:endParaRPr lang="ar-SA"/>
        </a:p>
      </dgm:t>
    </dgm:pt>
    <dgm:pt modelId="{7D156077-FC48-4E00-9279-C0DCC50C887C}">
      <dgm:prSet custT="1"/>
      <dgm:spPr/>
      <dgm:t>
        <a:bodyPr/>
        <a:lstStyle/>
        <a:p>
          <a:pPr rtl="1"/>
          <a:r>
            <a:rPr lang="ar-EG" sz="2800" b="1" dirty="0" smtClean="0"/>
            <a:t>الزيارات الرسمية</a:t>
          </a:r>
          <a:endParaRPr lang="ar-SA" sz="28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sz="2800" b="1" dirty="0" smtClean="0"/>
            <a:t>الحفلات والولائم الرسمية</a:t>
          </a:r>
          <a:endParaRPr lang="ar-SA" sz="28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800" b="1" dirty="0" smtClean="0"/>
            <a:t>مراسم رفع الأعلام</a:t>
          </a:r>
          <a:endParaRPr lang="ar-SA" sz="2800" b="1" dirty="0"/>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dirty="0" smtClean="0">
              <a:latin typeface="Times New Roman" pitchFamily="18" charset="0"/>
              <a:cs typeface="Arial"/>
            </a:rPr>
            <a:t>مراسم المؤتمرات والاجتماعات الدولية</a:t>
          </a:r>
          <a:endParaRPr lang="ar-SA" sz="28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4">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4"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4">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4">
        <dgm:presLayoutVars>
          <dgm:bulletEnabled val="1"/>
        </dgm:presLayoutVars>
      </dgm:prSet>
      <dgm:spPr/>
      <dgm:t>
        <a:bodyPr/>
        <a:lstStyle/>
        <a:p>
          <a:pPr rtl="1"/>
          <a:endParaRPr lang="ar-SA"/>
        </a:p>
      </dgm:t>
    </dgm:pt>
  </dgm:ptLst>
  <dgm:cxnLst>
    <dgm:cxn modelId="{6905999D-F79E-45FB-9253-F75674281729}" srcId="{683FD8ED-3092-40E8-BB3C-F36A310A3877}" destId="{D29E24FC-05D5-4E97-98C7-54323AD0F0B5}" srcOrd="3" destOrd="0" parTransId="{7D0F9F06-850F-4690-AA3C-60913BB36118}" sibTransId="{75A502E1-7EE8-4F8E-9976-255DDCA81AE7}"/>
    <dgm:cxn modelId="{9887406A-D943-4D60-91B3-C5E2876A6AD7}" type="presOf" srcId="{F611D78A-9E2D-4971-9E73-7AC2581DFC51}" destId="{626E7E74-A943-41F9-92A5-6B86187D0915}"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402191C2-E456-496B-AE55-055AC3E20C21}" srcId="{683FD8ED-3092-40E8-BB3C-F36A310A3877}" destId="{7D156077-FC48-4E00-9279-C0DCC50C887C}" srcOrd="0" destOrd="0" parTransId="{AB191B58-97BE-4E0F-8C9F-3EE229426A50}" sibTransId="{E2F200B1-BFB1-4055-BB5F-BAE852DBF4F3}"/>
    <dgm:cxn modelId="{FC064498-B99A-4627-A379-49B255173AF3}" type="presOf" srcId="{E2F200B1-BFB1-4055-BB5F-BAE852DBF4F3}" destId="{823B69D6-EABD-44B8-B557-A4445BE9D858}" srcOrd="0" destOrd="0" presId="urn:microsoft.com/office/officeart/2005/8/layout/cycle3"/>
    <dgm:cxn modelId="{B9EF1A6A-0A57-49D9-84FD-1E5F7A823F33}" type="presOf" srcId="{683FD8ED-3092-40E8-BB3C-F36A310A3877}" destId="{63FC5469-9CCB-4523-AE5E-3D72808BB6D2}"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5E6AB19E-F157-45CC-9F5A-400695CD711B}" type="presOf" srcId="{7D156077-FC48-4E00-9279-C0DCC50C887C}" destId="{E23CECA5-6803-41F7-B47F-C091F357DDED}" srcOrd="0" destOrd="0" presId="urn:microsoft.com/office/officeart/2005/8/layout/cycle3"/>
    <dgm:cxn modelId="{8828B00F-8845-4F5C-A666-03834C6CDD1E}" type="presOf" srcId="{4299C8C0-9EFE-4B56-B3A8-6441731A43E1}" destId="{E4FC657D-04EC-4527-ACE7-2542C82D4137}" srcOrd="0" destOrd="0" presId="urn:microsoft.com/office/officeart/2005/8/layout/cycle3"/>
    <dgm:cxn modelId="{0F106E27-0832-4C9C-BF06-E4C8641526AD}" type="presOf" srcId="{D29E24FC-05D5-4E97-98C7-54323AD0F0B5}" destId="{EF6DE290-021F-4F3C-B173-582D126FA912}" srcOrd="0" destOrd="0" presId="urn:microsoft.com/office/officeart/2005/8/layout/cycle3"/>
    <dgm:cxn modelId="{45A1B947-4A83-4DC3-88AE-FF7D38DF7962}" type="presParOf" srcId="{63FC5469-9CCB-4523-AE5E-3D72808BB6D2}" destId="{14351B7A-7FA0-4103-8B91-E9F1416A4BDE}" srcOrd="0" destOrd="0" presId="urn:microsoft.com/office/officeart/2005/8/layout/cycle3"/>
    <dgm:cxn modelId="{1DA13B6A-6704-4C19-B538-57DAB2F163D4}" type="presParOf" srcId="{14351B7A-7FA0-4103-8B91-E9F1416A4BDE}" destId="{E23CECA5-6803-41F7-B47F-C091F357DDED}" srcOrd="0" destOrd="0" presId="urn:microsoft.com/office/officeart/2005/8/layout/cycle3"/>
    <dgm:cxn modelId="{E5DE3F2D-6B3F-4167-972E-F4FEDCAC2BD3}" type="presParOf" srcId="{14351B7A-7FA0-4103-8B91-E9F1416A4BDE}" destId="{823B69D6-EABD-44B8-B557-A4445BE9D858}" srcOrd="1" destOrd="0" presId="urn:microsoft.com/office/officeart/2005/8/layout/cycle3"/>
    <dgm:cxn modelId="{BDB6E85C-D4D9-43D8-BDD7-95C7D9E9ADCB}" type="presParOf" srcId="{14351B7A-7FA0-4103-8B91-E9F1416A4BDE}" destId="{E4FC657D-04EC-4527-ACE7-2542C82D4137}" srcOrd="2" destOrd="0" presId="urn:microsoft.com/office/officeart/2005/8/layout/cycle3"/>
    <dgm:cxn modelId="{9C86300E-B119-498A-9642-C7161739992C}" type="presParOf" srcId="{14351B7A-7FA0-4103-8B91-E9F1416A4BDE}" destId="{626E7E74-A943-41F9-92A5-6B86187D0915}" srcOrd="3" destOrd="0" presId="urn:microsoft.com/office/officeart/2005/8/layout/cycle3"/>
    <dgm:cxn modelId="{09FEE22D-E642-4677-BE4E-AA3719D00BE4}" type="presParOf" srcId="{14351B7A-7FA0-4103-8B91-E9F1416A4BDE}" destId="{EF6DE290-021F-4F3C-B173-582D126FA912}" srcOrd="4"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B69D6-EABD-44B8-B557-A4445BE9D858}">
      <dsp:nvSpPr>
        <dsp:cNvPr id="0" name=""/>
        <dsp:cNvSpPr/>
      </dsp:nvSpPr>
      <dsp:spPr>
        <a:xfrm>
          <a:off x="666981" y="646073"/>
          <a:ext cx="4889036" cy="4889036"/>
        </a:xfrm>
        <a:prstGeom prst="circularArrow">
          <a:avLst>
            <a:gd name="adj1" fmla="val 5544"/>
            <a:gd name="adj2" fmla="val 330680"/>
            <a:gd name="adj3" fmla="val 13811005"/>
            <a:gd name="adj4" fmla="val 17364651"/>
            <a:gd name="adj5" fmla="val 575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1984188" y="674755"/>
          <a:ext cx="2254622" cy="1127311"/>
        </a:xfrm>
        <a:prstGeom prst="roundRect">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err="1" smtClean="0"/>
            <a:t>إتيكيت</a:t>
          </a:r>
          <a:r>
            <a:rPr lang="ar-EG" sz="2800" b="1" kern="1200" dirty="0" smtClean="0"/>
            <a:t> التعامل الرسمي والاجتماعي</a:t>
          </a:r>
          <a:endParaRPr lang="ar-SA" sz="2800" b="1" u="none" kern="1200" dirty="0"/>
        </a:p>
      </dsp:txBody>
      <dsp:txXfrm>
        <a:off x="1984188" y="674755"/>
        <a:ext cx="2254622" cy="1127311"/>
      </dsp:txXfrm>
    </dsp:sp>
    <dsp:sp modelId="{E4FC657D-04EC-4527-ACE7-2542C82D4137}">
      <dsp:nvSpPr>
        <dsp:cNvPr id="0" name=""/>
        <dsp:cNvSpPr/>
      </dsp:nvSpPr>
      <dsp:spPr>
        <a:xfrm>
          <a:off x="3964093" y="2543545"/>
          <a:ext cx="2254622" cy="1127311"/>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err="1" smtClean="0"/>
            <a:t>إتيكيت</a:t>
          </a:r>
          <a:r>
            <a:rPr lang="ar-EG" sz="2800" b="1" kern="1200" dirty="0" smtClean="0"/>
            <a:t> الحديث </a:t>
          </a:r>
          <a:endParaRPr lang="ar-SA" sz="2800" b="1" kern="1200" dirty="0"/>
        </a:p>
      </dsp:txBody>
      <dsp:txXfrm>
        <a:off x="3964093" y="2543545"/>
        <a:ext cx="2254622" cy="1127311"/>
      </dsp:txXfrm>
    </dsp:sp>
    <dsp:sp modelId="{626E7E74-A943-41F9-92A5-6B86187D0915}">
      <dsp:nvSpPr>
        <dsp:cNvPr id="0" name=""/>
        <dsp:cNvSpPr/>
      </dsp:nvSpPr>
      <dsp:spPr>
        <a:xfrm>
          <a:off x="3209648" y="4446333"/>
          <a:ext cx="2254622" cy="1127311"/>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err="1" smtClean="0"/>
            <a:t>إتيكيت</a:t>
          </a:r>
          <a:r>
            <a:rPr lang="ar-EG" sz="2800" b="1" kern="1200" dirty="0" smtClean="0"/>
            <a:t> الملابس </a:t>
          </a:r>
          <a:endParaRPr lang="ar-SA" sz="2800" b="1" kern="1200" dirty="0"/>
        </a:p>
      </dsp:txBody>
      <dsp:txXfrm>
        <a:off x="3209648" y="4446333"/>
        <a:ext cx="2254622" cy="1127311"/>
      </dsp:txXfrm>
    </dsp:sp>
    <dsp:sp modelId="{EF6DE290-021F-4F3C-B173-582D126FA912}">
      <dsp:nvSpPr>
        <dsp:cNvPr id="0" name=""/>
        <dsp:cNvSpPr/>
      </dsp:nvSpPr>
      <dsp:spPr>
        <a:xfrm>
          <a:off x="758729" y="4446333"/>
          <a:ext cx="2254622" cy="1127311"/>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إتيكيت الولائم والحفلات</a:t>
          </a:r>
          <a:endParaRPr lang="ar-SA" sz="2800" b="1" kern="1200" dirty="0"/>
        </a:p>
      </dsp:txBody>
      <dsp:txXfrm>
        <a:off x="758729" y="4446333"/>
        <a:ext cx="2254622" cy="1127311"/>
      </dsp:txXfrm>
    </dsp:sp>
    <dsp:sp modelId="{6A5962B9-84E0-493E-A8BE-EBC032AA28F8}">
      <dsp:nvSpPr>
        <dsp:cNvPr id="0" name=""/>
        <dsp:cNvSpPr/>
      </dsp:nvSpPr>
      <dsp:spPr>
        <a:xfrm>
          <a:off x="1353" y="2115370"/>
          <a:ext cx="2254622" cy="1127311"/>
        </a:xfrm>
        <a:prstGeom prst="roundRect">
          <a:avLst/>
        </a:prstGeom>
        <a:solidFill>
          <a:schemeClr val="accent6">
            <a:lumMod val="50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إتيكيت الاجتماعات والمقابلات</a:t>
          </a:r>
          <a:endParaRPr lang="ar-SA" sz="2800" b="1" kern="1200" dirty="0"/>
        </a:p>
      </dsp:txBody>
      <dsp:txXfrm>
        <a:off x="1353" y="2115370"/>
        <a:ext cx="2254622" cy="11273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B69D6-EABD-44B8-B557-A4445BE9D858}">
      <dsp:nvSpPr>
        <dsp:cNvPr id="0" name=""/>
        <dsp:cNvSpPr/>
      </dsp:nvSpPr>
      <dsp:spPr>
        <a:xfrm>
          <a:off x="638061" y="462181"/>
          <a:ext cx="3738383" cy="3738383"/>
        </a:xfrm>
        <a:prstGeom prst="circularArrow">
          <a:avLst>
            <a:gd name="adj1" fmla="val 4668"/>
            <a:gd name="adj2" fmla="val 272909"/>
            <a:gd name="adj3" fmla="val 13080393"/>
            <a:gd name="adj4" fmla="val 17863484"/>
            <a:gd name="adj5" fmla="val 484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1342996" y="522413"/>
          <a:ext cx="2328513" cy="1164256"/>
        </a:xfrm>
        <a:prstGeom prst="roundRect">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t>الزيارات الرسمية</a:t>
          </a:r>
          <a:endParaRPr lang="ar-SA" sz="2800" b="1" u="none" kern="1200" dirty="0"/>
        </a:p>
      </dsp:txBody>
      <dsp:txXfrm>
        <a:off x="1342996" y="522413"/>
        <a:ext cx="2328513" cy="1164256"/>
      </dsp:txXfrm>
    </dsp:sp>
    <dsp:sp modelId="{E4FC657D-04EC-4527-ACE7-2542C82D4137}">
      <dsp:nvSpPr>
        <dsp:cNvPr id="0" name=""/>
        <dsp:cNvSpPr/>
      </dsp:nvSpPr>
      <dsp:spPr>
        <a:xfrm>
          <a:off x="2586535" y="2177689"/>
          <a:ext cx="2328513" cy="1164256"/>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t>الحفلات والولائم الرسمية</a:t>
          </a:r>
          <a:endParaRPr lang="ar-SA" sz="2800" b="1" kern="1200" dirty="0"/>
        </a:p>
      </dsp:txBody>
      <dsp:txXfrm>
        <a:off x="2586535" y="2177689"/>
        <a:ext cx="2328513" cy="1164256"/>
      </dsp:txXfrm>
    </dsp:sp>
    <dsp:sp modelId="{626E7E74-A943-41F9-92A5-6B86187D0915}">
      <dsp:nvSpPr>
        <dsp:cNvPr id="0" name=""/>
        <dsp:cNvSpPr/>
      </dsp:nvSpPr>
      <dsp:spPr>
        <a:xfrm>
          <a:off x="1342996" y="3207069"/>
          <a:ext cx="2328513" cy="1164256"/>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t>مراسم رفع الأعلام</a:t>
          </a:r>
          <a:endParaRPr lang="ar-SA" sz="2800" b="1" kern="1200" dirty="0"/>
        </a:p>
      </dsp:txBody>
      <dsp:txXfrm>
        <a:off x="1342996" y="3207069"/>
        <a:ext cx="2328513" cy="1164256"/>
      </dsp:txXfrm>
    </dsp:sp>
    <dsp:sp modelId="{EF6DE290-021F-4F3C-B173-582D126FA912}">
      <dsp:nvSpPr>
        <dsp:cNvPr id="0" name=""/>
        <dsp:cNvSpPr/>
      </dsp:nvSpPr>
      <dsp:spPr>
        <a:xfrm>
          <a:off x="668" y="1864741"/>
          <a:ext cx="2328513" cy="1164256"/>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مراسم المؤتمرات والاجتماعات الدولية</a:t>
          </a:r>
          <a:endParaRPr lang="ar-SA" sz="2800" b="1" kern="1200" dirty="0"/>
        </a:p>
      </dsp:txBody>
      <dsp:txXfrm>
        <a:off x="668" y="1864741"/>
        <a:ext cx="2328513" cy="116425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6AE83F3-FF47-4FCA-8F21-D2290CC4ECB4}" type="datetimeFigureOut">
              <a:rPr lang="ar-SA" smtClean="0"/>
              <a:t>21/04/1440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0CE747-E986-4D52-A0C5-44B75533BADF}"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5</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409808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6</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302628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6607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0D914DD-7A1A-4221-9936-0D88509D6648}"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0D914DD-7A1A-4221-9936-0D88509D6648}"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0D914DD-7A1A-4221-9936-0D88509D6648}"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0D914DD-7A1A-4221-9936-0D88509D6648}"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0D914DD-7A1A-4221-9936-0D88509D6648}"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0D914DD-7A1A-4221-9936-0D88509D6648}"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0D914DD-7A1A-4221-9936-0D88509D6648}"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0D914DD-7A1A-4221-9936-0D88509D6648}"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0D914DD-7A1A-4221-9936-0D88509D6648}"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0D914DD-7A1A-4221-9936-0D88509D6648}"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0D914DD-7A1A-4221-9936-0D88509D6648}"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5C3B834-9618-4B3A-8EBC-CEB94948E3E4}"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D914DD-7A1A-4221-9936-0D88509D6648}"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C3B834-9618-4B3A-8EBC-CEB94948E3E4}"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sz="4000" dirty="0">
                <a:solidFill>
                  <a:srgbClr val="C00000"/>
                </a:solidFill>
                <a:latin typeface="Simplified Arabic" panose="02020603050405020304" pitchFamily="18" charset="-78"/>
                <a:cs typeface="Simplified Arabic" panose="02020603050405020304" pitchFamily="18" charset="-78"/>
              </a:rPr>
              <a:t>فن الاتيكيت والبرتوكول</a:t>
            </a:r>
            <a:endParaRPr lang="en-US" sz="4000" dirty="0">
              <a:solidFill>
                <a:srgbClr val="C00000"/>
              </a:solidFill>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p:txBody>
          <a:bodyPr/>
          <a:lstStyle/>
          <a:p>
            <a:r>
              <a:rPr lang="en-US" dirty="0" smtClean="0"/>
              <a:t>Presentation Subtitle</a:t>
            </a:r>
            <a:endParaRPr lang="en-US" dirty="0"/>
          </a:p>
        </p:txBody>
      </p:sp>
    </p:spTree>
    <p:extLst>
      <p:ext uri="{BB962C8B-B14F-4D97-AF65-F5344CB8AC3E}">
        <p14:creationId xmlns:p14="http://schemas.microsoft.com/office/powerpoint/2010/main" xmlns="" val="3888022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3200" dirty="0">
                <a:solidFill>
                  <a:srgbClr val="002060"/>
                </a:solidFill>
                <a:effectLst/>
                <a:latin typeface="Simplified Arabic" panose="02020603050405020304" pitchFamily="18" charset="-78"/>
                <a:cs typeface="Simplified Arabic" panose="02020603050405020304" pitchFamily="18" charset="-78"/>
              </a:rPr>
              <a:t>مقدمــة</a:t>
            </a:r>
            <a:endParaRPr lang="en-US" dirty="0">
              <a:solidFill>
                <a:srgbClr val="002060"/>
              </a:solidFill>
              <a:effectLst/>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57200" y="1600201"/>
            <a:ext cx="8229600" cy="4206239"/>
          </a:xfrm>
        </p:spPr>
        <p:txBody>
          <a:bodyPr/>
          <a:lstStyle/>
          <a:p>
            <a:pPr marL="0" indent="0" algn="r" rtl="1">
              <a:buNone/>
            </a:pPr>
            <a:r>
              <a:rPr lang="ar-EG" dirty="0" smtClean="0">
                <a:solidFill>
                  <a:srgbClr val="CCECFF"/>
                </a:solidFill>
              </a:rPr>
              <a:t>.</a:t>
            </a:r>
            <a:endParaRPr lang="en-US" dirty="0">
              <a:solidFill>
                <a:srgbClr val="CCECFF"/>
              </a:solidFill>
            </a:endParaRPr>
          </a:p>
        </p:txBody>
      </p:sp>
      <p:sp>
        <p:nvSpPr>
          <p:cNvPr id="4" name="Slide Number Placeholder 3"/>
          <p:cNvSpPr>
            <a:spLocks noGrp="1"/>
          </p:cNvSpPr>
          <p:nvPr>
            <p:ph type="sldNum" sz="quarter" idx="12"/>
          </p:nvPr>
        </p:nvSpPr>
        <p:spPr/>
        <p:txBody>
          <a:bodyPr/>
          <a:lstStyle/>
          <a:p>
            <a:fld id="{5A327895-FE5D-4097-A888-BA2D1FBBB369}" type="slidenum">
              <a:rPr lang="en-US" smtClean="0"/>
              <a:pPr/>
              <a:t>10</a:t>
            </a:fld>
            <a:endParaRPr lang="en-US"/>
          </a:p>
        </p:txBody>
      </p:sp>
      <p:sp>
        <p:nvSpPr>
          <p:cNvPr id="6" name="TextBox 5"/>
          <p:cNvSpPr txBox="1"/>
          <p:nvPr/>
        </p:nvSpPr>
        <p:spPr>
          <a:xfrm>
            <a:off x="4267200" y="1875156"/>
            <a:ext cx="4076700" cy="3046988"/>
          </a:xfrm>
          <a:prstGeom prst="rect">
            <a:avLst/>
          </a:prstGeom>
          <a:noFill/>
        </p:spPr>
        <p:txBody>
          <a:bodyPr wrap="square" rtlCol="1">
            <a:spAutoFit/>
          </a:bodyPr>
          <a:lstStyle/>
          <a:p>
            <a:pPr algn="justLow" rtl="1"/>
            <a:r>
              <a:rPr lang="ar-EG" sz="2400" b="1" dirty="0">
                <a:solidFill>
                  <a:srgbClr val="002060"/>
                </a:solidFill>
                <a:latin typeface="Simplified Arabic" panose="02020603050405020304" pitchFamily="18" charset="-78"/>
                <a:cs typeface="Simplified Arabic" panose="02020603050405020304" pitchFamily="18" charset="-78"/>
              </a:rPr>
              <a:t>إن تطبيق مبادئ الإتيكيت والبروتوكول دليل أكيد على احترام النفس البشرية وتقديرها ، هذه النفس التي فضلها الله سبحانه وتعالى على سائر المخلوقات حيث قال سبحانه وتعالى:" ولقد كرمنا بني آدم"، فإذا ما ارتقت النفس البشرية أقامت أعظم وأرقى الحضارات، والتاريخ خير شاهد على ذلك</a:t>
            </a:r>
          </a:p>
        </p:txBody>
      </p:sp>
      <p:pic>
        <p:nvPicPr>
          <p:cNvPr id="7" name="Picture 6"/>
          <p:cNvPicPr>
            <a:picLocks noChangeAspect="1"/>
          </p:cNvPicPr>
          <p:nvPr/>
        </p:nvPicPr>
        <p:blipFill>
          <a:blip r:embed="rId2" cstate="print"/>
          <a:stretch>
            <a:fillRect/>
          </a:stretch>
        </p:blipFill>
        <p:spPr>
          <a:xfrm>
            <a:off x="762000" y="2174311"/>
            <a:ext cx="3505200" cy="3058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00596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667000" y="228601"/>
            <a:ext cx="3810000" cy="722334"/>
          </a:xfrm>
          <a:prstGeom prst="roundRect">
            <a:avLst/>
          </a:prstGeom>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167" dirty="0">
                <a:solidFill>
                  <a:schemeClr val="bg2"/>
                </a:solidFill>
              </a:rPr>
              <a:t>الاتفاقيات </a:t>
            </a:r>
          </a:p>
        </p:txBody>
      </p:sp>
      <p:sp>
        <p:nvSpPr>
          <p:cNvPr id="21" name="AutoShape 7"/>
          <p:cNvSpPr>
            <a:spLocks noChangeArrowheads="1"/>
          </p:cNvSpPr>
          <p:nvPr/>
        </p:nvSpPr>
        <p:spPr bwMode="auto">
          <a:xfrm>
            <a:off x="6280176" y="1247657"/>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الابتسامة طوال الوقت </a:t>
            </a:r>
            <a:endParaRPr lang="ar-SA" sz="2000" b="1" dirty="0">
              <a:solidFill>
                <a:srgbClr val="292929"/>
              </a:solidFill>
              <a:latin typeface="Verdana" panose="020B0604030504040204" pitchFamily="34" charset="0"/>
              <a:ea typeface="HY헤드라인M" pitchFamily="2" charset="-127"/>
            </a:endParaRPr>
          </a:p>
        </p:txBody>
      </p:sp>
      <p:sp>
        <p:nvSpPr>
          <p:cNvPr id="22" name="AutoShape 7"/>
          <p:cNvSpPr>
            <a:spLocks noChangeArrowheads="1"/>
          </p:cNvSpPr>
          <p:nvPr/>
        </p:nvSpPr>
        <p:spPr bwMode="auto">
          <a:xfrm>
            <a:off x="2406676" y="1247657"/>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الحضور والانصراف</a:t>
            </a:r>
          </a:p>
          <a:p>
            <a:pPr algn="ctr"/>
            <a:r>
              <a:rPr lang="ar-EG" sz="2000" b="1" dirty="0">
                <a:solidFill>
                  <a:srgbClr val="292929"/>
                </a:solidFill>
                <a:latin typeface="Verdana" panose="020B0604030504040204" pitchFamily="34" charset="0"/>
                <a:ea typeface="HY헤드라인M" pitchFamily="2" charset="-127"/>
              </a:rPr>
              <a:t> في الوقت المحدد</a:t>
            </a:r>
            <a:endParaRPr lang="ar-SA" sz="2000" b="1" dirty="0">
              <a:solidFill>
                <a:srgbClr val="292929"/>
              </a:solidFill>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6271568" y="2361375"/>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rtl="1"/>
            <a:r>
              <a:rPr lang="ar-EG" sz="2000" b="1" dirty="0">
                <a:solidFill>
                  <a:srgbClr val="292929"/>
                </a:solidFill>
                <a:latin typeface="Verdana" panose="020B0604030504040204" pitchFamily="34" charset="0"/>
                <a:ea typeface="HY헤드라인M" pitchFamily="2" charset="-127"/>
              </a:rPr>
              <a:t>تقبل جميع </a:t>
            </a:r>
          </a:p>
          <a:p>
            <a:pPr algn="ctr" rtl="1"/>
            <a:r>
              <a:rPr lang="ar-EG" sz="2000" b="1" dirty="0">
                <a:solidFill>
                  <a:srgbClr val="292929"/>
                </a:solidFill>
                <a:latin typeface="Verdana" panose="020B0604030504040204" pitchFamily="34" charset="0"/>
                <a:ea typeface="HY헤드라인M" pitchFamily="2" charset="-127"/>
              </a:rPr>
              <a:t>الآراء بصدر رحب</a:t>
            </a:r>
            <a:endParaRPr lang="ar-SA" sz="2000" b="1" dirty="0">
              <a:solidFill>
                <a:srgbClr val="292929"/>
              </a:solidFill>
              <a:latin typeface="Verdana" panose="020B0604030504040204" pitchFamily="34" charset="0"/>
              <a:ea typeface="HY헤드라인M" pitchFamily="2" charset="-127"/>
            </a:endParaRPr>
          </a:p>
        </p:txBody>
      </p:sp>
      <p:sp>
        <p:nvSpPr>
          <p:cNvPr id="25" name="AutoShape 7"/>
          <p:cNvSpPr>
            <a:spLocks noChangeArrowheads="1"/>
          </p:cNvSpPr>
          <p:nvPr/>
        </p:nvSpPr>
        <p:spPr bwMode="auto">
          <a:xfrm>
            <a:off x="2398067" y="2361375"/>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التفاعل مع المجموعة</a:t>
            </a:r>
            <a:endParaRPr lang="ar-SA" sz="2000" b="1" dirty="0">
              <a:solidFill>
                <a:srgbClr val="292929"/>
              </a:solidFill>
              <a:latin typeface="Verdana" panose="020B0604030504040204" pitchFamily="34" charset="0"/>
              <a:ea typeface="HY헤드라인M" pitchFamily="2" charset="-127"/>
            </a:endParaRPr>
          </a:p>
        </p:txBody>
      </p:sp>
      <p:sp>
        <p:nvSpPr>
          <p:cNvPr id="26" name="AutoShape 7"/>
          <p:cNvSpPr>
            <a:spLocks noChangeArrowheads="1"/>
          </p:cNvSpPr>
          <p:nvPr/>
        </p:nvSpPr>
        <p:spPr bwMode="auto">
          <a:xfrm>
            <a:off x="6262959" y="3475091"/>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المحمول مغلق </a:t>
            </a:r>
            <a:endParaRPr lang="ar-SA" sz="2000" b="1" dirty="0">
              <a:solidFill>
                <a:srgbClr val="292929"/>
              </a:solidFill>
              <a:latin typeface="Verdana" panose="020B0604030504040204" pitchFamily="34" charset="0"/>
              <a:ea typeface="HY헤드라인M" pitchFamily="2" charset="-127"/>
            </a:endParaRPr>
          </a:p>
        </p:txBody>
      </p:sp>
      <p:sp>
        <p:nvSpPr>
          <p:cNvPr id="27" name="AutoShape 7"/>
          <p:cNvSpPr>
            <a:spLocks noChangeArrowheads="1"/>
          </p:cNvSpPr>
          <p:nvPr/>
        </p:nvSpPr>
        <p:spPr bwMode="auto">
          <a:xfrm>
            <a:off x="2389459" y="3475091"/>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تنفيذ جميع التمارين</a:t>
            </a:r>
            <a:endParaRPr lang="ar-SA" sz="2000" b="1" dirty="0">
              <a:solidFill>
                <a:srgbClr val="292929"/>
              </a:solidFill>
              <a:latin typeface="Verdana" panose="020B0604030504040204" pitchFamily="34" charset="0"/>
              <a:ea typeface="HY헤드라인M" pitchFamily="2" charset="-127"/>
            </a:endParaRPr>
          </a:p>
        </p:txBody>
      </p:sp>
      <p:sp>
        <p:nvSpPr>
          <p:cNvPr id="28" name="AutoShape 7"/>
          <p:cNvSpPr>
            <a:spLocks noChangeArrowheads="1"/>
          </p:cNvSpPr>
          <p:nvPr/>
        </p:nvSpPr>
        <p:spPr bwMode="auto">
          <a:xfrm>
            <a:off x="6254351" y="4588809"/>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المحافظة على الانظباط </a:t>
            </a:r>
            <a:endParaRPr lang="ar-SA" sz="2000" b="1" dirty="0">
              <a:solidFill>
                <a:srgbClr val="292929"/>
              </a:solidFill>
              <a:latin typeface="Verdana" panose="020B0604030504040204" pitchFamily="34" charset="0"/>
              <a:ea typeface="HY헤드라인M" pitchFamily="2" charset="-127"/>
            </a:endParaRPr>
          </a:p>
        </p:txBody>
      </p:sp>
      <p:sp>
        <p:nvSpPr>
          <p:cNvPr id="29" name="AutoShape 7"/>
          <p:cNvSpPr>
            <a:spLocks noChangeArrowheads="1"/>
          </p:cNvSpPr>
          <p:nvPr/>
        </p:nvSpPr>
        <p:spPr bwMode="auto">
          <a:xfrm>
            <a:off x="2380851" y="4588809"/>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تقبل قرارات المدرب </a:t>
            </a:r>
            <a:endParaRPr lang="ar-SA" sz="2000" b="1" dirty="0">
              <a:solidFill>
                <a:srgbClr val="292929"/>
              </a:solidFill>
              <a:latin typeface="Verdana" panose="020B0604030504040204" pitchFamily="34" charset="0"/>
              <a:ea typeface="HY헤드라인M" pitchFamily="2" charset="-127"/>
            </a:endParaRPr>
          </a:p>
        </p:txBody>
      </p:sp>
      <p:sp>
        <p:nvSpPr>
          <p:cNvPr id="30" name="AutoShape 7"/>
          <p:cNvSpPr>
            <a:spLocks noChangeArrowheads="1"/>
          </p:cNvSpPr>
          <p:nvPr/>
        </p:nvSpPr>
        <p:spPr bwMode="auto">
          <a:xfrm>
            <a:off x="6245743" y="5702525"/>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حسن الظن </a:t>
            </a:r>
          </a:p>
          <a:p>
            <a:pPr algn="ctr"/>
            <a:r>
              <a:rPr lang="ar-EG" sz="2000" b="1" dirty="0">
                <a:solidFill>
                  <a:srgbClr val="292929"/>
                </a:solidFill>
                <a:latin typeface="Verdana" panose="020B0604030504040204" pitchFamily="34" charset="0"/>
                <a:ea typeface="HY헤드라인M" pitchFamily="2" charset="-127"/>
              </a:rPr>
              <a:t>والثقة المتبادلة</a:t>
            </a:r>
            <a:endParaRPr lang="ar-SA" sz="2000" b="1" dirty="0">
              <a:solidFill>
                <a:srgbClr val="292929"/>
              </a:solidFill>
              <a:latin typeface="Verdana" panose="020B0604030504040204" pitchFamily="34" charset="0"/>
              <a:ea typeface="HY헤드라인M" pitchFamily="2" charset="-127"/>
            </a:endParaRPr>
          </a:p>
        </p:txBody>
      </p:sp>
      <p:sp>
        <p:nvSpPr>
          <p:cNvPr id="31" name="AutoShape 7"/>
          <p:cNvSpPr>
            <a:spLocks noChangeArrowheads="1"/>
          </p:cNvSpPr>
          <p:nvPr/>
        </p:nvSpPr>
        <p:spPr bwMode="auto">
          <a:xfrm>
            <a:off x="2372242" y="5702525"/>
            <a:ext cx="1974825"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000" b="1" dirty="0">
                <a:solidFill>
                  <a:srgbClr val="292929"/>
                </a:solidFill>
                <a:latin typeface="Verdana" panose="020B0604030504040204" pitchFamily="34" charset="0"/>
                <a:ea typeface="HY헤드라인M" pitchFamily="2" charset="-127"/>
              </a:rPr>
              <a:t>الحب بين المجموعات</a:t>
            </a:r>
            <a:endParaRPr lang="ar-SA" sz="2000" b="1" dirty="0">
              <a:solidFill>
                <a:srgbClr val="292929"/>
              </a:solidFill>
              <a:latin typeface="Verdana" panose="020B0604030504040204" pitchFamily="34" charset="0"/>
              <a:ea typeface="HY헤드라인M" pitchFamily="2" charset="-127"/>
            </a:endParaRPr>
          </a:p>
        </p:txBody>
      </p:sp>
      <p:pic>
        <p:nvPicPr>
          <p:cNvPr id="32" name="Picture 2" descr="F:\دينى\work\صور\kid-sm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58035" y="914400"/>
            <a:ext cx="1085733"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3" name="Picture 3" descr="F:\دينى\work\صور\إدارة الوقت.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4550" y="838200"/>
            <a:ext cx="8849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4" name="Picture 4" descr="F:\دينى\work\صور\ثقافة-الحوار-من-أجل-سورية-افضل-297x3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58034" y="2057400"/>
            <a:ext cx="1024208"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5" name="Picture 5" descr="F:\دينى\work\صور\اختلاف مشارب.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8868" y="1981200"/>
            <a:ext cx="922633"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6" name="Picture 6" descr="F:\دينى\work\صور\15460_IPhone_Lock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7000" y="3200400"/>
            <a:ext cx="9525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7" name="Picture 7" descr="F:\دينى\work\صور\larg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70000" y="3124200"/>
            <a:ext cx="10795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8" name="Picture 8" descr="F:\دينى\work\صور\imagتe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37067" y="4305300"/>
            <a:ext cx="963006"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9" name="Picture 9" descr="F:\دينى\work\صور\848484.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358868" y="4267200"/>
            <a:ext cx="922633"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0" name="Picture 10" descr="F:\دينى\work\صور\zan 2.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74450" y="5391703"/>
            <a:ext cx="9525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1" name="Picture 11" descr="F:\دينى\work\صور\Love-Is-Love_6.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416246" y="5391703"/>
            <a:ext cx="871377"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70742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par>
                                <p:cTn id="25" presetID="3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 calcmode="lin" valueType="num">
                                      <p:cBhvr>
                                        <p:cTn id="29" dur="1000" fill="hold"/>
                                        <p:tgtEl>
                                          <p:spTgt spid="33"/>
                                        </p:tgtEl>
                                        <p:attrNameLst>
                                          <p:attrName>style.rotation</p:attrName>
                                        </p:attrNameLst>
                                      </p:cBhvr>
                                      <p:tavLst>
                                        <p:tav tm="0">
                                          <p:val>
                                            <p:fltVal val="90"/>
                                          </p:val>
                                        </p:tav>
                                        <p:tav tm="100000">
                                          <p:val>
                                            <p:fltVal val="0"/>
                                          </p:val>
                                        </p:tav>
                                      </p:tavLst>
                                    </p:anim>
                                    <p:animEffect transition="in" filter="fade">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par>
                                <p:cTn id="39" presetID="3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par>
                                <p:cTn id="53" presetID="3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anim calcmode="lin" valueType="num">
                                      <p:cBhvr>
                                        <p:cTn id="71" dur="1000" fill="hold"/>
                                        <p:tgtEl>
                                          <p:spTgt spid="36"/>
                                        </p:tgtEl>
                                        <p:attrNameLst>
                                          <p:attrName>style.rotation</p:attrName>
                                        </p:attrNameLst>
                                      </p:cBhvr>
                                      <p:tavLst>
                                        <p:tav tm="0">
                                          <p:val>
                                            <p:fltVal val="90"/>
                                          </p:val>
                                        </p:tav>
                                        <p:tav tm="100000">
                                          <p:val>
                                            <p:fltVal val="0"/>
                                          </p:val>
                                        </p:tav>
                                      </p:tavLst>
                                    </p:anim>
                                    <p:animEffect transition="in" filter="fade">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fltVal val="0"/>
                                          </p:val>
                                        </p:tav>
                                        <p:tav tm="100000">
                                          <p:val>
                                            <p:strVal val="#ppt_w"/>
                                          </p:val>
                                        </p:tav>
                                      </p:tavLst>
                                    </p:anim>
                                    <p:anim calcmode="lin" valueType="num">
                                      <p:cBhvr>
                                        <p:cTn id="78" dur="1000" fill="hold"/>
                                        <p:tgtEl>
                                          <p:spTgt spid="27"/>
                                        </p:tgtEl>
                                        <p:attrNameLst>
                                          <p:attrName>ppt_h</p:attrName>
                                        </p:attrNameLst>
                                      </p:cBhvr>
                                      <p:tavLst>
                                        <p:tav tm="0">
                                          <p:val>
                                            <p:fltVal val="0"/>
                                          </p:val>
                                        </p:tav>
                                        <p:tav tm="100000">
                                          <p:val>
                                            <p:strVal val="#ppt_h"/>
                                          </p:val>
                                        </p:tav>
                                      </p:tavLst>
                                    </p:anim>
                                    <p:anim calcmode="lin" valueType="num">
                                      <p:cBhvr>
                                        <p:cTn id="79" dur="1000" fill="hold"/>
                                        <p:tgtEl>
                                          <p:spTgt spid="27"/>
                                        </p:tgtEl>
                                        <p:attrNameLst>
                                          <p:attrName>style.rotation</p:attrName>
                                        </p:attrNameLst>
                                      </p:cBhvr>
                                      <p:tavLst>
                                        <p:tav tm="0">
                                          <p:val>
                                            <p:fltVal val="90"/>
                                          </p:val>
                                        </p:tav>
                                        <p:tav tm="100000">
                                          <p:val>
                                            <p:fltVal val="0"/>
                                          </p:val>
                                        </p:tav>
                                      </p:tavLst>
                                    </p:anim>
                                    <p:animEffect transition="in" filter="fade">
                                      <p:cBhvr>
                                        <p:cTn id="80" dur="1000"/>
                                        <p:tgtEl>
                                          <p:spTgt spid="27"/>
                                        </p:tgtEl>
                                      </p:cBhvr>
                                    </p:animEffect>
                                  </p:childTnLst>
                                </p:cTn>
                              </p:par>
                              <p:par>
                                <p:cTn id="81" presetID="3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1000" fill="hold"/>
                                        <p:tgtEl>
                                          <p:spTgt spid="37"/>
                                        </p:tgtEl>
                                        <p:attrNameLst>
                                          <p:attrName>ppt_w</p:attrName>
                                        </p:attrNameLst>
                                      </p:cBhvr>
                                      <p:tavLst>
                                        <p:tav tm="0">
                                          <p:val>
                                            <p:fltVal val="0"/>
                                          </p:val>
                                        </p:tav>
                                        <p:tav tm="100000">
                                          <p:val>
                                            <p:strVal val="#ppt_w"/>
                                          </p:val>
                                        </p:tav>
                                      </p:tavLst>
                                    </p:anim>
                                    <p:anim calcmode="lin" valueType="num">
                                      <p:cBhvr>
                                        <p:cTn id="84" dur="1000" fill="hold"/>
                                        <p:tgtEl>
                                          <p:spTgt spid="37"/>
                                        </p:tgtEl>
                                        <p:attrNameLst>
                                          <p:attrName>ppt_h</p:attrName>
                                        </p:attrNameLst>
                                      </p:cBhvr>
                                      <p:tavLst>
                                        <p:tav tm="0">
                                          <p:val>
                                            <p:fltVal val="0"/>
                                          </p:val>
                                        </p:tav>
                                        <p:tav tm="100000">
                                          <p:val>
                                            <p:strVal val="#ppt_h"/>
                                          </p:val>
                                        </p:tav>
                                      </p:tavLst>
                                    </p:anim>
                                    <p:anim calcmode="lin" valueType="num">
                                      <p:cBhvr>
                                        <p:cTn id="85" dur="1000" fill="hold"/>
                                        <p:tgtEl>
                                          <p:spTgt spid="37"/>
                                        </p:tgtEl>
                                        <p:attrNameLst>
                                          <p:attrName>style.rotation</p:attrName>
                                        </p:attrNameLst>
                                      </p:cBhvr>
                                      <p:tavLst>
                                        <p:tav tm="0">
                                          <p:val>
                                            <p:fltVal val="90"/>
                                          </p:val>
                                        </p:tav>
                                        <p:tav tm="100000">
                                          <p:val>
                                            <p:fltVal val="0"/>
                                          </p:val>
                                        </p:tav>
                                      </p:tavLst>
                                    </p:anim>
                                    <p:animEffect transition="in" filter="fade">
                                      <p:cBhvr>
                                        <p:cTn id="86" dur="10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 calcmode="lin" valueType="num">
                                      <p:cBhvr>
                                        <p:cTn id="99" dur="1000" fill="hold"/>
                                        <p:tgtEl>
                                          <p:spTgt spid="38"/>
                                        </p:tgtEl>
                                        <p:attrNameLst>
                                          <p:attrName>style.rotation</p:attrName>
                                        </p:attrNameLst>
                                      </p:cBhvr>
                                      <p:tavLst>
                                        <p:tav tm="0">
                                          <p:val>
                                            <p:fltVal val="90"/>
                                          </p:val>
                                        </p:tav>
                                        <p:tav tm="100000">
                                          <p:val>
                                            <p:fltVal val="0"/>
                                          </p:val>
                                        </p:tav>
                                      </p:tavLst>
                                    </p:anim>
                                    <p:animEffect transition="in" filter="fade">
                                      <p:cBhvr>
                                        <p:cTn id="100" dur="10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1000" fill="hold"/>
                                        <p:tgtEl>
                                          <p:spTgt spid="39"/>
                                        </p:tgtEl>
                                        <p:attrNameLst>
                                          <p:attrName>ppt_w</p:attrName>
                                        </p:attrNameLst>
                                      </p:cBhvr>
                                      <p:tavLst>
                                        <p:tav tm="0">
                                          <p:val>
                                            <p:fltVal val="0"/>
                                          </p:val>
                                        </p:tav>
                                        <p:tav tm="100000">
                                          <p:val>
                                            <p:strVal val="#ppt_w"/>
                                          </p:val>
                                        </p:tav>
                                      </p:tavLst>
                                    </p:anim>
                                    <p:anim calcmode="lin" valueType="num">
                                      <p:cBhvr>
                                        <p:cTn id="112" dur="1000" fill="hold"/>
                                        <p:tgtEl>
                                          <p:spTgt spid="39"/>
                                        </p:tgtEl>
                                        <p:attrNameLst>
                                          <p:attrName>ppt_h</p:attrName>
                                        </p:attrNameLst>
                                      </p:cBhvr>
                                      <p:tavLst>
                                        <p:tav tm="0">
                                          <p:val>
                                            <p:fltVal val="0"/>
                                          </p:val>
                                        </p:tav>
                                        <p:tav tm="100000">
                                          <p:val>
                                            <p:strVal val="#ppt_h"/>
                                          </p:val>
                                        </p:tav>
                                      </p:tavLst>
                                    </p:anim>
                                    <p:anim calcmode="lin" valueType="num">
                                      <p:cBhvr>
                                        <p:cTn id="113" dur="1000" fill="hold"/>
                                        <p:tgtEl>
                                          <p:spTgt spid="39"/>
                                        </p:tgtEl>
                                        <p:attrNameLst>
                                          <p:attrName>style.rotation</p:attrName>
                                        </p:attrNameLst>
                                      </p:cBhvr>
                                      <p:tavLst>
                                        <p:tav tm="0">
                                          <p:val>
                                            <p:fltVal val="90"/>
                                          </p:val>
                                        </p:tav>
                                        <p:tav tm="100000">
                                          <p:val>
                                            <p:fltVal val="0"/>
                                          </p:val>
                                        </p:tav>
                                      </p:tavLst>
                                    </p:anim>
                                    <p:animEffect transition="in" filter="fade">
                                      <p:cBhvr>
                                        <p:cTn id="114" dur="10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1000" fill="hold"/>
                                        <p:tgtEl>
                                          <p:spTgt spid="30"/>
                                        </p:tgtEl>
                                        <p:attrNameLst>
                                          <p:attrName>ppt_w</p:attrName>
                                        </p:attrNameLst>
                                      </p:cBhvr>
                                      <p:tavLst>
                                        <p:tav tm="0">
                                          <p:val>
                                            <p:fltVal val="0"/>
                                          </p:val>
                                        </p:tav>
                                        <p:tav tm="100000">
                                          <p:val>
                                            <p:strVal val="#ppt_w"/>
                                          </p:val>
                                        </p:tav>
                                      </p:tavLst>
                                    </p:anim>
                                    <p:anim calcmode="lin" valueType="num">
                                      <p:cBhvr>
                                        <p:cTn id="120" dur="1000" fill="hold"/>
                                        <p:tgtEl>
                                          <p:spTgt spid="30"/>
                                        </p:tgtEl>
                                        <p:attrNameLst>
                                          <p:attrName>ppt_h</p:attrName>
                                        </p:attrNameLst>
                                      </p:cBhvr>
                                      <p:tavLst>
                                        <p:tav tm="0">
                                          <p:val>
                                            <p:fltVal val="0"/>
                                          </p:val>
                                        </p:tav>
                                        <p:tav tm="100000">
                                          <p:val>
                                            <p:strVal val="#ppt_h"/>
                                          </p:val>
                                        </p:tav>
                                      </p:tavLst>
                                    </p:anim>
                                    <p:anim calcmode="lin" valueType="num">
                                      <p:cBhvr>
                                        <p:cTn id="121" dur="1000" fill="hold"/>
                                        <p:tgtEl>
                                          <p:spTgt spid="30"/>
                                        </p:tgtEl>
                                        <p:attrNameLst>
                                          <p:attrName>style.rotation</p:attrName>
                                        </p:attrNameLst>
                                      </p:cBhvr>
                                      <p:tavLst>
                                        <p:tav tm="0">
                                          <p:val>
                                            <p:fltVal val="90"/>
                                          </p:val>
                                        </p:tav>
                                        <p:tav tm="100000">
                                          <p:val>
                                            <p:fltVal val="0"/>
                                          </p:val>
                                        </p:tav>
                                      </p:tavLst>
                                    </p:anim>
                                    <p:animEffect transition="in" filter="fade">
                                      <p:cBhvr>
                                        <p:cTn id="122" dur="1000"/>
                                        <p:tgtEl>
                                          <p:spTgt spid="30"/>
                                        </p:tgtEl>
                                      </p:cBhvr>
                                    </p:animEffect>
                                  </p:childTnLst>
                                </p:cTn>
                              </p:par>
                              <p:par>
                                <p:cTn id="123" presetID="31" presetClass="entr" presetSubtype="0" fill="hold"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 calcmode="lin" valueType="num">
                                      <p:cBhvr>
                                        <p:cTn id="127" dur="1000" fill="hold"/>
                                        <p:tgtEl>
                                          <p:spTgt spid="40"/>
                                        </p:tgtEl>
                                        <p:attrNameLst>
                                          <p:attrName>style.rotation</p:attrName>
                                        </p:attrNameLst>
                                      </p:cBhvr>
                                      <p:tavLst>
                                        <p:tav tm="0">
                                          <p:val>
                                            <p:fltVal val="90"/>
                                          </p:val>
                                        </p:tav>
                                        <p:tav tm="100000">
                                          <p:val>
                                            <p:fltVal val="0"/>
                                          </p:val>
                                        </p:tav>
                                      </p:tavLst>
                                    </p:anim>
                                    <p:animEffect transition="in" filter="fade">
                                      <p:cBhvr>
                                        <p:cTn id="128" dur="10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1000" fill="hold"/>
                                        <p:tgtEl>
                                          <p:spTgt spid="31"/>
                                        </p:tgtEl>
                                        <p:attrNameLst>
                                          <p:attrName>ppt_w</p:attrName>
                                        </p:attrNameLst>
                                      </p:cBhvr>
                                      <p:tavLst>
                                        <p:tav tm="0">
                                          <p:val>
                                            <p:fltVal val="0"/>
                                          </p:val>
                                        </p:tav>
                                        <p:tav tm="100000">
                                          <p:val>
                                            <p:strVal val="#ppt_w"/>
                                          </p:val>
                                        </p:tav>
                                      </p:tavLst>
                                    </p:anim>
                                    <p:anim calcmode="lin" valueType="num">
                                      <p:cBhvr>
                                        <p:cTn id="134" dur="1000" fill="hold"/>
                                        <p:tgtEl>
                                          <p:spTgt spid="31"/>
                                        </p:tgtEl>
                                        <p:attrNameLst>
                                          <p:attrName>ppt_h</p:attrName>
                                        </p:attrNameLst>
                                      </p:cBhvr>
                                      <p:tavLst>
                                        <p:tav tm="0">
                                          <p:val>
                                            <p:fltVal val="0"/>
                                          </p:val>
                                        </p:tav>
                                        <p:tav tm="100000">
                                          <p:val>
                                            <p:strVal val="#ppt_h"/>
                                          </p:val>
                                        </p:tav>
                                      </p:tavLst>
                                    </p:anim>
                                    <p:anim calcmode="lin" valueType="num">
                                      <p:cBhvr>
                                        <p:cTn id="135" dur="1000" fill="hold"/>
                                        <p:tgtEl>
                                          <p:spTgt spid="31"/>
                                        </p:tgtEl>
                                        <p:attrNameLst>
                                          <p:attrName>style.rotation</p:attrName>
                                        </p:attrNameLst>
                                      </p:cBhvr>
                                      <p:tavLst>
                                        <p:tav tm="0">
                                          <p:val>
                                            <p:fltVal val="90"/>
                                          </p:val>
                                        </p:tav>
                                        <p:tav tm="100000">
                                          <p:val>
                                            <p:fltVal val="0"/>
                                          </p:val>
                                        </p:tav>
                                      </p:tavLst>
                                    </p:anim>
                                    <p:animEffect transition="in" filter="fade">
                                      <p:cBhvr>
                                        <p:cTn id="136" dur="1000"/>
                                        <p:tgtEl>
                                          <p:spTgt spid="31"/>
                                        </p:tgtEl>
                                      </p:cBhvr>
                                    </p:animEffect>
                                  </p:childTnLst>
                                </p:cTn>
                              </p:par>
                              <p:par>
                                <p:cTn id="137" presetID="31" presetClass="entr" presetSubtype="0"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1000" fill="hold"/>
                                        <p:tgtEl>
                                          <p:spTgt spid="41"/>
                                        </p:tgtEl>
                                        <p:attrNameLst>
                                          <p:attrName>ppt_w</p:attrName>
                                        </p:attrNameLst>
                                      </p:cBhvr>
                                      <p:tavLst>
                                        <p:tav tm="0">
                                          <p:val>
                                            <p:fltVal val="0"/>
                                          </p:val>
                                        </p:tav>
                                        <p:tav tm="100000">
                                          <p:val>
                                            <p:strVal val="#ppt_w"/>
                                          </p:val>
                                        </p:tav>
                                      </p:tavLst>
                                    </p:anim>
                                    <p:anim calcmode="lin" valueType="num">
                                      <p:cBhvr>
                                        <p:cTn id="140" dur="1000" fill="hold"/>
                                        <p:tgtEl>
                                          <p:spTgt spid="41"/>
                                        </p:tgtEl>
                                        <p:attrNameLst>
                                          <p:attrName>ppt_h</p:attrName>
                                        </p:attrNameLst>
                                      </p:cBhvr>
                                      <p:tavLst>
                                        <p:tav tm="0">
                                          <p:val>
                                            <p:fltVal val="0"/>
                                          </p:val>
                                        </p:tav>
                                        <p:tav tm="100000">
                                          <p:val>
                                            <p:strVal val="#ppt_h"/>
                                          </p:val>
                                        </p:tav>
                                      </p:tavLst>
                                    </p:anim>
                                    <p:anim calcmode="lin" valueType="num">
                                      <p:cBhvr>
                                        <p:cTn id="141" dur="1000" fill="hold"/>
                                        <p:tgtEl>
                                          <p:spTgt spid="41"/>
                                        </p:tgtEl>
                                        <p:attrNameLst>
                                          <p:attrName>style.rotation</p:attrName>
                                        </p:attrNameLst>
                                      </p:cBhvr>
                                      <p:tavLst>
                                        <p:tav tm="0">
                                          <p:val>
                                            <p:fltVal val="90"/>
                                          </p:val>
                                        </p:tav>
                                        <p:tav tm="100000">
                                          <p:val>
                                            <p:fltVal val="0"/>
                                          </p:val>
                                        </p:tav>
                                      </p:tavLst>
                                    </p:anim>
                                    <p:animEffect transition="in" filter="fade">
                                      <p:cBhvr>
                                        <p:cTn id="14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xmlns="" val="3721939182"/>
              </p:ext>
            </p:extLst>
          </p:nvPr>
        </p:nvGraphicFramePr>
        <p:xfrm>
          <a:off x="1391647" y="557110"/>
          <a:ext cx="6223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496677" y="44625"/>
            <a:ext cx="1883849" cy="502766"/>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rtl="1"/>
            <a:r>
              <a:rPr lang="ar-EG" sz="2667" b="1" dirty="0">
                <a:solidFill>
                  <a:schemeClr val="bg2"/>
                </a:solidFill>
              </a:rPr>
              <a:t>محاور البرنامج</a:t>
            </a:r>
          </a:p>
        </p:txBody>
      </p:sp>
      <p:sp>
        <p:nvSpPr>
          <p:cNvPr id="2" name="Wave 1"/>
          <p:cNvSpPr/>
          <p:nvPr/>
        </p:nvSpPr>
        <p:spPr>
          <a:xfrm>
            <a:off x="3124200" y="359086"/>
            <a:ext cx="2819400" cy="1005840"/>
          </a:xfrm>
          <a:prstGeom prst="wave">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7030A0"/>
                </a:solidFill>
              </a:rPr>
              <a:t>فن </a:t>
            </a:r>
            <a:r>
              <a:rPr lang="ar-EG" sz="2400" b="1" dirty="0">
                <a:solidFill>
                  <a:srgbClr val="7030A0"/>
                </a:solidFill>
              </a:rPr>
              <a:t>الاتيكيت</a:t>
            </a:r>
          </a:p>
        </p:txBody>
      </p:sp>
    </p:spTree>
    <p:extLst>
      <p:ext uri="{BB962C8B-B14F-4D97-AF65-F5344CB8AC3E}">
        <p14:creationId xmlns:p14="http://schemas.microsoft.com/office/powerpoint/2010/main" xmlns="" val="54702800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xmlns="" val="2763494639"/>
              </p:ext>
            </p:extLst>
          </p:nvPr>
        </p:nvGraphicFramePr>
        <p:xfrm>
          <a:off x="1995894" y="1234440"/>
          <a:ext cx="5014506" cy="4893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496677" y="44625"/>
            <a:ext cx="1883849" cy="502766"/>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rtl="1"/>
            <a:r>
              <a:rPr lang="ar-EG" sz="2667" b="1" dirty="0">
                <a:solidFill>
                  <a:schemeClr val="bg2"/>
                </a:solidFill>
              </a:rPr>
              <a:t>محاور البرنامج</a:t>
            </a:r>
          </a:p>
        </p:txBody>
      </p:sp>
      <p:sp>
        <p:nvSpPr>
          <p:cNvPr id="2" name="Wave 1"/>
          <p:cNvSpPr/>
          <p:nvPr/>
        </p:nvSpPr>
        <p:spPr>
          <a:xfrm>
            <a:off x="3124200" y="359086"/>
            <a:ext cx="2819400" cy="1005840"/>
          </a:xfrm>
          <a:prstGeom prst="wave">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7030A0"/>
                </a:solidFill>
              </a:rPr>
              <a:t>فن المراسم ( البروتوكول)</a:t>
            </a:r>
          </a:p>
        </p:txBody>
      </p:sp>
    </p:spTree>
    <p:extLst>
      <p:ext uri="{BB962C8B-B14F-4D97-AF65-F5344CB8AC3E}">
        <p14:creationId xmlns:p14="http://schemas.microsoft.com/office/powerpoint/2010/main" xmlns="" val="318406628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495800" y="1077960"/>
            <a:ext cx="3094620" cy="715963"/>
          </a:xfrm>
        </p:spPr>
        <p:txBody>
          <a:bodyPr/>
          <a:lstStyle/>
          <a:p>
            <a:r>
              <a:rPr lang="ar-EG" sz="3333" dirty="0" smtClean="0">
                <a:solidFill>
                  <a:schemeClr val="accent2">
                    <a:lumMod val="50000"/>
                  </a:schemeClr>
                </a:solidFill>
              </a:rPr>
              <a:t>مقدمة</a:t>
            </a:r>
            <a:endParaRPr lang="en-US" sz="3333" dirty="0">
              <a:solidFill>
                <a:schemeClr val="accent2">
                  <a:lumMod val="50000"/>
                </a:schemeClr>
              </a:solidFill>
            </a:endParaRPr>
          </a:p>
        </p:txBody>
      </p:sp>
      <p:sp>
        <p:nvSpPr>
          <p:cNvPr id="4" name="Folded Corner 3"/>
          <p:cNvSpPr/>
          <p:nvPr/>
        </p:nvSpPr>
        <p:spPr bwMode="auto">
          <a:xfrm>
            <a:off x="3429001" y="1792094"/>
            <a:ext cx="5490187" cy="3831466"/>
          </a:xfrm>
          <a:prstGeom prst="foldedCorner">
            <a:avLst/>
          </a:prstGeom>
          <a:gradFill rotWithShape="1">
            <a:gsLst>
              <a:gs pos="0">
                <a:srgbClr val="FF99FF"/>
              </a:gs>
              <a:gs pos="100000">
                <a:schemeClr val="accent6">
                  <a:lumMod val="75000"/>
                </a:schemeClr>
              </a:gs>
            </a:gsLst>
            <a:lin ang="5400000" scaled="1"/>
          </a:gradFill>
          <a:ln w="9525" cap="flat" cmpd="sng" algn="ctr">
            <a:noFill/>
            <a:prstDash val="solid"/>
            <a:round/>
            <a:headEnd type="none" w="med" len="med"/>
            <a:tailEnd type="none" w="med" len="med"/>
          </a:ln>
          <a:effectLst/>
        </p:spPr>
        <p:txBody>
          <a:bodyPr vert="horz" wrap="none" lIns="76200" tIns="38100" rIns="76200" bIns="38100" numCol="1" rtlCol="1" anchor="ctr" anchorCtr="0" compatLnSpc="1">
            <a:prstTxWarp prst="textNoShape">
              <a:avLst/>
            </a:prstTxWarp>
          </a:bodyPr>
          <a:lstStyle/>
          <a:p>
            <a:pPr algn="ctr" defTabSz="761970" fontAlgn="base">
              <a:spcBef>
                <a:spcPct val="0"/>
              </a:spcBef>
              <a:spcAft>
                <a:spcPct val="0"/>
              </a:spcAft>
            </a:pPr>
            <a:endParaRPr lang="ar-EG" sz="2000" dirty="0">
              <a:latin typeface="Arial" charset="0"/>
            </a:endParaRPr>
          </a:p>
        </p:txBody>
      </p:sp>
      <p:sp>
        <p:nvSpPr>
          <p:cNvPr id="5" name="Rectangle 4"/>
          <p:cNvSpPr/>
          <p:nvPr/>
        </p:nvSpPr>
        <p:spPr>
          <a:xfrm>
            <a:off x="3429000" y="1965960"/>
            <a:ext cx="5490187" cy="2585323"/>
          </a:xfrm>
          <a:prstGeom prst="rect">
            <a:avLst/>
          </a:prstGeom>
        </p:spPr>
        <p:txBody>
          <a:bodyPr wrap="square">
            <a:spAutoFit/>
          </a:bodyPr>
          <a:lstStyle/>
          <a:p>
            <a:pPr algn="justLow" rtl="1"/>
            <a:r>
              <a:rPr lang="ar-SA" b="1" dirty="0">
                <a:solidFill>
                  <a:srgbClr val="002060"/>
                </a:solidFill>
                <a:latin typeface="Simplified Arabic" panose="02020603050405020304" pitchFamily="18" charset="-78"/>
                <a:cs typeface="Simplified Arabic" panose="02020603050405020304" pitchFamily="18" charset="-78"/>
              </a:rPr>
              <a:t>إن فن المعاملة يستمد عناصره من آداب تراث الشعوب، وتمتد جذوره إلى تقاليد وقيم أصيلة عميقة في كيان المجتمعات المختلفة، يرجع أفضلها إلى أصول دينية، وتسير في مجملها على خط مواز لمكارم الأخلاق وحميد الصفات، وكلها تهدف إلى تقوية العلاقات العامة، وسيادة المودة والانسجام بين الناس، وإنه وإن كان للمجتمعات المختلفة نماذج معاملات تختلف في بعض التفاصيل وطرق الأداء، إلا أن فن الإتيكيت هو لغة المعاملة الراقية المتفق عليها عالميا، ولا شك أننا جميعا نحتاج لأن نعرف الكثير عن مثل هذه الطرق وهذا الإسلوب من التعامل الراقي بين البشر، خاصة وأنه أصبح يدخل في جزء كبير من حياتنا اليومية.</a:t>
            </a:r>
            <a:endParaRPr lang="ar-EG" b="1" dirty="0">
              <a:solidFill>
                <a:srgbClr val="002060"/>
              </a:solidFill>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3" cstate="print">
            <a:clrChange>
              <a:clrFrom>
                <a:srgbClr val="FEFEFE"/>
              </a:clrFrom>
              <a:clrTo>
                <a:srgbClr val="FEFEFE">
                  <a:alpha val="0"/>
                </a:srgbClr>
              </a:clrTo>
            </a:clrChange>
          </a:blip>
          <a:stretch>
            <a:fillRect/>
          </a:stretch>
        </p:blipFill>
        <p:spPr>
          <a:xfrm>
            <a:off x="152400" y="1942620"/>
            <a:ext cx="3381730" cy="3498060"/>
          </a:xfrm>
          <a:prstGeom prst="rect">
            <a:avLst/>
          </a:prstGeom>
          <a:ln>
            <a:noFill/>
          </a:ln>
          <a:effectLst>
            <a:softEdge rad="112500"/>
          </a:effectLst>
        </p:spPr>
      </p:pic>
    </p:spTree>
    <p:extLst>
      <p:ext uri="{BB962C8B-B14F-4D97-AF65-F5344CB8AC3E}">
        <p14:creationId xmlns:p14="http://schemas.microsoft.com/office/powerpoint/2010/main" xmlns="" val="74610288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73920" y="116633"/>
            <a:ext cx="5778500" cy="715963"/>
          </a:xfrm>
        </p:spPr>
        <p:txBody>
          <a:bodyPr/>
          <a:lstStyle/>
          <a:p>
            <a:pPr algn="r"/>
            <a:r>
              <a:rPr lang="ar-EG" sz="3333" b="0" dirty="0">
                <a:solidFill>
                  <a:schemeClr val="accent2">
                    <a:lumMod val="50000"/>
                  </a:schemeClr>
                </a:solidFill>
                <a:latin typeface="Simplified Arabic" panose="02020603050405020304" pitchFamily="18" charset="-78"/>
                <a:cs typeface="Simplified Arabic" panose="02020603050405020304" pitchFamily="18" charset="-78"/>
              </a:rPr>
              <a:t>الأهداف التفصيلية للبرنامج التدريبي </a:t>
            </a:r>
            <a:endParaRPr lang="en-US" sz="3333" b="0" dirty="0">
              <a:solidFill>
                <a:schemeClr val="accent2">
                  <a:lumMod val="50000"/>
                </a:schemeClr>
              </a:solidFill>
              <a:latin typeface="Simplified Arabic" panose="02020603050405020304" pitchFamily="18" charset="-78"/>
              <a:cs typeface="Simplified Arabic" panose="02020603050405020304" pitchFamily="18" charset="-78"/>
            </a:endParaRPr>
          </a:p>
        </p:txBody>
      </p:sp>
      <p:sp>
        <p:nvSpPr>
          <p:cNvPr id="2" name="Rectangle 1"/>
          <p:cNvSpPr/>
          <p:nvPr/>
        </p:nvSpPr>
        <p:spPr>
          <a:xfrm>
            <a:off x="3071835" y="1196753"/>
            <a:ext cx="5010133" cy="5539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EG" sz="1500" b="1" dirty="0">
                <a:solidFill>
                  <a:srgbClr val="C00000"/>
                </a:solidFill>
              </a:rPr>
              <a:t>بنهاية هذا البرنامج التدريبي نتوقع أن المشاركون قد حققوا النتائج الآتية (بمشيئة الله ) </a:t>
            </a:r>
          </a:p>
        </p:txBody>
      </p:sp>
      <p:sp>
        <p:nvSpPr>
          <p:cNvPr id="7" name="Rectangle 4"/>
          <p:cNvSpPr>
            <a:spLocks noChangeArrowheads="1"/>
          </p:cNvSpPr>
          <p:nvPr/>
        </p:nvSpPr>
        <p:spPr bwMode="auto">
          <a:xfrm>
            <a:off x="76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p>
            <a:endParaRPr lang="ar-EG" sz="1500"/>
          </a:p>
        </p:txBody>
      </p:sp>
      <p:sp>
        <p:nvSpPr>
          <p:cNvPr id="8" name="Folded Corner 7"/>
          <p:cNvSpPr/>
          <p:nvPr/>
        </p:nvSpPr>
        <p:spPr bwMode="auto">
          <a:xfrm>
            <a:off x="3429001" y="2249294"/>
            <a:ext cx="5490187" cy="3831466"/>
          </a:xfrm>
          <a:prstGeom prst="foldedCorner">
            <a:avLst/>
          </a:prstGeom>
          <a:gradFill rotWithShape="1">
            <a:gsLst>
              <a:gs pos="0">
                <a:srgbClr val="FF99FF"/>
              </a:gs>
              <a:gs pos="100000">
                <a:schemeClr val="accent6">
                  <a:lumMod val="75000"/>
                </a:schemeClr>
              </a:gs>
            </a:gsLst>
            <a:lin ang="5400000" scaled="1"/>
          </a:gradFill>
          <a:ln w="9525" cap="flat" cmpd="sng" algn="ctr">
            <a:noFill/>
            <a:prstDash val="solid"/>
            <a:round/>
            <a:headEnd type="none" w="med" len="med"/>
            <a:tailEnd type="none" w="med" len="med"/>
          </a:ln>
          <a:effectLst/>
        </p:spPr>
        <p:txBody>
          <a:bodyPr vert="horz" wrap="none" lIns="76200" tIns="38100" rIns="76200" bIns="38100" numCol="1" rtlCol="1" anchor="ctr" anchorCtr="0" compatLnSpc="1">
            <a:prstTxWarp prst="textNoShape">
              <a:avLst/>
            </a:prstTxWarp>
          </a:bodyPr>
          <a:lstStyle/>
          <a:p>
            <a:pPr algn="ctr" defTabSz="761970" fontAlgn="base">
              <a:spcBef>
                <a:spcPct val="0"/>
              </a:spcBef>
              <a:spcAft>
                <a:spcPct val="0"/>
              </a:spcAft>
            </a:pPr>
            <a:endParaRPr lang="ar-EG" sz="2000" dirty="0">
              <a:latin typeface="Arial" charset="0"/>
            </a:endParaRPr>
          </a:p>
        </p:txBody>
      </p:sp>
      <p:sp>
        <p:nvSpPr>
          <p:cNvPr id="9" name="Rectangle 8"/>
          <p:cNvSpPr/>
          <p:nvPr/>
        </p:nvSpPr>
        <p:spPr>
          <a:xfrm>
            <a:off x="3429000" y="2423160"/>
            <a:ext cx="5490187" cy="2677656"/>
          </a:xfrm>
          <a:prstGeom prst="rect">
            <a:avLst/>
          </a:prstGeom>
        </p:spPr>
        <p:txBody>
          <a:bodyPr wrap="square">
            <a:spAutoFit/>
          </a:bodyPr>
          <a:lstStyle/>
          <a:p>
            <a:pPr marL="342900" indent="-342900" algn="justLow" rtl="1">
              <a:buFont typeface="Wingdings" panose="05000000000000000000" pitchFamily="2" charset="2"/>
              <a:buChar char="Ø"/>
            </a:pPr>
            <a:r>
              <a:rPr lang="ar-SA" sz="2400" b="1" dirty="0" smtClean="0">
                <a:solidFill>
                  <a:srgbClr val="002060"/>
                </a:solidFill>
                <a:latin typeface="Simplified Arabic" panose="02020603050405020304" pitchFamily="18" charset="-78"/>
                <a:cs typeface="Simplified Arabic" panose="02020603050405020304" pitchFamily="18" charset="-78"/>
              </a:rPr>
              <a:t>استيضاح </a:t>
            </a:r>
            <a:r>
              <a:rPr lang="ar-SA" sz="2400" b="1" dirty="0">
                <a:solidFill>
                  <a:srgbClr val="002060"/>
                </a:solidFill>
                <a:latin typeface="Simplified Arabic" panose="02020603050405020304" pitchFamily="18" charset="-78"/>
                <a:cs typeface="Simplified Arabic" panose="02020603050405020304" pitchFamily="18" charset="-78"/>
              </a:rPr>
              <a:t>معنى ومنشأ كلمة "إتيكيت".</a:t>
            </a:r>
          </a:p>
          <a:p>
            <a:pPr marL="342900" indent="-342900" algn="justLow" rtl="1">
              <a:buFont typeface="Wingdings" panose="05000000000000000000" pitchFamily="2" charset="2"/>
              <a:buChar char="Ø"/>
            </a:pPr>
            <a:r>
              <a:rPr lang="ar-SA" sz="2400" b="1" dirty="0" smtClean="0">
                <a:solidFill>
                  <a:srgbClr val="002060"/>
                </a:solidFill>
                <a:latin typeface="Simplified Arabic" panose="02020603050405020304" pitchFamily="18" charset="-78"/>
                <a:cs typeface="Simplified Arabic" panose="02020603050405020304" pitchFamily="18" charset="-78"/>
              </a:rPr>
              <a:t>فهم </a:t>
            </a:r>
            <a:r>
              <a:rPr lang="ar-SA" sz="2400" b="1" dirty="0">
                <a:solidFill>
                  <a:srgbClr val="002060"/>
                </a:solidFill>
                <a:latin typeface="Simplified Arabic" panose="02020603050405020304" pitchFamily="18" charset="-78"/>
                <a:cs typeface="Simplified Arabic" panose="02020603050405020304" pitchFamily="18" charset="-78"/>
              </a:rPr>
              <a:t>أصول التعارف والتقديم.</a:t>
            </a:r>
          </a:p>
          <a:p>
            <a:pPr marL="342900" indent="-342900" algn="justLow" rtl="1">
              <a:buFont typeface="Wingdings" panose="05000000000000000000" pitchFamily="2" charset="2"/>
              <a:buChar char="Ø"/>
            </a:pPr>
            <a:r>
              <a:rPr lang="ar-SA" sz="2400" b="1" dirty="0" smtClean="0">
                <a:solidFill>
                  <a:srgbClr val="002060"/>
                </a:solidFill>
                <a:latin typeface="Simplified Arabic" panose="02020603050405020304" pitchFamily="18" charset="-78"/>
                <a:cs typeface="Simplified Arabic" panose="02020603050405020304" pitchFamily="18" charset="-78"/>
              </a:rPr>
              <a:t>التعرف </a:t>
            </a:r>
            <a:r>
              <a:rPr lang="ar-SA" sz="2400" b="1" dirty="0">
                <a:solidFill>
                  <a:srgbClr val="002060"/>
                </a:solidFill>
                <a:latin typeface="Simplified Arabic" panose="02020603050405020304" pitchFamily="18" charset="-78"/>
                <a:cs typeface="Simplified Arabic" panose="02020603050405020304" pitchFamily="18" charset="-78"/>
              </a:rPr>
              <a:t>على اتيكيت دعوات الطعام  .</a:t>
            </a:r>
          </a:p>
          <a:p>
            <a:pPr marL="342900" indent="-342900" algn="justLow" rtl="1">
              <a:buFont typeface="Wingdings" panose="05000000000000000000" pitchFamily="2" charset="2"/>
              <a:buChar char="Ø"/>
            </a:pPr>
            <a:r>
              <a:rPr lang="ar-SA" sz="2400" b="1" dirty="0" smtClean="0">
                <a:solidFill>
                  <a:srgbClr val="002060"/>
                </a:solidFill>
                <a:latin typeface="Simplified Arabic" panose="02020603050405020304" pitchFamily="18" charset="-78"/>
                <a:cs typeface="Simplified Arabic" panose="02020603050405020304" pitchFamily="18" charset="-78"/>
              </a:rPr>
              <a:t>تعلم </a:t>
            </a:r>
            <a:r>
              <a:rPr lang="ar-SA" sz="2400" b="1" dirty="0">
                <a:solidFill>
                  <a:srgbClr val="002060"/>
                </a:solidFill>
                <a:latin typeface="Simplified Arabic" panose="02020603050405020304" pitchFamily="18" charset="-78"/>
                <a:cs typeface="Simplified Arabic" panose="02020603050405020304" pitchFamily="18" charset="-78"/>
              </a:rPr>
              <a:t>إتيكيت المناسبات والبطاقات.</a:t>
            </a:r>
          </a:p>
          <a:p>
            <a:pPr marL="342900" indent="-342900" algn="justLow" rtl="1">
              <a:buFont typeface="Wingdings" panose="05000000000000000000" pitchFamily="2" charset="2"/>
              <a:buChar char="Ø"/>
            </a:pPr>
            <a:r>
              <a:rPr lang="ar-SA" sz="2400" b="1" dirty="0" smtClean="0">
                <a:solidFill>
                  <a:srgbClr val="002060"/>
                </a:solidFill>
                <a:latin typeface="Simplified Arabic" panose="02020603050405020304" pitchFamily="18" charset="-78"/>
                <a:cs typeface="Simplified Arabic" panose="02020603050405020304" pitchFamily="18" charset="-78"/>
              </a:rPr>
              <a:t>التعرف </a:t>
            </a:r>
            <a:r>
              <a:rPr lang="ar-SA" sz="2400" b="1" dirty="0">
                <a:solidFill>
                  <a:srgbClr val="002060"/>
                </a:solidFill>
                <a:latin typeface="Simplified Arabic" panose="02020603050405020304" pitchFamily="18" charset="-78"/>
                <a:cs typeface="Simplified Arabic" panose="02020603050405020304" pitchFamily="18" charset="-78"/>
              </a:rPr>
              <a:t>على إتيكيت الزيارات.</a:t>
            </a:r>
          </a:p>
          <a:p>
            <a:pPr marL="342900" indent="-342900" algn="justLow" rtl="1">
              <a:buFont typeface="Wingdings" panose="05000000000000000000" pitchFamily="2" charset="2"/>
              <a:buChar char="Ø"/>
            </a:pPr>
            <a:r>
              <a:rPr lang="ar-SA" sz="2400" b="1" dirty="0" smtClean="0">
                <a:solidFill>
                  <a:srgbClr val="002060"/>
                </a:solidFill>
                <a:latin typeface="Simplified Arabic" panose="02020603050405020304" pitchFamily="18" charset="-78"/>
                <a:cs typeface="Simplified Arabic" panose="02020603050405020304" pitchFamily="18" charset="-78"/>
              </a:rPr>
              <a:t>فهم </a:t>
            </a:r>
            <a:r>
              <a:rPr lang="ar-SA" sz="2400" b="1" dirty="0">
                <a:solidFill>
                  <a:srgbClr val="002060"/>
                </a:solidFill>
                <a:latin typeface="Simplified Arabic" panose="02020603050405020304" pitchFamily="18" charset="-78"/>
                <a:cs typeface="Simplified Arabic" panose="02020603050405020304" pitchFamily="18" charset="-78"/>
              </a:rPr>
              <a:t>آداب المسير .</a:t>
            </a:r>
          </a:p>
          <a:p>
            <a:pPr marL="342900" indent="-342900" algn="justLow" rtl="1">
              <a:buFont typeface="Wingdings" panose="05000000000000000000" pitchFamily="2" charset="2"/>
              <a:buChar char="Ø"/>
            </a:pPr>
            <a:r>
              <a:rPr lang="ar-SA" sz="2400" b="1" dirty="0" smtClean="0">
                <a:solidFill>
                  <a:srgbClr val="002060"/>
                </a:solidFill>
                <a:latin typeface="Simplified Arabic" panose="02020603050405020304" pitchFamily="18" charset="-78"/>
                <a:cs typeface="Simplified Arabic" panose="02020603050405020304" pitchFamily="18" charset="-78"/>
              </a:rPr>
              <a:t>تحديد </a:t>
            </a:r>
            <a:r>
              <a:rPr lang="ar-SA" sz="2400" b="1" dirty="0">
                <a:solidFill>
                  <a:srgbClr val="002060"/>
                </a:solidFill>
                <a:latin typeface="Simplified Arabic" panose="02020603050405020304" pitchFamily="18" charset="-78"/>
                <a:cs typeface="Simplified Arabic" panose="02020603050405020304" pitchFamily="18" charset="-78"/>
              </a:rPr>
              <a:t>بعض أصول آداب التعامل داخل الأسرة.</a:t>
            </a:r>
          </a:p>
        </p:txBody>
      </p:sp>
      <p:pic>
        <p:nvPicPr>
          <p:cNvPr id="3" name="Picture 2"/>
          <p:cNvPicPr>
            <a:picLocks noChangeAspect="1"/>
          </p:cNvPicPr>
          <p:nvPr/>
        </p:nvPicPr>
        <p:blipFill>
          <a:blip r:embed="rId3" cstate="print"/>
          <a:stretch>
            <a:fillRect/>
          </a:stretch>
        </p:blipFill>
        <p:spPr>
          <a:xfrm rot="10800000" flipV="1">
            <a:off x="228600" y="2589740"/>
            <a:ext cx="3048000" cy="3150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83913003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arn(inVertical)">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barn(inVertical)">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barn(inVertical)">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barn(inVertical)">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barn(inVertical)">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barn(inVertical)">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barn(inVertical)">
                                      <p:cBhvr>
                                        <p:cTn id="4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000" y="476673"/>
            <a:ext cx="4064000" cy="1380530"/>
          </a:xfrm>
          <a:prstGeom prst="rect">
            <a:avLst/>
          </a:prstGeom>
          <a:noFill/>
        </p:spPr>
        <p:txBody>
          <a:bodyPr wrap="none">
            <a:prstTxWarp prst="textWave1">
              <a:avLst>
                <a:gd name="adj1" fmla="val 6386"/>
                <a:gd name="adj2" fmla="val 0"/>
              </a:avLst>
            </a:prstTxWarp>
            <a:spAutoFit/>
          </a:bodyPr>
          <a:lstStyle/>
          <a:p>
            <a:pPr algn="ctr">
              <a:defRPr/>
            </a:pPr>
            <a:r>
              <a:rPr lang="ar-EG" sz="4000" b="1" dirty="0">
                <a:solidFill>
                  <a:srgbClr val="FF0000"/>
                </a:solidFill>
                <a:latin typeface="+mj-lt"/>
                <a:ea typeface="+mj-ea"/>
                <a:cs typeface="+mj-cs"/>
              </a:rPr>
              <a:t>لنبدأ البرنامج</a:t>
            </a:r>
            <a:endParaRPr lang="en-US" sz="4000" b="1" dirty="0">
              <a:solidFill>
                <a:srgbClr val="FF0000"/>
              </a:solidFill>
              <a:latin typeface="+mj-lt"/>
              <a:ea typeface="+mj-ea"/>
              <a:cs typeface="+mj-cs"/>
            </a:endParaRPr>
          </a:p>
        </p:txBody>
      </p:sp>
      <p:grpSp>
        <p:nvGrpSpPr>
          <p:cNvPr id="2" name="مجموعة 7"/>
          <p:cNvGrpSpPr>
            <a:grpSpLocks/>
          </p:cNvGrpSpPr>
          <p:nvPr/>
        </p:nvGrpSpPr>
        <p:grpSpPr bwMode="auto">
          <a:xfrm>
            <a:off x="2170928" y="1916113"/>
            <a:ext cx="4741333" cy="4465637"/>
            <a:chOff x="1726959" y="1916832"/>
            <a:chExt cx="5690081" cy="4464496"/>
          </a:xfrm>
        </p:grpSpPr>
        <p:pic>
          <p:nvPicPr>
            <p:cNvPr id="10" name="Picture 2" descr="F:\work\Sonia Sayari\lets_go_showep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8348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p:nvPr/>
        </p:nvSpPr>
        <p:spPr>
          <a:xfrm>
            <a:off x="1981200" y="1965960"/>
            <a:ext cx="5410200" cy="283464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200" b="1" dirty="0">
                <a:solidFill>
                  <a:srgbClr val="002060"/>
                </a:solidFill>
                <a:latin typeface="Simplified Arabic" panose="02020603050405020304" pitchFamily="18" charset="-78"/>
                <a:cs typeface="Simplified Arabic" panose="02020603050405020304" pitchFamily="18" charset="-78"/>
              </a:rPr>
              <a:t>تمرين مقايضة البطاقات</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137410"/>
            <a:ext cx="7524750" cy="2817496"/>
          </a:xfrm>
          <a:prstGeom prst="rect">
            <a:avLst/>
          </a:prstGeom>
          <a:solidFill>
            <a:srgbClr val="C300E6">
              <a:lumMod val="60000"/>
              <a:lumOff val="40000"/>
              <a:alpha val="78000"/>
            </a:srgbClr>
          </a:solidFill>
          <a:ln w="12700">
            <a:solidFill>
              <a:srgbClr val="FFFFFF"/>
            </a:solidFill>
            <a:miter lim="800000"/>
            <a:headEnd/>
            <a:tailEnd/>
          </a:ln>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smtClean="0">
              <a:ln>
                <a:noFill/>
              </a:ln>
              <a:solidFill>
                <a:srgbClr val="808080"/>
              </a:solidFill>
              <a:effectLst/>
              <a:uLnTx/>
              <a:uFillTx/>
            </a:endParaRPr>
          </a:p>
        </p:txBody>
      </p:sp>
      <p:sp>
        <p:nvSpPr>
          <p:cNvPr id="9" name="AutoShape 3" descr="D8FCD644EF414d608FD23FABDBB2453F# #AutoShape 3"/>
          <p:cNvSpPr>
            <a:spLocks noChangeArrowheads="1"/>
          </p:cNvSpPr>
          <p:nvPr/>
        </p:nvSpPr>
        <p:spPr bwMode="auto">
          <a:xfrm>
            <a:off x="914400" y="1965961"/>
            <a:ext cx="7315200" cy="2853690"/>
          </a:xfrm>
          <a:prstGeom prst="rect">
            <a:avLst/>
          </a:prstGeom>
          <a:solidFill>
            <a:srgbClr val="C300E6">
              <a:lumMod val="75000"/>
              <a:alpha val="80000"/>
            </a:srgbClr>
          </a:solidFill>
          <a:ln w="12700">
            <a:solidFill>
              <a:srgbClr val="FFFFFF"/>
            </a:solidFill>
            <a:miter lim="800000"/>
            <a:headEnd/>
            <a:tailEnd/>
          </a:ln>
        </p:spPr>
        <p:txBody>
          <a:bodyPr wrap="none" anchor="ctr"/>
          <a:lstStyle/>
          <a:p>
            <a:pPr lvl="0" algn="ctr" rtl="1" eaLnBrk="0" fontAlgn="base" hangingPunct="0">
              <a:spcBef>
                <a:spcPct val="0"/>
              </a:spcBef>
              <a:spcAft>
                <a:spcPct val="0"/>
              </a:spcAft>
            </a:pPr>
            <a:r>
              <a:rPr lang="ar-EG" altLang="zh-CN" sz="4800" b="1" kern="0" dirty="0">
                <a:solidFill>
                  <a:srgbClr val="FFFFFF"/>
                </a:solidFill>
                <a:latin typeface="Arial" pitchFamily="34" charset="0"/>
                <a:ea typeface="Microsoft YaHei" pitchFamily="34" charset="-122"/>
              </a:rPr>
              <a:t>اولاً</a:t>
            </a:r>
          </a:p>
          <a:p>
            <a:pPr lvl="0" algn="ctr" rtl="1" eaLnBrk="0" fontAlgn="base" hangingPunct="0">
              <a:spcBef>
                <a:spcPct val="0"/>
              </a:spcBef>
              <a:spcAft>
                <a:spcPct val="0"/>
              </a:spcAft>
            </a:pPr>
            <a:r>
              <a:rPr lang="ar-EG" altLang="zh-CN" sz="4800" b="1" kern="0" dirty="0">
                <a:solidFill>
                  <a:srgbClr val="FFFFFF"/>
                </a:solidFill>
                <a:latin typeface="Arial" pitchFamily="34" charset="0"/>
                <a:ea typeface="Microsoft YaHei" pitchFamily="34" charset="-122"/>
              </a:rPr>
              <a:t>فن الاتيكيت</a:t>
            </a:r>
          </a:p>
        </p:txBody>
      </p:sp>
      <p:sp>
        <p:nvSpPr>
          <p:cNvPr id="10" name="Rectangle 13" descr="FD1DDF730CE4456e89755B07FE1653D0# #Rectangle 13"/>
          <p:cNvSpPr>
            <a:spLocks noChangeArrowheads="1"/>
          </p:cNvSpPr>
          <p:nvPr/>
        </p:nvSpPr>
        <p:spPr bwMode="auto">
          <a:xfrm>
            <a:off x="1081089" y="239649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0540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Words>
  <Application>Microsoft Office PowerPoint</Application>
  <PresentationFormat>عرض على الشاشة (3:4)‏</PresentationFormat>
  <Paragraphs>51</Paragraphs>
  <Slides>10</Slides>
  <Notes>3</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فن الاتيكيت والبرتوكول</vt:lpstr>
      <vt:lpstr>الشريحة 2</vt:lpstr>
      <vt:lpstr>الشريحة 3</vt:lpstr>
      <vt:lpstr>الشريحة 4</vt:lpstr>
      <vt:lpstr>مقدمة</vt:lpstr>
      <vt:lpstr>الأهداف التفصيلية للبرنامج التدريبي </vt:lpstr>
      <vt:lpstr>الشريحة 7</vt:lpstr>
      <vt:lpstr>الشريحة 8</vt:lpstr>
      <vt:lpstr>الشريحة 9</vt:lpstr>
      <vt:lpstr>مقدمــة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فن الاتيكيت والبرتوكول</dc:title>
  <dc:creator>mr</dc:creator>
  <cp:lastModifiedBy>mr</cp:lastModifiedBy>
  <cp:revision>1</cp:revision>
  <dcterms:created xsi:type="dcterms:W3CDTF">2018-12-29T17:48:12Z</dcterms:created>
  <dcterms:modified xsi:type="dcterms:W3CDTF">2018-12-29T17:48:46Z</dcterms:modified>
</cp:coreProperties>
</file>