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B870896-EAA5-4076-8BCF-B1E190B25F32}" type="datetimeFigureOut">
              <a:rPr lang="ar-SA" smtClean="0"/>
              <a:t>21/04/1440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C4D5B04-E685-4653-8B84-C9E16F3665F7}"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42C845-0A6E-4D0A-A80A-5AA1B3F29C96}" type="slidenum">
              <a:rPr lang="ar-SA"/>
              <a:pPr/>
              <a:t>2</a:t>
            </a:fld>
            <a:endParaRPr lang="en-US"/>
          </a:p>
        </p:txBody>
      </p:sp>
      <p:sp>
        <p:nvSpPr>
          <p:cNvPr id="216066" name="Rectangle 2"/>
          <p:cNvSpPr>
            <a:spLocks noGrp="1" noRot="1" noChangeAspect="1" noChangeArrowheads="1" noTextEdit="1"/>
          </p:cNvSpPr>
          <p:nvPr>
            <p:ph type="sldImg"/>
          </p:nvPr>
        </p:nvSpPr>
        <p:spPr>
          <a:ln/>
        </p:spPr>
      </p:sp>
      <p:sp>
        <p:nvSpPr>
          <p:cNvPr id="216067" name="Rectangle 3"/>
          <p:cNvSpPr>
            <a:spLocks noGrp="1" noChangeArrowheads="1"/>
          </p:cNvSpPr>
          <p:nvPr>
            <p:ph type="body" idx="1"/>
          </p:nvPr>
        </p:nvSpPr>
        <p:spPr>
          <a:xfrm>
            <a:off x="685800" y="4343400"/>
            <a:ext cx="5486400" cy="4114800"/>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A1743CD9-E366-4F68-93F4-CB0E6F169583}"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AA90C74-F723-4E91-BD38-38071B1FCF79}"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1743CD9-E366-4F68-93F4-CB0E6F169583}"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AA90C74-F723-4E91-BD38-38071B1FCF79}"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1743CD9-E366-4F68-93F4-CB0E6F169583}"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AA90C74-F723-4E91-BD38-38071B1FCF79}"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1743CD9-E366-4F68-93F4-CB0E6F169583}"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AA90C74-F723-4E91-BD38-38071B1FCF79}"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A1743CD9-E366-4F68-93F4-CB0E6F169583}"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AA90C74-F723-4E91-BD38-38071B1FCF79}"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A1743CD9-E366-4F68-93F4-CB0E6F169583}"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AA90C74-F723-4E91-BD38-38071B1FCF79}"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A1743CD9-E366-4F68-93F4-CB0E6F169583}"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FAA90C74-F723-4E91-BD38-38071B1FCF79}"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A1743CD9-E366-4F68-93F4-CB0E6F169583}"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FAA90C74-F723-4E91-BD38-38071B1FCF79}"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1743CD9-E366-4F68-93F4-CB0E6F169583}"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FAA90C74-F723-4E91-BD38-38071B1FCF79}"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1743CD9-E366-4F68-93F4-CB0E6F169583}"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AA90C74-F723-4E91-BD38-38071B1FCF79}"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1743CD9-E366-4F68-93F4-CB0E6F169583}"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AA90C74-F723-4E91-BD38-38071B1FCF79}"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1743CD9-E366-4F68-93F4-CB0E6F169583}"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AA90C74-F723-4E91-BD38-38071B1FCF79}"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2844" y="214290"/>
            <a:ext cx="1928826" cy="500066"/>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p>
        </p:txBody>
      </p:sp>
      <p:sp>
        <p:nvSpPr>
          <p:cNvPr id="2050" name="Rectangle 2"/>
          <p:cNvSpPr>
            <a:spLocks noGrp="1" noChangeArrowheads="1"/>
          </p:cNvSpPr>
          <p:nvPr>
            <p:ph type="ctrTitle"/>
          </p:nvPr>
        </p:nvSpPr>
        <p:spPr>
          <a:xfrm>
            <a:off x="1142976" y="558787"/>
            <a:ext cx="6705600" cy="1012825"/>
          </a:xfrm>
        </p:spPr>
        <p:txBody>
          <a:bodyPr/>
          <a:lstStyle/>
          <a:p>
            <a:r>
              <a:rPr lang="ar-EG" sz="6000" dirty="0" smtClean="0"/>
              <a:t>أخلاقيات المشرف </a:t>
            </a:r>
            <a:r>
              <a:rPr lang="ar-SA" sz="6000" dirty="0" smtClean="0"/>
              <a:t>التربوي</a:t>
            </a:r>
            <a:endParaRPr lang="en-US" sz="6000" dirty="0"/>
          </a:p>
        </p:txBody>
      </p:sp>
      <p:sp>
        <p:nvSpPr>
          <p:cNvPr id="2051" name="Rectangle 3"/>
          <p:cNvSpPr>
            <a:spLocks noGrp="1" noChangeArrowheads="1"/>
          </p:cNvSpPr>
          <p:nvPr>
            <p:ph type="subTitle" idx="1"/>
          </p:nvPr>
        </p:nvSpPr>
        <p:spPr>
          <a:xfrm>
            <a:off x="3500430" y="5000636"/>
            <a:ext cx="4343400" cy="1357322"/>
          </a:xfrm>
        </p:spPr>
        <p:txBody>
          <a:bodyPr/>
          <a:lstStyle/>
          <a:p>
            <a:pPr algn="ctr" rtl="1"/>
            <a:r>
              <a:rPr lang="ar-EG" sz="3600" dirty="0" smtClean="0">
                <a:solidFill>
                  <a:srgbClr val="002060"/>
                </a:solidFill>
                <a:cs typeface="AL-Mateen" pitchFamily="2" charset="-78"/>
              </a:rPr>
              <a:t>إعداد </a:t>
            </a:r>
            <a:endParaRPr lang="ar-EG" sz="1800" dirty="0" smtClean="0">
              <a:solidFill>
                <a:srgbClr val="002060"/>
              </a:solidFill>
              <a:cs typeface="AL-Mateen" pitchFamily="2" charset="-78"/>
            </a:endParaRPr>
          </a:p>
          <a:p>
            <a:pPr algn="ctr" rtl="1"/>
            <a:r>
              <a:rPr lang="ar-SA" sz="3600" dirty="0" smtClean="0">
                <a:solidFill>
                  <a:srgbClr val="002060"/>
                </a:solidFill>
                <a:cs typeface="AL-Mateen" pitchFamily="2" charset="-78"/>
              </a:rPr>
              <a:t> </a:t>
            </a:r>
            <a:endParaRPr lang="en-US" sz="3600" dirty="0">
              <a:solidFill>
                <a:srgbClr val="002060"/>
              </a:solidFill>
              <a:cs typeface="AL-Mateen"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1355770"/>
            <a:ext cx="8135224" cy="45735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rtl="1" fontAlgn="auto">
              <a:lnSpc>
                <a:spcPct val="130000"/>
              </a:lnSpc>
              <a:spcBef>
                <a:spcPts val="0"/>
              </a:spcBef>
              <a:spcAft>
                <a:spcPts val="0"/>
              </a:spcAft>
            </a:pPr>
            <a:r>
              <a:rPr lang="ar-EG" sz="2800" b="1" dirty="0" smtClean="0">
                <a:solidFill>
                  <a:srgbClr val="000000"/>
                </a:solidFill>
                <a:latin typeface="Arial" pitchFamily="34" charset="0"/>
                <a:ea typeface="Calibri"/>
                <a:cs typeface="Arial" pitchFamily="34" charset="0"/>
              </a:rPr>
              <a:t>3- انه </a:t>
            </a:r>
            <a:r>
              <a:rPr lang="ar-EG" sz="2800" b="1" dirty="0">
                <a:solidFill>
                  <a:srgbClr val="000000"/>
                </a:solidFill>
                <a:latin typeface="Arial" pitchFamily="34" charset="0"/>
                <a:ea typeface="Calibri"/>
                <a:cs typeface="Arial" pitchFamily="34" charset="0"/>
              </a:rPr>
              <a:t>عملية تعاونية في مراحلها االمختلفة (من تخطيط وتنسيق وتنفيذ وتقويم ومتابعة) ترحب باختلاف وجهات النظر بما يغطي </a:t>
            </a:r>
            <a:r>
              <a:rPr lang="ar-EG" sz="2800" b="1" dirty="0" smtClean="0">
                <a:solidFill>
                  <a:srgbClr val="000000"/>
                </a:solidFill>
                <a:latin typeface="Arial" pitchFamily="34" charset="0"/>
                <a:ea typeface="Calibri"/>
                <a:cs typeface="Arial" pitchFamily="34" charset="0"/>
              </a:rPr>
              <a:t>    على </a:t>
            </a:r>
            <a:r>
              <a:rPr lang="ar-EG" sz="2800" b="1" dirty="0">
                <a:solidFill>
                  <a:srgbClr val="000000"/>
                </a:solidFill>
                <a:latin typeface="Arial" pitchFamily="34" charset="0"/>
                <a:ea typeface="Calibri"/>
                <a:cs typeface="Arial" pitchFamily="34" charset="0"/>
              </a:rPr>
              <a:t>العلاقة السليمة بين المشرف والمعلم وينظم العلاقة بينهما لمواجهة المشكلات التربوية وإيجاد الحلول </a:t>
            </a:r>
            <a:r>
              <a:rPr lang="ar-EG" sz="2800" b="1" dirty="0" smtClean="0">
                <a:solidFill>
                  <a:srgbClr val="000000"/>
                </a:solidFill>
                <a:latin typeface="Arial" pitchFamily="34" charset="0"/>
                <a:ea typeface="Calibri"/>
                <a:cs typeface="Arial" pitchFamily="34" charset="0"/>
              </a:rPr>
              <a:t>المناسبة .</a:t>
            </a:r>
            <a:endParaRPr lang="ar-EG" sz="2800" b="1" dirty="0">
              <a:solidFill>
                <a:srgbClr val="000000"/>
              </a:solidFill>
              <a:latin typeface="Arial" pitchFamily="34" charset="0"/>
              <a:ea typeface="Calibri"/>
              <a:cs typeface="Arial" pitchFamily="34" charset="0"/>
            </a:endParaRPr>
          </a:p>
          <a:p>
            <a:pPr algn="justLow" rtl="1" fontAlgn="auto">
              <a:lnSpc>
                <a:spcPct val="130000"/>
              </a:lnSpc>
              <a:spcBef>
                <a:spcPts val="0"/>
              </a:spcBef>
              <a:spcAft>
                <a:spcPts val="0"/>
              </a:spcAft>
            </a:pPr>
            <a:r>
              <a:rPr lang="ar-EG" sz="2800" b="1" dirty="0" smtClean="0">
                <a:solidFill>
                  <a:srgbClr val="000000"/>
                </a:solidFill>
                <a:latin typeface="Arial" pitchFamily="34" charset="0"/>
                <a:ea typeface="Calibri"/>
                <a:cs typeface="Arial" pitchFamily="34" charset="0"/>
              </a:rPr>
              <a:t>4- انه </a:t>
            </a:r>
            <a:r>
              <a:rPr lang="ar-EG" sz="2800" b="1" dirty="0">
                <a:solidFill>
                  <a:srgbClr val="000000"/>
                </a:solidFill>
                <a:latin typeface="Arial" pitchFamily="34" charset="0"/>
                <a:ea typeface="Calibri"/>
                <a:cs typeface="Arial" pitchFamily="34" charset="0"/>
              </a:rPr>
              <a:t>عملية تعني تنمية العلاقات الانسانية والمشاركة الوجدانية </a:t>
            </a:r>
            <a:r>
              <a:rPr lang="ar-EG" sz="2800" b="1" dirty="0" smtClean="0">
                <a:solidFill>
                  <a:srgbClr val="000000"/>
                </a:solidFill>
                <a:latin typeface="Arial" pitchFamily="34" charset="0"/>
                <a:ea typeface="Calibri"/>
                <a:cs typeface="Arial" pitchFamily="34" charset="0"/>
              </a:rPr>
              <a:t>   في </a:t>
            </a:r>
            <a:r>
              <a:rPr lang="ar-EG" sz="2800" b="1" dirty="0">
                <a:solidFill>
                  <a:srgbClr val="000000"/>
                </a:solidFill>
                <a:latin typeface="Arial" pitchFamily="34" charset="0"/>
                <a:ea typeface="Calibri"/>
                <a:cs typeface="Arial" pitchFamily="34" charset="0"/>
              </a:rPr>
              <a:t>الحقل التربوي بحيث تتحقق الترجمة الفعلية لمباديء الشورى والاخلاص والمحبة والارشاد في العمل والجدية في العطاء والبعد </a:t>
            </a:r>
            <a:r>
              <a:rPr lang="ar-EG" sz="2800" b="1" dirty="0" smtClean="0">
                <a:solidFill>
                  <a:srgbClr val="000000"/>
                </a:solidFill>
                <a:latin typeface="Arial" pitchFamily="34" charset="0"/>
                <a:ea typeface="Calibri"/>
                <a:cs typeface="Arial" pitchFamily="34" charset="0"/>
              </a:rPr>
              <a:t>   عن </a:t>
            </a:r>
            <a:r>
              <a:rPr lang="ar-EG" sz="2800" b="1" dirty="0">
                <a:solidFill>
                  <a:srgbClr val="000000"/>
                </a:solidFill>
                <a:latin typeface="Arial" pitchFamily="34" charset="0"/>
                <a:ea typeface="Calibri"/>
                <a:cs typeface="Arial" pitchFamily="34" charset="0"/>
              </a:rPr>
              <a:t>استخدام السلطة وكثرة العقوبات وتصيد </a:t>
            </a:r>
            <a:r>
              <a:rPr lang="ar-EG" sz="2800" b="1" dirty="0" smtClean="0">
                <a:solidFill>
                  <a:srgbClr val="000000"/>
                </a:solidFill>
                <a:latin typeface="Arial" pitchFamily="34" charset="0"/>
                <a:ea typeface="Calibri"/>
                <a:cs typeface="Arial" pitchFamily="34" charset="0"/>
              </a:rPr>
              <a:t>الاخطاء .</a:t>
            </a:r>
            <a:endParaRPr lang="ar-EG" sz="2800" b="1" dirty="0">
              <a:solidFill>
                <a:srgbClr val="000000"/>
              </a:solidFill>
              <a:latin typeface="Arial" pitchFamily="34" charset="0"/>
              <a:ea typeface="Calibri"/>
              <a:cs typeface="Arial" pitchFamily="34" charset="0"/>
            </a:endParaRPr>
          </a:p>
        </p:txBody>
      </p:sp>
    </p:spTree>
    <p:extLst>
      <p:ext uri="{BB962C8B-B14F-4D97-AF65-F5344CB8AC3E}">
        <p14:creationId xmlns:p14="http://schemas.microsoft.com/office/powerpoint/2010/main" xmlns="" val="2574167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bwMode="auto">
          <a:xfrm>
            <a:off x="1691680" y="1124744"/>
            <a:ext cx="5544616" cy="648072"/>
          </a:xfrm>
          <a:noFill/>
          <a:ln algn="ctr">
            <a:miter lim="800000"/>
            <a:headEnd/>
            <a:tailEnd/>
          </a:ln>
        </p:spPr>
        <p:txBody>
          <a:bodyPr vert="horz" wrap="square" lIns="91440" tIns="45720" rIns="91440" bIns="45720" numCol="1" anchor="t" anchorCtr="0" compatLnSpc="1">
            <a:prstTxWarp prst="textNoShape">
              <a:avLst/>
            </a:prstTxWarp>
            <a:normAutofit fontScale="90000"/>
          </a:bodyPr>
          <a:lstStyle/>
          <a:p>
            <a:pPr algn="ctr"/>
            <a:r>
              <a:rPr lang="ar-EG" b="1" dirty="0">
                <a:solidFill>
                  <a:schemeClr val="accent3">
                    <a:lumMod val="50000"/>
                  </a:schemeClr>
                </a:solidFill>
                <a:effectLst/>
                <a:cs typeface="Simplified Arabic" pitchFamily="2" charset="-78"/>
              </a:rPr>
              <a:t>يسعدنا التعرف عليكم </a:t>
            </a:r>
            <a:endParaRPr lang="en-US" b="1" dirty="0">
              <a:solidFill>
                <a:schemeClr val="accent3">
                  <a:lumMod val="50000"/>
                </a:schemeClr>
              </a:solidFill>
              <a:effectLst/>
              <a:cs typeface="Simplified Arabic" pitchFamily="2" charset="-78"/>
            </a:endParaRPr>
          </a:p>
        </p:txBody>
      </p:sp>
      <p:sp>
        <p:nvSpPr>
          <p:cNvPr id="215043" name="Rectangle 3"/>
          <p:cNvSpPr>
            <a:spLocks noChangeArrowheads="1"/>
          </p:cNvSpPr>
          <p:nvPr/>
        </p:nvSpPr>
        <p:spPr bwMode="auto">
          <a:xfrm>
            <a:off x="1357290" y="5297491"/>
            <a:ext cx="6261123" cy="1560509"/>
          </a:xfrm>
          <a:prstGeom prst="rect">
            <a:avLst/>
          </a:prstGeom>
          <a:noFill/>
          <a:ln w="9525" algn="ctr">
            <a:noFill/>
            <a:miter lim="800000"/>
            <a:headEnd/>
            <a:tailEnd/>
          </a:ln>
          <a:effectLst/>
        </p:spPr>
        <p:txBody>
          <a:bodyPr/>
          <a:lstStyle/>
          <a:p>
            <a:pPr algn="ctr" rtl="1"/>
            <a:r>
              <a:rPr lang="ar-EG" sz="4000" b="1" dirty="0">
                <a:cs typeface="Simplified Arabic" pitchFamily="2" charset="-78"/>
              </a:rPr>
              <a:t>وإرساء قواعد التدريب</a:t>
            </a:r>
            <a:br>
              <a:rPr lang="ar-EG" sz="4000" b="1" dirty="0">
                <a:cs typeface="Simplified Arabic" pitchFamily="2" charset="-78"/>
              </a:rPr>
            </a:br>
            <a:r>
              <a:rPr lang="ar-EG" sz="4000" b="1" dirty="0">
                <a:cs typeface="Simplified Arabic" pitchFamily="2" charset="-78"/>
              </a:rPr>
              <a:t>متمنيين لكم الاستفادة</a:t>
            </a:r>
            <a:endParaRPr lang="en-US" sz="4000" b="1" dirty="0">
              <a:cs typeface="Simplified Arabic" pitchFamily="2" charset="-78"/>
            </a:endParaRPr>
          </a:p>
        </p:txBody>
      </p:sp>
      <p:pic>
        <p:nvPicPr>
          <p:cNvPr id="215049" name="Picture 9" descr="1164581211"/>
          <p:cNvPicPr>
            <a:picLocks noChangeAspect="1" noChangeArrowheads="1"/>
          </p:cNvPicPr>
          <p:nvPr/>
        </p:nvPicPr>
        <p:blipFill>
          <a:blip r:embed="rId3" cstate="print"/>
          <a:stretch>
            <a:fillRect/>
          </a:stretch>
        </p:blipFill>
        <p:spPr bwMode="auto">
          <a:xfrm>
            <a:off x="928661" y="1785926"/>
            <a:ext cx="6858049" cy="3224970"/>
          </a:xfrm>
          <a:prstGeom prst="rect">
            <a:avLst/>
          </a:prstGeom>
          <a:noFill/>
        </p:spPr>
      </p:pic>
    </p:spTree>
    <p:extLst>
      <p:ext uri="{BB962C8B-B14F-4D97-AF65-F5344CB8AC3E}">
        <p14:creationId xmlns:p14="http://schemas.microsoft.com/office/powerpoint/2010/main" xmlns="" val="4096187892"/>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15042"/>
                                        </p:tgtEl>
                                        <p:attrNameLst>
                                          <p:attrName>style.visibility</p:attrName>
                                        </p:attrNameLst>
                                      </p:cBhvr>
                                      <p:to>
                                        <p:strVal val="visible"/>
                                      </p:to>
                                    </p:set>
                                    <p:anim calcmode="discrete" valueType="clr">
                                      <p:cBhvr override="childStyle">
                                        <p:cTn id="7" dur="80"/>
                                        <p:tgtEl>
                                          <p:spTgt spid="21504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15042"/>
                                        </p:tgtEl>
                                        <p:attrNameLst>
                                          <p:attrName>fillcolor</p:attrName>
                                        </p:attrNameLst>
                                      </p:cBhvr>
                                      <p:tavLst>
                                        <p:tav tm="0">
                                          <p:val>
                                            <p:clrVal>
                                              <a:schemeClr val="accent2"/>
                                            </p:clrVal>
                                          </p:val>
                                        </p:tav>
                                        <p:tav tm="50000">
                                          <p:val>
                                            <p:clrVal>
                                              <a:schemeClr val="hlink"/>
                                            </p:clrVal>
                                          </p:val>
                                        </p:tav>
                                      </p:tavLst>
                                    </p:anim>
                                    <p:set>
                                      <p:cBhvr>
                                        <p:cTn id="9" dur="80"/>
                                        <p:tgtEl>
                                          <p:spTgt spid="215042"/>
                                        </p:tgtEl>
                                        <p:attrNameLst>
                                          <p:attrName>fill.type</p:attrName>
                                        </p:attrNameLst>
                                      </p:cBhvr>
                                      <p:to>
                                        <p:strVal val="solid"/>
                                      </p:to>
                                    </p:set>
                                  </p:childTnLst>
                                </p:cTn>
                              </p:par>
                            </p:childTnLst>
                          </p:cTn>
                        </p:par>
                        <p:par>
                          <p:cTn id="10" fill="hold">
                            <p:stCondLst>
                              <p:cond delay="720"/>
                            </p:stCondLst>
                            <p:childTnLst>
                              <p:par>
                                <p:cTn id="11" presetID="20" presetClass="entr" presetSubtype="0" fill="hold" nodeType="afterEffect">
                                  <p:stCondLst>
                                    <p:cond delay="0"/>
                                  </p:stCondLst>
                                  <p:childTnLst>
                                    <p:set>
                                      <p:cBhvr>
                                        <p:cTn id="12" dur="1" fill="hold">
                                          <p:stCondLst>
                                            <p:cond delay="0"/>
                                          </p:stCondLst>
                                        </p:cTn>
                                        <p:tgtEl>
                                          <p:spTgt spid="215049"/>
                                        </p:tgtEl>
                                        <p:attrNameLst>
                                          <p:attrName>style.visibility</p:attrName>
                                        </p:attrNameLst>
                                      </p:cBhvr>
                                      <p:to>
                                        <p:strVal val="visible"/>
                                      </p:to>
                                    </p:set>
                                    <p:animEffect transition="in" filter="wedge">
                                      <p:cBhvr>
                                        <p:cTn id="13" dur="5000"/>
                                        <p:tgtEl>
                                          <p:spTgt spid="215049"/>
                                        </p:tgtEl>
                                      </p:cBhvr>
                                    </p:animEffect>
                                  </p:childTnLst>
                                </p:cTn>
                              </p:par>
                            </p:childTnLst>
                          </p:cTn>
                        </p:par>
                        <p:par>
                          <p:cTn id="14" fill="hold">
                            <p:stCondLst>
                              <p:cond delay="5720"/>
                            </p:stCondLst>
                            <p:childTnLst>
                              <p:par>
                                <p:cTn id="15" presetID="31" presetClass="entr" presetSubtype="0" fill="hold" grpId="0" nodeType="afterEffect">
                                  <p:stCondLst>
                                    <p:cond delay="0"/>
                                  </p:stCondLst>
                                  <p:iterate type="lt">
                                    <p:tmPct val="5000"/>
                                  </p:iterate>
                                  <p:childTnLst>
                                    <p:set>
                                      <p:cBhvr>
                                        <p:cTn id="16" dur="1" fill="hold">
                                          <p:stCondLst>
                                            <p:cond delay="0"/>
                                          </p:stCondLst>
                                        </p:cTn>
                                        <p:tgtEl>
                                          <p:spTgt spid="215043"/>
                                        </p:tgtEl>
                                        <p:attrNameLst>
                                          <p:attrName>style.visibility</p:attrName>
                                        </p:attrNameLst>
                                      </p:cBhvr>
                                      <p:to>
                                        <p:strVal val="visible"/>
                                      </p:to>
                                    </p:set>
                                    <p:anim calcmode="lin" valueType="num">
                                      <p:cBhvr>
                                        <p:cTn id="17" dur="1000" fill="hold"/>
                                        <p:tgtEl>
                                          <p:spTgt spid="215043"/>
                                        </p:tgtEl>
                                        <p:attrNameLst>
                                          <p:attrName>ppt_w</p:attrName>
                                        </p:attrNameLst>
                                      </p:cBhvr>
                                      <p:tavLst>
                                        <p:tav tm="0">
                                          <p:val>
                                            <p:fltVal val="0"/>
                                          </p:val>
                                        </p:tav>
                                        <p:tav tm="100000">
                                          <p:val>
                                            <p:strVal val="#ppt_w"/>
                                          </p:val>
                                        </p:tav>
                                      </p:tavLst>
                                    </p:anim>
                                    <p:anim calcmode="lin" valueType="num">
                                      <p:cBhvr>
                                        <p:cTn id="18" dur="1000" fill="hold"/>
                                        <p:tgtEl>
                                          <p:spTgt spid="215043"/>
                                        </p:tgtEl>
                                        <p:attrNameLst>
                                          <p:attrName>ppt_h</p:attrName>
                                        </p:attrNameLst>
                                      </p:cBhvr>
                                      <p:tavLst>
                                        <p:tav tm="0">
                                          <p:val>
                                            <p:fltVal val="0"/>
                                          </p:val>
                                        </p:tav>
                                        <p:tav tm="100000">
                                          <p:val>
                                            <p:strVal val="#ppt_h"/>
                                          </p:val>
                                        </p:tav>
                                      </p:tavLst>
                                    </p:anim>
                                    <p:anim calcmode="lin" valueType="num">
                                      <p:cBhvr>
                                        <p:cTn id="19" dur="1000" fill="hold"/>
                                        <p:tgtEl>
                                          <p:spTgt spid="215043"/>
                                        </p:tgtEl>
                                        <p:attrNameLst>
                                          <p:attrName>style.rotation</p:attrName>
                                        </p:attrNameLst>
                                      </p:cBhvr>
                                      <p:tavLst>
                                        <p:tav tm="0">
                                          <p:val>
                                            <p:fltVal val="90"/>
                                          </p:val>
                                        </p:tav>
                                        <p:tav tm="100000">
                                          <p:val>
                                            <p:fltVal val="0"/>
                                          </p:val>
                                        </p:tav>
                                      </p:tavLst>
                                    </p:anim>
                                    <p:animEffect transition="in" filter="fade">
                                      <p:cBhvr>
                                        <p:cTn id="20" dur="1000"/>
                                        <p:tgtEl>
                                          <p:spTgt spid="2150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2" grpId="0" animBg="1"/>
      <p:bldP spid="21504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9681" y="34988"/>
            <a:ext cx="4820551" cy="1107996"/>
          </a:xfrm>
          <a:prstGeom prst="rect">
            <a:avLst/>
          </a:prstGeom>
          <a:noFill/>
        </p:spPr>
        <p:txBody>
          <a:bodyPr wrap="none" lIns="91440" tIns="45720" rIns="91440" bIns="45720">
            <a:spAutoFit/>
          </a:bodyPr>
          <a:lstStyle/>
          <a:p>
            <a:pPr algn="ctr" fontAlgn="auto">
              <a:spcBef>
                <a:spcPts val="0"/>
              </a:spcBef>
              <a:spcAft>
                <a:spcPts val="0"/>
              </a:spcAft>
            </a:pPr>
            <a:r>
              <a:rPr lang="ar-EG" sz="6600" b="1" dirty="0" smtClean="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Calibri"/>
              </a:rPr>
              <a:t>ما هى توقعاتكم ؟</a:t>
            </a:r>
            <a:endParaRPr lang="en-US" sz="66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Calibri"/>
            </a:endParaRPr>
          </a:p>
        </p:txBody>
      </p:sp>
    </p:spTree>
    <p:extLst>
      <p:ext uri="{BB962C8B-B14F-4D97-AF65-F5344CB8AC3E}">
        <p14:creationId xmlns:p14="http://schemas.microsoft.com/office/powerpoint/2010/main" xmlns="" val="30863075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22500" y="1087767"/>
            <a:ext cx="8000992" cy="46228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r" rtl="1" fontAlgn="auto">
              <a:lnSpc>
                <a:spcPct val="115000"/>
              </a:lnSpc>
              <a:spcBef>
                <a:spcPts val="0"/>
              </a:spcBef>
              <a:spcAft>
                <a:spcPts val="0"/>
              </a:spcAft>
              <a:buFont typeface="Symbol"/>
              <a:buChar char=""/>
            </a:pPr>
            <a:r>
              <a:rPr lang="ar-SA" sz="3200" b="1" dirty="0" smtClean="0">
                <a:solidFill>
                  <a:srgbClr val="000000"/>
                </a:solidFill>
                <a:latin typeface="Calibri"/>
                <a:ea typeface="Calibri"/>
                <a:cs typeface="Simplified Arabic"/>
              </a:rPr>
              <a:t>يتعرف </a:t>
            </a:r>
            <a:r>
              <a:rPr lang="ar-SA" sz="3200" b="1" dirty="0">
                <a:solidFill>
                  <a:srgbClr val="000000"/>
                </a:solidFill>
                <a:latin typeface="Calibri"/>
                <a:ea typeface="Calibri"/>
                <a:cs typeface="Simplified Arabic"/>
              </a:rPr>
              <a:t>على مفهوم واهمية وخصائص الاشراف </a:t>
            </a:r>
            <a:r>
              <a:rPr lang="ar-SA" sz="3200" b="1" dirty="0" smtClean="0">
                <a:solidFill>
                  <a:srgbClr val="000000"/>
                </a:solidFill>
                <a:latin typeface="Calibri"/>
                <a:ea typeface="Calibri"/>
                <a:cs typeface="Simplified Arabic"/>
              </a:rPr>
              <a:t>التربوى</a:t>
            </a:r>
            <a:r>
              <a:rPr lang="ar-EG" sz="3200" b="1" dirty="0" smtClean="0">
                <a:solidFill>
                  <a:srgbClr val="000000"/>
                </a:solidFill>
                <a:latin typeface="Calibri"/>
                <a:ea typeface="Calibri"/>
                <a:cs typeface="Simplified Arabic"/>
              </a:rPr>
              <a:t> .</a:t>
            </a:r>
            <a:endParaRPr lang="ar-SA" sz="3200" b="1" dirty="0">
              <a:solidFill>
                <a:srgbClr val="000000"/>
              </a:solidFill>
              <a:latin typeface="Calibri"/>
              <a:ea typeface="Calibri"/>
              <a:cs typeface="Simplified Arabic"/>
            </a:endParaRPr>
          </a:p>
          <a:p>
            <a:pPr marL="342900" indent="-342900" algn="r" rtl="1" fontAlgn="auto">
              <a:lnSpc>
                <a:spcPct val="115000"/>
              </a:lnSpc>
              <a:spcBef>
                <a:spcPts val="0"/>
              </a:spcBef>
              <a:spcAft>
                <a:spcPts val="0"/>
              </a:spcAft>
              <a:buFont typeface="Symbol"/>
              <a:buChar char=""/>
            </a:pPr>
            <a:r>
              <a:rPr lang="ar-SA" sz="3200" b="1" dirty="0" smtClean="0">
                <a:solidFill>
                  <a:srgbClr val="000000"/>
                </a:solidFill>
                <a:latin typeface="Calibri"/>
                <a:ea typeface="Calibri"/>
                <a:cs typeface="Simplified Arabic"/>
              </a:rPr>
              <a:t>يتعرف </a:t>
            </a:r>
            <a:r>
              <a:rPr lang="ar-SA" sz="3200" b="1" dirty="0">
                <a:solidFill>
                  <a:srgbClr val="000000"/>
                </a:solidFill>
                <a:latin typeface="Calibri"/>
                <a:ea typeface="Calibri"/>
                <a:cs typeface="Simplified Arabic"/>
              </a:rPr>
              <a:t>على واجبات واهداف الاشراف </a:t>
            </a:r>
            <a:r>
              <a:rPr lang="ar-SA" sz="3200" b="1" dirty="0" smtClean="0">
                <a:solidFill>
                  <a:srgbClr val="000000"/>
                </a:solidFill>
                <a:latin typeface="Calibri"/>
                <a:ea typeface="Calibri"/>
                <a:cs typeface="Simplified Arabic"/>
              </a:rPr>
              <a:t>التربوى</a:t>
            </a:r>
            <a:r>
              <a:rPr lang="ar-EG" sz="3200" b="1" dirty="0" smtClean="0">
                <a:solidFill>
                  <a:srgbClr val="000000"/>
                </a:solidFill>
                <a:latin typeface="Calibri"/>
                <a:ea typeface="Calibri"/>
                <a:cs typeface="Simplified Arabic"/>
              </a:rPr>
              <a:t> .</a:t>
            </a:r>
            <a:endParaRPr lang="ar-SA" sz="3200" b="1" dirty="0">
              <a:solidFill>
                <a:srgbClr val="000000"/>
              </a:solidFill>
              <a:latin typeface="Calibri"/>
              <a:ea typeface="Calibri"/>
              <a:cs typeface="Simplified Arabic"/>
            </a:endParaRPr>
          </a:p>
          <a:p>
            <a:pPr marL="342900" indent="-342900" algn="r" rtl="1" fontAlgn="auto">
              <a:lnSpc>
                <a:spcPct val="115000"/>
              </a:lnSpc>
              <a:spcBef>
                <a:spcPts val="0"/>
              </a:spcBef>
              <a:spcAft>
                <a:spcPts val="0"/>
              </a:spcAft>
              <a:buFont typeface="Symbol"/>
              <a:buChar char=""/>
            </a:pPr>
            <a:r>
              <a:rPr lang="ar-SA" sz="3200" b="1" dirty="0" smtClean="0">
                <a:solidFill>
                  <a:srgbClr val="000000"/>
                </a:solidFill>
                <a:latin typeface="Calibri"/>
                <a:ea typeface="Calibri"/>
                <a:cs typeface="Simplified Arabic"/>
              </a:rPr>
              <a:t>يتعرف </a:t>
            </a:r>
            <a:r>
              <a:rPr lang="ar-SA" sz="3200" b="1" dirty="0">
                <a:solidFill>
                  <a:srgbClr val="000000"/>
                </a:solidFill>
                <a:latin typeface="Calibri"/>
                <a:ea typeface="Calibri"/>
                <a:cs typeface="Simplified Arabic"/>
              </a:rPr>
              <a:t>على التاريخ التطورى للاشراف التربوى </a:t>
            </a:r>
            <a:r>
              <a:rPr lang="ar-SA" sz="3200" b="1" dirty="0" smtClean="0">
                <a:solidFill>
                  <a:srgbClr val="000000"/>
                </a:solidFill>
                <a:latin typeface="Calibri"/>
                <a:ea typeface="Calibri"/>
                <a:cs typeface="Simplified Arabic"/>
              </a:rPr>
              <a:t>بالمملكة</a:t>
            </a:r>
            <a:r>
              <a:rPr lang="ar-EG" sz="3200" b="1" dirty="0" smtClean="0">
                <a:solidFill>
                  <a:srgbClr val="000000"/>
                </a:solidFill>
                <a:latin typeface="Calibri"/>
                <a:ea typeface="Calibri"/>
                <a:cs typeface="Simplified Arabic"/>
              </a:rPr>
              <a:t> .</a:t>
            </a:r>
            <a:endParaRPr lang="ar-SA" sz="3200" b="1" dirty="0">
              <a:solidFill>
                <a:srgbClr val="000000"/>
              </a:solidFill>
              <a:latin typeface="Calibri"/>
              <a:ea typeface="Calibri"/>
              <a:cs typeface="Simplified Arabic"/>
            </a:endParaRPr>
          </a:p>
          <a:p>
            <a:pPr marL="342900" indent="-342900" algn="r" rtl="1" fontAlgn="auto">
              <a:lnSpc>
                <a:spcPct val="115000"/>
              </a:lnSpc>
              <a:spcBef>
                <a:spcPts val="0"/>
              </a:spcBef>
              <a:spcAft>
                <a:spcPts val="0"/>
              </a:spcAft>
              <a:buFont typeface="Symbol"/>
              <a:buChar char=""/>
            </a:pPr>
            <a:r>
              <a:rPr lang="ar-SA" sz="3200" b="1" dirty="0" smtClean="0">
                <a:solidFill>
                  <a:srgbClr val="000000"/>
                </a:solidFill>
                <a:latin typeface="Calibri"/>
                <a:ea typeface="Calibri"/>
                <a:cs typeface="Simplified Arabic"/>
              </a:rPr>
              <a:t>يكتسب </a:t>
            </a:r>
            <a:r>
              <a:rPr lang="ar-SA" sz="3200" b="1" dirty="0">
                <a:solidFill>
                  <a:srgbClr val="000000"/>
                </a:solidFill>
                <a:latin typeface="Calibri"/>
                <a:ea typeface="Calibri"/>
                <a:cs typeface="Simplified Arabic"/>
              </a:rPr>
              <a:t>اسس الاشراف </a:t>
            </a:r>
            <a:r>
              <a:rPr lang="ar-SA" sz="3200" b="1" dirty="0" smtClean="0">
                <a:solidFill>
                  <a:srgbClr val="000000"/>
                </a:solidFill>
                <a:latin typeface="Calibri"/>
                <a:ea typeface="Calibri"/>
                <a:cs typeface="Simplified Arabic"/>
              </a:rPr>
              <a:t>التربوى</a:t>
            </a:r>
            <a:r>
              <a:rPr lang="ar-EG" sz="3200" b="1" dirty="0" smtClean="0">
                <a:solidFill>
                  <a:srgbClr val="000000"/>
                </a:solidFill>
                <a:latin typeface="Calibri"/>
                <a:ea typeface="Calibri"/>
                <a:cs typeface="Simplified Arabic"/>
              </a:rPr>
              <a:t> .</a:t>
            </a:r>
            <a:endParaRPr lang="ar-SA" sz="3200" b="1" dirty="0">
              <a:solidFill>
                <a:srgbClr val="000000"/>
              </a:solidFill>
              <a:latin typeface="Calibri"/>
              <a:ea typeface="Calibri"/>
              <a:cs typeface="Simplified Arabic"/>
            </a:endParaRPr>
          </a:p>
          <a:p>
            <a:pPr marL="342900" indent="-342900" algn="r" rtl="1" fontAlgn="auto">
              <a:lnSpc>
                <a:spcPct val="115000"/>
              </a:lnSpc>
              <a:spcBef>
                <a:spcPts val="0"/>
              </a:spcBef>
              <a:spcAft>
                <a:spcPts val="0"/>
              </a:spcAft>
              <a:buFont typeface="Symbol"/>
              <a:buChar char=""/>
            </a:pPr>
            <a:r>
              <a:rPr lang="ar-SA" sz="3200" b="1" dirty="0" smtClean="0">
                <a:solidFill>
                  <a:srgbClr val="000000"/>
                </a:solidFill>
                <a:latin typeface="Calibri"/>
                <a:ea typeface="Calibri"/>
                <a:cs typeface="Simplified Arabic"/>
              </a:rPr>
              <a:t>يتعرف </a:t>
            </a:r>
            <a:r>
              <a:rPr lang="ar-SA" sz="3200" b="1" dirty="0">
                <a:solidFill>
                  <a:srgbClr val="000000"/>
                </a:solidFill>
                <a:latin typeface="Calibri"/>
                <a:ea typeface="Calibri"/>
                <a:cs typeface="Simplified Arabic"/>
              </a:rPr>
              <a:t>على كيفية النهوض بالاشراف </a:t>
            </a:r>
            <a:r>
              <a:rPr lang="ar-SA" sz="3200" b="1" dirty="0" smtClean="0">
                <a:solidFill>
                  <a:srgbClr val="000000"/>
                </a:solidFill>
                <a:latin typeface="Calibri"/>
                <a:ea typeface="Calibri"/>
                <a:cs typeface="Simplified Arabic"/>
              </a:rPr>
              <a:t>التربوى</a:t>
            </a:r>
            <a:r>
              <a:rPr lang="ar-EG" sz="3200" b="1" dirty="0" smtClean="0">
                <a:solidFill>
                  <a:srgbClr val="000000"/>
                </a:solidFill>
                <a:latin typeface="Calibri"/>
                <a:ea typeface="Calibri"/>
                <a:cs typeface="Simplified Arabic"/>
              </a:rPr>
              <a:t> .</a:t>
            </a:r>
            <a:endParaRPr lang="ar-SA" sz="3200" b="1" dirty="0">
              <a:solidFill>
                <a:srgbClr val="000000"/>
              </a:solidFill>
              <a:latin typeface="Calibri"/>
              <a:ea typeface="Calibri"/>
              <a:cs typeface="Simplified Arabic"/>
            </a:endParaRPr>
          </a:p>
          <a:p>
            <a:pPr marL="342900" indent="-342900" algn="r" rtl="1" fontAlgn="auto">
              <a:lnSpc>
                <a:spcPct val="115000"/>
              </a:lnSpc>
              <a:spcBef>
                <a:spcPts val="0"/>
              </a:spcBef>
              <a:spcAft>
                <a:spcPts val="0"/>
              </a:spcAft>
              <a:buFont typeface="Symbol"/>
              <a:buChar char=""/>
            </a:pPr>
            <a:r>
              <a:rPr lang="ar-SA" sz="3200" b="1" dirty="0" smtClean="0">
                <a:solidFill>
                  <a:srgbClr val="000000"/>
                </a:solidFill>
                <a:latin typeface="Calibri"/>
                <a:ea typeface="Calibri"/>
                <a:cs typeface="Simplified Arabic"/>
              </a:rPr>
              <a:t>يتعرف </a:t>
            </a:r>
            <a:r>
              <a:rPr lang="ar-SA" sz="3200" b="1" dirty="0">
                <a:solidFill>
                  <a:srgbClr val="000000"/>
                </a:solidFill>
                <a:latin typeface="Calibri"/>
                <a:ea typeface="Calibri"/>
                <a:cs typeface="Simplified Arabic"/>
              </a:rPr>
              <a:t>على اخلاقيات العمل </a:t>
            </a:r>
            <a:r>
              <a:rPr lang="ar-EG" sz="3200" b="1" dirty="0" smtClean="0">
                <a:solidFill>
                  <a:srgbClr val="000000"/>
                </a:solidFill>
                <a:latin typeface="Calibri"/>
                <a:ea typeface="Calibri"/>
                <a:cs typeface="Simplified Arabic"/>
              </a:rPr>
              <a:t>.</a:t>
            </a:r>
            <a:endParaRPr lang="ar-SA" sz="3200" b="1" dirty="0">
              <a:solidFill>
                <a:srgbClr val="000000"/>
              </a:solidFill>
              <a:latin typeface="Calibri"/>
              <a:ea typeface="Calibri"/>
              <a:cs typeface="Simplified Arabic"/>
            </a:endParaRPr>
          </a:p>
          <a:p>
            <a:pPr marL="342900" indent="-342900" algn="r" rtl="1" fontAlgn="auto">
              <a:lnSpc>
                <a:spcPct val="115000"/>
              </a:lnSpc>
              <a:spcBef>
                <a:spcPts val="0"/>
              </a:spcBef>
              <a:spcAft>
                <a:spcPts val="0"/>
              </a:spcAft>
              <a:buFont typeface="Symbol"/>
              <a:buChar char=""/>
            </a:pPr>
            <a:r>
              <a:rPr lang="ar-SA" sz="3200" b="1" dirty="0" smtClean="0">
                <a:solidFill>
                  <a:srgbClr val="000000"/>
                </a:solidFill>
                <a:latin typeface="Calibri"/>
                <a:ea typeface="Calibri"/>
                <a:cs typeface="Simplified Arabic"/>
              </a:rPr>
              <a:t>يستخدم </a:t>
            </a:r>
            <a:r>
              <a:rPr lang="ar-SA" sz="3200" b="1" dirty="0">
                <a:solidFill>
                  <a:srgbClr val="000000"/>
                </a:solidFill>
                <a:latin typeface="Calibri"/>
                <a:ea typeface="Calibri"/>
                <a:cs typeface="Simplified Arabic"/>
              </a:rPr>
              <a:t>اخلاقيات العمل فى الاشراف </a:t>
            </a:r>
            <a:r>
              <a:rPr lang="ar-SA" sz="3200" b="1" dirty="0" smtClean="0">
                <a:solidFill>
                  <a:srgbClr val="000000"/>
                </a:solidFill>
                <a:latin typeface="Calibri"/>
                <a:ea typeface="Calibri"/>
                <a:cs typeface="Simplified Arabic"/>
              </a:rPr>
              <a:t>التربوى</a:t>
            </a:r>
            <a:r>
              <a:rPr lang="ar-EG" sz="3200" b="1" dirty="0" smtClean="0">
                <a:solidFill>
                  <a:srgbClr val="000000"/>
                </a:solidFill>
                <a:latin typeface="Calibri"/>
                <a:ea typeface="Calibri"/>
                <a:cs typeface="Simplified Arabic"/>
              </a:rPr>
              <a:t> .</a:t>
            </a:r>
            <a:endParaRPr lang="ar-SA" sz="3200" b="1" dirty="0">
              <a:solidFill>
                <a:srgbClr val="000000"/>
              </a:solidFill>
              <a:latin typeface="Calibri"/>
              <a:ea typeface="Calibri"/>
              <a:cs typeface="Simplified Arabic"/>
            </a:endParaRPr>
          </a:p>
          <a:p>
            <a:pPr marL="342900" indent="-342900" algn="r" rtl="1" fontAlgn="auto">
              <a:lnSpc>
                <a:spcPct val="115000"/>
              </a:lnSpc>
              <a:spcBef>
                <a:spcPts val="0"/>
              </a:spcBef>
              <a:spcAft>
                <a:spcPts val="0"/>
              </a:spcAft>
              <a:buFont typeface="Symbol"/>
              <a:buChar char=""/>
            </a:pPr>
            <a:r>
              <a:rPr lang="ar-SA" sz="3200" b="1" dirty="0" smtClean="0">
                <a:solidFill>
                  <a:srgbClr val="000000"/>
                </a:solidFill>
                <a:latin typeface="Calibri"/>
                <a:ea typeface="Calibri"/>
                <a:cs typeface="Simplified Arabic"/>
              </a:rPr>
              <a:t>يتعرف </a:t>
            </a:r>
            <a:r>
              <a:rPr lang="ar-SA" sz="3200" b="1" dirty="0">
                <a:solidFill>
                  <a:srgbClr val="000000"/>
                </a:solidFill>
                <a:latin typeface="Calibri"/>
                <a:ea typeface="Calibri"/>
                <a:cs typeface="Simplified Arabic"/>
              </a:rPr>
              <a:t>على ميثاق الاخلاقى للاشراف </a:t>
            </a:r>
            <a:r>
              <a:rPr lang="ar-SA" sz="3200" b="1" dirty="0" smtClean="0">
                <a:solidFill>
                  <a:srgbClr val="000000"/>
                </a:solidFill>
                <a:latin typeface="Calibri"/>
                <a:ea typeface="Calibri"/>
                <a:cs typeface="Simplified Arabic"/>
              </a:rPr>
              <a:t>التربوى</a:t>
            </a:r>
            <a:r>
              <a:rPr lang="en-US" sz="3200" b="1" dirty="0" smtClean="0">
                <a:solidFill>
                  <a:srgbClr val="000000"/>
                </a:solidFill>
                <a:latin typeface="Calibri"/>
                <a:ea typeface="Calibri"/>
                <a:cs typeface="Simplified Arabic"/>
              </a:rPr>
              <a:t> </a:t>
            </a:r>
            <a:r>
              <a:rPr lang="ar-EG" sz="3200" b="1" dirty="0" smtClean="0">
                <a:solidFill>
                  <a:srgbClr val="000000"/>
                </a:solidFill>
                <a:latin typeface="Calibri"/>
                <a:ea typeface="Calibri"/>
                <a:cs typeface="Simplified Arabic"/>
              </a:rPr>
              <a:t>.</a:t>
            </a:r>
            <a:r>
              <a:rPr lang="en-US" sz="3200" b="1" dirty="0" smtClean="0">
                <a:solidFill>
                  <a:srgbClr val="000000"/>
                </a:solidFill>
                <a:latin typeface="Calibri"/>
                <a:ea typeface="Calibri"/>
                <a:cs typeface="Simplified Arabic"/>
              </a:rPr>
              <a:t> </a:t>
            </a:r>
            <a:r>
              <a:rPr lang="ar-EG" sz="3200" b="1" dirty="0" smtClean="0">
                <a:solidFill>
                  <a:srgbClr val="000000"/>
                </a:solidFill>
                <a:latin typeface="Calibri"/>
                <a:ea typeface="Calibri"/>
                <a:cs typeface="Simplified Arabic"/>
              </a:rPr>
              <a:t> </a:t>
            </a:r>
            <a:endParaRPr lang="ar-SA" sz="3200" b="1" dirty="0">
              <a:solidFill>
                <a:srgbClr val="000000"/>
              </a:solidFill>
              <a:latin typeface="Calibri"/>
              <a:ea typeface="Calibri"/>
              <a:cs typeface="Simplified Arabic"/>
            </a:endParaRPr>
          </a:p>
        </p:txBody>
      </p:sp>
      <p:sp>
        <p:nvSpPr>
          <p:cNvPr id="3" name="Rectangle 2"/>
          <p:cNvSpPr/>
          <p:nvPr/>
        </p:nvSpPr>
        <p:spPr>
          <a:xfrm>
            <a:off x="1475656" y="381264"/>
            <a:ext cx="7186490" cy="523220"/>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pPr algn="r" rtl="1"/>
            <a:r>
              <a:rPr lang="ar-EG" sz="2800" b="1" dirty="0" smtClean="0">
                <a:solidFill>
                  <a:schemeClr val="bg1"/>
                </a:solidFill>
                <a:latin typeface="Andalus" pitchFamily="2" charset="-78"/>
                <a:ea typeface="Times New Roman" pitchFamily="18" charset="0"/>
              </a:rPr>
              <a:t>يتوقع فى نهاية هذا البرنامج ان يكون المشارك قادرا على:-</a:t>
            </a:r>
          </a:p>
        </p:txBody>
      </p:sp>
    </p:spTree>
    <p:extLst>
      <p:ext uri="{BB962C8B-B14F-4D97-AF65-F5344CB8AC3E}">
        <p14:creationId xmlns:p14="http://schemas.microsoft.com/office/powerpoint/2010/main" xmlns="" val="2267524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65463" y="2123153"/>
            <a:ext cx="6247224" cy="2308324"/>
          </a:xfrm>
          <a:prstGeom prst="rect">
            <a:avLst/>
          </a:prstGeom>
          <a:noFill/>
        </p:spPr>
        <p:txBody>
          <a:bodyPr wrap="none" lIns="91440" tIns="45720" rIns="91440" bIns="45720">
            <a:spAutoFit/>
          </a:bodyPr>
          <a:lstStyle/>
          <a:p>
            <a:pPr algn="ctr" fontAlgn="auto">
              <a:spcBef>
                <a:spcPts val="0"/>
              </a:spcBef>
              <a:spcAft>
                <a:spcPts val="0"/>
              </a:spcAft>
            </a:pPr>
            <a:r>
              <a:rPr lang="ar-EG" sz="7200" b="1" cap="all" dirty="0" smtClean="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reflection blurRad="12700" stA="28000" endPos="45000" dist="1000" dir="5400000" sy="-100000" algn="bl" rotWithShape="0"/>
                </a:effectLst>
                <a:latin typeface="Calibri"/>
              </a:rPr>
              <a:t>اليوم التدريبى الأول </a:t>
            </a:r>
          </a:p>
          <a:p>
            <a:pPr algn="ctr" fontAlgn="auto">
              <a:spcBef>
                <a:spcPts val="0"/>
              </a:spcBef>
              <a:spcAft>
                <a:spcPts val="0"/>
              </a:spcAft>
            </a:pPr>
            <a:r>
              <a:rPr lang="ar-EG" sz="7200" b="1" cap="all" dirty="0" smtClean="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reflection blurRad="12700" stA="28000" endPos="45000" dist="1000" dir="5400000" sy="-100000" algn="bl" rotWithShape="0"/>
                </a:effectLst>
                <a:latin typeface="Calibri"/>
              </a:rPr>
              <a:t>الجلسة الأولى</a:t>
            </a:r>
            <a:endParaRPr lang="en-US" sz="7200" b="1" cap="all" dirty="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reflection blurRad="12700" stA="28000" endPos="45000" dist="1000" dir="5400000" sy="-100000" algn="bl" rotWithShape="0"/>
              </a:effectLst>
              <a:latin typeface="Calibri"/>
            </a:endParaRPr>
          </a:p>
        </p:txBody>
      </p:sp>
    </p:spTree>
    <p:extLst>
      <p:ext uri="{BB962C8B-B14F-4D97-AF65-F5344CB8AC3E}">
        <p14:creationId xmlns:p14="http://schemas.microsoft.com/office/powerpoint/2010/main" xmlns="" val="26620461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a:spLocks noChangeArrowheads="1"/>
          </p:cNvSpPr>
          <p:nvPr/>
        </p:nvSpPr>
        <p:spPr bwMode="blackWhite">
          <a:xfrm>
            <a:off x="5367007" y="1048968"/>
            <a:ext cx="2774950" cy="579438"/>
          </a:xfrm>
          <a:prstGeom prst="rect">
            <a:avLst/>
          </a:prstGeom>
          <a:ln w="12700" algn="ctr">
            <a:noFill/>
            <a:miter lim="800000"/>
            <a:headEnd/>
            <a:tailEnd/>
          </a:ln>
          <a:effectLst>
            <a:prstShdw prst="shdw17" dist="17961" dir="2700000">
              <a:srgbClr val="FFFFFF">
                <a:gamma/>
                <a:shade val="60000"/>
                <a:invGamma/>
              </a:srgbClr>
            </a:prstShdw>
          </a:effectLst>
        </p:spPr>
        <p:style>
          <a:lnRef idx="0">
            <a:scrgbClr r="0" g="0" b="0"/>
          </a:lnRef>
          <a:fillRef idx="1002">
            <a:schemeClr val="lt2"/>
          </a:fillRef>
          <a:effectRef idx="0">
            <a:scrgbClr r="0" g="0" b="0"/>
          </a:effectRef>
          <a:fontRef idx="major"/>
        </p:style>
        <p:txBody>
          <a:bodyPr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EG" sz="3200" b="1" i="0" u="none" strike="noStrike" kern="1200" cap="none" spc="0" normalizeH="0" baseline="0" noProof="0" dirty="0" smtClean="0">
                <a:ln>
                  <a:noFill/>
                </a:ln>
                <a:solidFill>
                  <a:schemeClr val="tx1">
                    <a:lumMod val="75000"/>
                  </a:schemeClr>
                </a:solidFill>
                <a:effectLst>
                  <a:outerShdw blurRad="38100" dist="38100" dir="2700000" algn="tl">
                    <a:srgbClr val="C0C0C0"/>
                  </a:outerShdw>
                </a:effectLst>
                <a:uLnTx/>
                <a:uFillTx/>
                <a:latin typeface="Calibri"/>
                <a:ea typeface="+mn-ea"/>
                <a:cs typeface="Arial"/>
              </a:rPr>
              <a:t>المحتويات</a:t>
            </a:r>
            <a:endParaRPr kumimoji="0" lang="en-US" sz="3200" b="1" i="0" u="none" strike="noStrike" kern="1200" cap="none" spc="0" normalizeH="0" baseline="0" noProof="0" dirty="0">
              <a:ln>
                <a:noFill/>
              </a:ln>
              <a:solidFill>
                <a:schemeClr val="tx1">
                  <a:lumMod val="75000"/>
                </a:schemeClr>
              </a:solidFill>
              <a:effectLst>
                <a:outerShdw blurRad="38100" dist="38100" dir="2700000" algn="tl">
                  <a:srgbClr val="C0C0C0"/>
                </a:outerShdw>
              </a:effectLst>
              <a:uLnTx/>
              <a:uFillTx/>
              <a:latin typeface="Calibri"/>
              <a:ea typeface="+mn-ea"/>
            </a:endParaRPr>
          </a:p>
        </p:txBody>
      </p:sp>
      <p:pic>
        <p:nvPicPr>
          <p:cNvPr id="13" name="Picture 12" descr="0016411"/>
          <p:cNvPicPr>
            <a:picLocks noChangeAspect="1" noChangeArrowheads="1"/>
          </p:cNvPicPr>
          <p:nvPr/>
        </p:nvPicPr>
        <p:blipFill>
          <a:blip r:embed="rId2" cstate="print"/>
          <a:stretch>
            <a:fillRect/>
          </a:stretch>
        </p:blipFill>
        <p:spPr bwMode="auto">
          <a:xfrm rot="20119134">
            <a:off x="458219" y="1691932"/>
            <a:ext cx="2376488" cy="1598188"/>
          </a:xfrm>
          <a:prstGeom prst="rect">
            <a:avLst/>
          </a:prstGeom>
          <a:noFill/>
        </p:spPr>
      </p:pic>
      <p:sp>
        <p:nvSpPr>
          <p:cNvPr id="15" name="Rectangle 14"/>
          <p:cNvSpPr/>
          <p:nvPr/>
        </p:nvSpPr>
        <p:spPr>
          <a:xfrm>
            <a:off x="2197160" y="1897457"/>
            <a:ext cx="5616624"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r" rtl="1" fontAlgn="auto">
              <a:spcBef>
                <a:spcPts val="0"/>
              </a:spcBef>
              <a:spcAft>
                <a:spcPts val="0"/>
              </a:spcAft>
              <a:buFont typeface="Symbol"/>
              <a:buChar char=""/>
            </a:pPr>
            <a:r>
              <a:rPr lang="ar-EG" sz="3200" b="1" dirty="0" smtClean="0">
                <a:solidFill>
                  <a:srgbClr val="000000"/>
                </a:solidFill>
                <a:latin typeface="Calibri"/>
                <a:ea typeface="Calibri"/>
                <a:cs typeface="Simplified Arabic"/>
              </a:rPr>
              <a:t>مفهوم </a:t>
            </a:r>
            <a:r>
              <a:rPr lang="ar-EG" sz="3200" b="1" dirty="0">
                <a:solidFill>
                  <a:srgbClr val="000000"/>
                </a:solidFill>
                <a:latin typeface="Calibri"/>
                <a:ea typeface="Calibri"/>
                <a:cs typeface="Simplified Arabic"/>
              </a:rPr>
              <a:t>المشرف </a:t>
            </a:r>
            <a:r>
              <a:rPr lang="ar-EG" sz="3200" b="1" dirty="0" smtClean="0">
                <a:solidFill>
                  <a:srgbClr val="000000"/>
                </a:solidFill>
                <a:latin typeface="Calibri"/>
                <a:ea typeface="Calibri"/>
                <a:cs typeface="Simplified Arabic"/>
              </a:rPr>
              <a:t>التربوى .</a:t>
            </a:r>
            <a:endParaRPr lang="ar-EG" sz="3200" b="1" dirty="0">
              <a:solidFill>
                <a:srgbClr val="000000"/>
              </a:solidFill>
              <a:latin typeface="Calibri"/>
              <a:ea typeface="Calibri"/>
              <a:cs typeface="Simplified Arabic"/>
            </a:endParaRPr>
          </a:p>
          <a:p>
            <a:pPr marL="342900" indent="-342900" algn="r" rtl="1" fontAlgn="auto">
              <a:spcBef>
                <a:spcPts val="0"/>
              </a:spcBef>
              <a:spcAft>
                <a:spcPts val="0"/>
              </a:spcAft>
              <a:buFont typeface="Symbol"/>
              <a:buChar char=""/>
            </a:pPr>
            <a:r>
              <a:rPr lang="ar-EG" sz="3200" b="1" dirty="0" smtClean="0">
                <a:solidFill>
                  <a:srgbClr val="000000"/>
                </a:solidFill>
                <a:latin typeface="Calibri"/>
                <a:ea typeface="Calibri"/>
                <a:cs typeface="Simplified Arabic"/>
              </a:rPr>
              <a:t>خصائص </a:t>
            </a:r>
            <a:r>
              <a:rPr lang="ar-EG" sz="3200" b="1" dirty="0">
                <a:solidFill>
                  <a:srgbClr val="000000"/>
                </a:solidFill>
                <a:latin typeface="Calibri"/>
                <a:ea typeface="Calibri"/>
                <a:cs typeface="Simplified Arabic"/>
              </a:rPr>
              <a:t>الاشراف </a:t>
            </a:r>
            <a:r>
              <a:rPr lang="ar-EG" sz="3200" b="1" dirty="0" smtClean="0">
                <a:solidFill>
                  <a:srgbClr val="000000"/>
                </a:solidFill>
                <a:latin typeface="Calibri"/>
                <a:ea typeface="Calibri"/>
                <a:cs typeface="Simplified Arabic"/>
              </a:rPr>
              <a:t>التربوى .</a:t>
            </a:r>
            <a:endParaRPr lang="ar-EG" sz="3200" b="1" dirty="0">
              <a:solidFill>
                <a:srgbClr val="000000"/>
              </a:solidFill>
              <a:latin typeface="Calibri"/>
              <a:ea typeface="Calibri"/>
              <a:cs typeface="Simplified Arabic"/>
            </a:endParaRPr>
          </a:p>
          <a:p>
            <a:pPr marL="342900" indent="-342900" algn="r" rtl="1" fontAlgn="auto">
              <a:spcBef>
                <a:spcPts val="0"/>
              </a:spcBef>
              <a:spcAft>
                <a:spcPts val="0"/>
              </a:spcAft>
              <a:buFont typeface="Symbol"/>
              <a:buChar char=""/>
            </a:pPr>
            <a:r>
              <a:rPr lang="ar-EG" sz="3200" b="1" dirty="0" smtClean="0">
                <a:solidFill>
                  <a:srgbClr val="000000"/>
                </a:solidFill>
                <a:latin typeface="Calibri"/>
                <a:ea typeface="Calibri"/>
                <a:cs typeface="Simplified Arabic"/>
              </a:rPr>
              <a:t>سمات </a:t>
            </a:r>
            <a:r>
              <a:rPr lang="ar-EG" sz="3200" b="1" dirty="0">
                <a:solidFill>
                  <a:srgbClr val="000000"/>
                </a:solidFill>
                <a:latin typeface="Calibri"/>
                <a:ea typeface="Calibri"/>
                <a:cs typeface="Simplified Arabic"/>
              </a:rPr>
              <a:t>المشرف </a:t>
            </a:r>
            <a:r>
              <a:rPr lang="ar-EG" sz="3200" b="1" dirty="0" smtClean="0">
                <a:solidFill>
                  <a:srgbClr val="000000"/>
                </a:solidFill>
                <a:latin typeface="Calibri"/>
                <a:ea typeface="Calibri"/>
                <a:cs typeface="Simplified Arabic"/>
              </a:rPr>
              <a:t>التربوى .</a:t>
            </a:r>
            <a:endParaRPr lang="ar-EG" sz="3200" b="1" dirty="0">
              <a:solidFill>
                <a:srgbClr val="000000"/>
              </a:solidFill>
              <a:latin typeface="Calibri"/>
              <a:ea typeface="Calibri"/>
              <a:cs typeface="Simplified Arabic"/>
            </a:endParaRPr>
          </a:p>
          <a:p>
            <a:pPr marL="342900" indent="-342900" algn="r" rtl="1" fontAlgn="auto">
              <a:spcBef>
                <a:spcPts val="0"/>
              </a:spcBef>
              <a:spcAft>
                <a:spcPts val="0"/>
              </a:spcAft>
              <a:buFont typeface="Symbol"/>
              <a:buChar char=""/>
            </a:pPr>
            <a:r>
              <a:rPr lang="ar-EG" sz="3200" b="1" dirty="0" smtClean="0">
                <a:solidFill>
                  <a:srgbClr val="000000"/>
                </a:solidFill>
                <a:latin typeface="Calibri"/>
                <a:ea typeface="Calibri"/>
                <a:cs typeface="Simplified Arabic"/>
              </a:rPr>
              <a:t>مهارات </a:t>
            </a:r>
            <a:r>
              <a:rPr lang="ar-EG" sz="3200" b="1" dirty="0">
                <a:solidFill>
                  <a:srgbClr val="000000"/>
                </a:solidFill>
                <a:latin typeface="Calibri"/>
                <a:ea typeface="Calibri"/>
                <a:cs typeface="Simplified Arabic"/>
              </a:rPr>
              <a:t>المشرف </a:t>
            </a:r>
            <a:r>
              <a:rPr lang="ar-EG" sz="3200" b="1" dirty="0" smtClean="0">
                <a:solidFill>
                  <a:srgbClr val="000000"/>
                </a:solidFill>
                <a:latin typeface="Calibri"/>
                <a:ea typeface="Calibri"/>
                <a:cs typeface="Simplified Arabic"/>
              </a:rPr>
              <a:t>التربوى .</a:t>
            </a:r>
            <a:endParaRPr lang="ar-EG" sz="3200" b="1" dirty="0">
              <a:solidFill>
                <a:srgbClr val="000000"/>
              </a:solidFill>
              <a:latin typeface="Calibri"/>
              <a:ea typeface="Calibri"/>
              <a:cs typeface="Simplified Arabic"/>
            </a:endParaRPr>
          </a:p>
          <a:p>
            <a:pPr marL="342900" indent="-342900" algn="r" rtl="1" fontAlgn="auto">
              <a:spcBef>
                <a:spcPts val="0"/>
              </a:spcBef>
              <a:spcAft>
                <a:spcPts val="0"/>
              </a:spcAft>
              <a:buFont typeface="Symbol"/>
              <a:buChar char=""/>
            </a:pPr>
            <a:r>
              <a:rPr lang="ar-EG" sz="3200" b="1" dirty="0" smtClean="0">
                <a:solidFill>
                  <a:srgbClr val="000000"/>
                </a:solidFill>
                <a:latin typeface="Calibri"/>
                <a:ea typeface="Calibri"/>
                <a:cs typeface="Simplified Arabic"/>
              </a:rPr>
              <a:t>تطور </a:t>
            </a:r>
            <a:r>
              <a:rPr lang="ar-EG" sz="3200" b="1" dirty="0">
                <a:solidFill>
                  <a:srgbClr val="000000"/>
                </a:solidFill>
                <a:latin typeface="Calibri"/>
                <a:ea typeface="Calibri"/>
                <a:cs typeface="Simplified Arabic"/>
              </a:rPr>
              <a:t>الاشراف التربوى فى </a:t>
            </a:r>
            <a:r>
              <a:rPr lang="ar-EG" sz="3200" b="1" dirty="0" smtClean="0">
                <a:solidFill>
                  <a:srgbClr val="000000"/>
                </a:solidFill>
                <a:latin typeface="Calibri"/>
                <a:ea typeface="Calibri"/>
                <a:cs typeface="Simplified Arabic"/>
              </a:rPr>
              <a:t>المملكة .</a:t>
            </a:r>
            <a:endParaRPr lang="ar-EG" sz="3200" b="1" dirty="0">
              <a:solidFill>
                <a:srgbClr val="000000"/>
              </a:solidFill>
              <a:latin typeface="Calibri"/>
              <a:ea typeface="Calibri"/>
              <a:cs typeface="Simplified Arabic"/>
            </a:endParaRPr>
          </a:p>
          <a:p>
            <a:pPr marL="342900" indent="-342900" algn="r" rtl="1" fontAlgn="auto">
              <a:spcBef>
                <a:spcPts val="0"/>
              </a:spcBef>
              <a:spcAft>
                <a:spcPts val="0"/>
              </a:spcAft>
              <a:buFont typeface="Symbol"/>
              <a:buChar char=""/>
            </a:pPr>
            <a:r>
              <a:rPr lang="ar-EG" sz="3200" b="1" dirty="0" smtClean="0">
                <a:solidFill>
                  <a:srgbClr val="000000"/>
                </a:solidFill>
                <a:latin typeface="Calibri"/>
                <a:ea typeface="Calibri"/>
                <a:cs typeface="Simplified Arabic"/>
              </a:rPr>
              <a:t>اهداف </a:t>
            </a:r>
            <a:r>
              <a:rPr lang="ar-EG" sz="3200" b="1" dirty="0">
                <a:solidFill>
                  <a:srgbClr val="000000"/>
                </a:solidFill>
                <a:latin typeface="Calibri"/>
                <a:ea typeface="Calibri"/>
                <a:cs typeface="Simplified Arabic"/>
              </a:rPr>
              <a:t>الاشراف </a:t>
            </a:r>
            <a:r>
              <a:rPr lang="ar-EG" sz="3200" b="1" dirty="0" smtClean="0">
                <a:solidFill>
                  <a:srgbClr val="000000"/>
                </a:solidFill>
                <a:latin typeface="Calibri"/>
                <a:ea typeface="Calibri"/>
                <a:cs typeface="Simplified Arabic"/>
              </a:rPr>
              <a:t>التربوى .</a:t>
            </a:r>
            <a:endParaRPr lang="ar-EG" sz="3200" b="1" dirty="0">
              <a:solidFill>
                <a:srgbClr val="000000"/>
              </a:solidFill>
              <a:latin typeface="Calibri"/>
              <a:ea typeface="Calibri"/>
              <a:cs typeface="Simplified Arabic"/>
            </a:endParaRPr>
          </a:p>
          <a:p>
            <a:pPr marL="342900" indent="-342900" algn="r" rtl="1" fontAlgn="auto">
              <a:spcBef>
                <a:spcPts val="0"/>
              </a:spcBef>
              <a:spcAft>
                <a:spcPts val="0"/>
              </a:spcAft>
              <a:buFont typeface="Symbol"/>
              <a:buChar char=""/>
            </a:pPr>
            <a:r>
              <a:rPr lang="ar-EG" sz="3200" b="1" dirty="0" smtClean="0">
                <a:solidFill>
                  <a:srgbClr val="000000"/>
                </a:solidFill>
                <a:latin typeface="Calibri"/>
                <a:ea typeface="Calibri"/>
                <a:cs typeface="Simplified Arabic"/>
              </a:rPr>
              <a:t>اهمية </a:t>
            </a:r>
            <a:r>
              <a:rPr lang="ar-EG" sz="3200" b="1" dirty="0">
                <a:solidFill>
                  <a:srgbClr val="000000"/>
                </a:solidFill>
                <a:latin typeface="Calibri"/>
                <a:ea typeface="Calibri"/>
                <a:cs typeface="Simplified Arabic"/>
              </a:rPr>
              <a:t>الاشراف </a:t>
            </a:r>
            <a:r>
              <a:rPr lang="ar-EG" sz="3200" b="1" dirty="0" smtClean="0">
                <a:solidFill>
                  <a:srgbClr val="000000"/>
                </a:solidFill>
                <a:latin typeface="Calibri"/>
                <a:ea typeface="Calibri"/>
                <a:cs typeface="Simplified Arabic"/>
              </a:rPr>
              <a:t>التربوى .</a:t>
            </a:r>
            <a:endParaRPr lang="ar-EG" sz="3200" b="1" dirty="0">
              <a:solidFill>
                <a:srgbClr val="000000"/>
              </a:solidFill>
              <a:latin typeface="Calibri"/>
              <a:ea typeface="Calibri"/>
              <a:cs typeface="Simplified Arabic"/>
            </a:endParaRPr>
          </a:p>
          <a:p>
            <a:pPr marL="342900" indent="-342900" algn="r" rtl="1" fontAlgn="auto">
              <a:spcBef>
                <a:spcPts val="0"/>
              </a:spcBef>
              <a:spcAft>
                <a:spcPts val="0"/>
              </a:spcAft>
              <a:buFont typeface="Symbol"/>
              <a:buChar char=""/>
            </a:pPr>
            <a:r>
              <a:rPr lang="ar-EG" sz="3200" b="1" dirty="0" smtClean="0">
                <a:solidFill>
                  <a:srgbClr val="000000"/>
                </a:solidFill>
                <a:latin typeface="Calibri"/>
                <a:ea typeface="Calibri"/>
                <a:cs typeface="Simplified Arabic"/>
              </a:rPr>
              <a:t>تمرين .</a:t>
            </a:r>
            <a:endParaRPr lang="ar-EG" sz="3200" b="1" dirty="0">
              <a:solidFill>
                <a:srgbClr val="000000"/>
              </a:solidFill>
              <a:latin typeface="Calibri"/>
              <a:ea typeface="Calibri"/>
              <a:cs typeface="Simplified Arabic"/>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xmlns="" val="666825216"/>
              </p:ext>
            </p:extLst>
          </p:nvPr>
        </p:nvGraphicFramePr>
        <p:xfrm>
          <a:off x="107504" y="1339236"/>
          <a:ext cx="7920880" cy="5090160"/>
        </p:xfrm>
        <a:graphic>
          <a:graphicData uri="http://schemas.openxmlformats.org/drawingml/2006/table">
            <a:tbl>
              <a:tblPr rtl="1" firstRow="1" firstCol="1" lastRow="1" lastCol="1" bandRow="1" bandCol="1">
                <a:tableStyleId>{5C22544A-7EE6-4342-B048-85BDC9FD1C3A}</a:tableStyleId>
              </a:tblPr>
              <a:tblGrid>
                <a:gridCol w="4026732"/>
                <a:gridCol w="1398574"/>
                <a:gridCol w="1535052"/>
                <a:gridCol w="960522"/>
              </a:tblGrid>
              <a:tr h="301001">
                <a:tc>
                  <a:txBody>
                    <a:bodyPr/>
                    <a:lstStyle/>
                    <a:p>
                      <a:pPr marL="0" marR="0" algn="ctr" rtl="1">
                        <a:lnSpc>
                          <a:spcPct val="150000"/>
                        </a:lnSpc>
                        <a:spcBef>
                          <a:spcPts val="0"/>
                        </a:spcBef>
                        <a:spcAft>
                          <a:spcPts val="0"/>
                        </a:spcAft>
                      </a:pPr>
                      <a:r>
                        <a:rPr lang="ar-EG" sz="2000" b="1" dirty="0" smtClean="0">
                          <a:solidFill>
                            <a:schemeClr val="tx1"/>
                          </a:solidFill>
                          <a:effectLst/>
                          <a:latin typeface="Arial" pitchFamily="34" charset="0"/>
                          <a:cs typeface="Arial" pitchFamily="34" charset="0"/>
                        </a:rPr>
                        <a:t>الموضوع/ النشاط </a:t>
                      </a:r>
                      <a:endParaRPr lang="en-US" sz="2000" b="1" dirty="0">
                        <a:solidFill>
                          <a:schemeClr val="tx1"/>
                        </a:solidFill>
                        <a:effectLst/>
                        <a:latin typeface="Arial" pitchFamily="34" charset="0"/>
                        <a:ea typeface="Times New Roman"/>
                        <a:cs typeface="Arial" pitchFamily="3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marR="0" algn="ctr" rtl="1">
                        <a:lnSpc>
                          <a:spcPct val="150000"/>
                        </a:lnSpc>
                        <a:spcBef>
                          <a:spcPts val="0"/>
                        </a:spcBef>
                        <a:spcAft>
                          <a:spcPts val="0"/>
                        </a:spcAft>
                      </a:pPr>
                      <a:r>
                        <a:rPr lang="ar-EG" sz="2000" b="1" dirty="0">
                          <a:solidFill>
                            <a:schemeClr val="tx1"/>
                          </a:solidFill>
                          <a:effectLst/>
                          <a:latin typeface="Arial" pitchFamily="34" charset="0"/>
                          <a:cs typeface="Arial" pitchFamily="34" charset="0"/>
                        </a:rPr>
                        <a:t>أساليب التدريب</a:t>
                      </a:r>
                      <a:endParaRPr lang="en-US" sz="2000" b="1" dirty="0">
                        <a:solidFill>
                          <a:schemeClr val="tx1"/>
                        </a:solidFill>
                        <a:effectLst/>
                        <a:latin typeface="Arial" pitchFamily="34" charset="0"/>
                        <a:ea typeface="Times New Roman"/>
                        <a:cs typeface="Arial" pitchFamily="3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marR="0" algn="ctr" rtl="1">
                        <a:lnSpc>
                          <a:spcPct val="150000"/>
                        </a:lnSpc>
                        <a:spcBef>
                          <a:spcPts val="0"/>
                        </a:spcBef>
                        <a:spcAft>
                          <a:spcPts val="0"/>
                        </a:spcAft>
                      </a:pPr>
                      <a:r>
                        <a:rPr lang="ar-EG" sz="2000" b="1" dirty="0">
                          <a:solidFill>
                            <a:schemeClr val="tx1"/>
                          </a:solidFill>
                          <a:effectLst/>
                          <a:latin typeface="Arial" pitchFamily="34" charset="0"/>
                          <a:cs typeface="Arial" pitchFamily="34" charset="0"/>
                        </a:rPr>
                        <a:t>الوسائل التدريية</a:t>
                      </a:r>
                      <a:endParaRPr lang="en-US" sz="2000" b="1" dirty="0">
                        <a:solidFill>
                          <a:schemeClr val="tx1"/>
                        </a:solidFill>
                        <a:effectLst/>
                        <a:latin typeface="Arial" pitchFamily="34" charset="0"/>
                        <a:ea typeface="Times New Roman"/>
                        <a:cs typeface="Arial" pitchFamily="3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marR="0" algn="ctr" rtl="1">
                        <a:lnSpc>
                          <a:spcPct val="150000"/>
                        </a:lnSpc>
                        <a:spcBef>
                          <a:spcPts val="0"/>
                        </a:spcBef>
                        <a:spcAft>
                          <a:spcPts val="0"/>
                        </a:spcAft>
                      </a:pPr>
                      <a:r>
                        <a:rPr lang="ar-EG" sz="2000" b="1" dirty="0" smtClean="0">
                          <a:solidFill>
                            <a:schemeClr val="tx1"/>
                          </a:solidFill>
                          <a:effectLst/>
                          <a:latin typeface="Arial" pitchFamily="34" charset="0"/>
                          <a:cs typeface="Arial" pitchFamily="34" charset="0"/>
                        </a:rPr>
                        <a:t>المدة</a:t>
                      </a:r>
                      <a:endParaRPr lang="en-US" sz="2000" b="1" dirty="0">
                        <a:solidFill>
                          <a:schemeClr val="tx1"/>
                        </a:solidFill>
                        <a:effectLst/>
                        <a:latin typeface="Arial" pitchFamily="34" charset="0"/>
                        <a:ea typeface="Times New Roman"/>
                        <a:cs typeface="Arial" pitchFamily="3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r>
              <a:tr h="3690572">
                <a:tc>
                  <a:txBody>
                    <a:bodyPr/>
                    <a:lstStyle/>
                    <a:p>
                      <a:pPr marL="342900" marR="457200" lvl="0" indent="-342900" algn="justLow" rtl="1">
                        <a:lnSpc>
                          <a:spcPct val="130000"/>
                        </a:lnSpc>
                        <a:spcBef>
                          <a:spcPts val="0"/>
                        </a:spcBef>
                        <a:spcAft>
                          <a:spcPts val="0"/>
                        </a:spcAft>
                        <a:buFont typeface="Symbol"/>
                        <a:buChar char=""/>
                        <a:tabLst>
                          <a:tab pos="285750" algn="l"/>
                        </a:tabLst>
                      </a:pPr>
                      <a:r>
                        <a:rPr lang="ar-EG" sz="2000" b="1" dirty="0">
                          <a:solidFill>
                            <a:schemeClr val="tx1"/>
                          </a:solidFill>
                          <a:effectLst/>
                          <a:latin typeface="Arial" pitchFamily="34" charset="0"/>
                          <a:cs typeface="Arial" pitchFamily="34" charset="0"/>
                        </a:rPr>
                        <a:t>افتتاح البرنامج </a:t>
                      </a:r>
                      <a:r>
                        <a:rPr lang="ar-EG" sz="2000" b="1" dirty="0" smtClean="0">
                          <a:solidFill>
                            <a:schemeClr val="tx1"/>
                          </a:solidFill>
                          <a:effectLst/>
                          <a:latin typeface="Arial" pitchFamily="34" charset="0"/>
                          <a:cs typeface="Arial" pitchFamily="34" charset="0"/>
                        </a:rPr>
                        <a:t>والتعارف .</a:t>
                      </a:r>
                      <a:endParaRPr lang="en-US" sz="2000" b="1" dirty="0">
                        <a:solidFill>
                          <a:schemeClr val="tx1"/>
                        </a:solidFill>
                        <a:effectLst/>
                        <a:latin typeface="Arial" pitchFamily="34" charset="0"/>
                        <a:cs typeface="Arial" pitchFamily="34" charset="0"/>
                      </a:endParaRPr>
                    </a:p>
                    <a:p>
                      <a:pPr marL="342900" marR="457200" lvl="0" indent="-342900" algn="justLow" rtl="1">
                        <a:lnSpc>
                          <a:spcPct val="130000"/>
                        </a:lnSpc>
                        <a:spcBef>
                          <a:spcPts val="0"/>
                        </a:spcBef>
                        <a:spcAft>
                          <a:spcPts val="0"/>
                        </a:spcAft>
                        <a:buFont typeface="Symbol"/>
                        <a:buChar char=""/>
                        <a:tabLst>
                          <a:tab pos="285750" algn="l"/>
                        </a:tabLst>
                      </a:pPr>
                      <a:r>
                        <a:rPr lang="ar-EG" sz="2000" b="1" dirty="0">
                          <a:solidFill>
                            <a:schemeClr val="tx1"/>
                          </a:solidFill>
                          <a:effectLst/>
                          <a:latin typeface="Arial" pitchFamily="34" charset="0"/>
                          <a:cs typeface="Arial" pitchFamily="34" charset="0"/>
                        </a:rPr>
                        <a:t>مفهوم المشرف </a:t>
                      </a:r>
                      <a:r>
                        <a:rPr lang="ar-EG" sz="2000" b="1" dirty="0" smtClean="0">
                          <a:solidFill>
                            <a:schemeClr val="tx1"/>
                          </a:solidFill>
                          <a:effectLst/>
                          <a:latin typeface="Arial" pitchFamily="34" charset="0"/>
                          <a:cs typeface="Arial" pitchFamily="34" charset="0"/>
                        </a:rPr>
                        <a:t>التربوى .</a:t>
                      </a:r>
                      <a:endParaRPr lang="en-US" sz="2000" b="1" dirty="0">
                        <a:solidFill>
                          <a:schemeClr val="tx1"/>
                        </a:solidFill>
                        <a:effectLst/>
                        <a:latin typeface="Arial" pitchFamily="34" charset="0"/>
                        <a:cs typeface="Arial" pitchFamily="34" charset="0"/>
                      </a:endParaRPr>
                    </a:p>
                    <a:p>
                      <a:pPr marL="342900" marR="457200" lvl="0" indent="-342900" algn="justLow" rtl="1">
                        <a:lnSpc>
                          <a:spcPct val="130000"/>
                        </a:lnSpc>
                        <a:spcBef>
                          <a:spcPts val="0"/>
                        </a:spcBef>
                        <a:spcAft>
                          <a:spcPts val="0"/>
                        </a:spcAft>
                        <a:buFont typeface="Symbol"/>
                        <a:buChar char=""/>
                        <a:tabLst>
                          <a:tab pos="285750" algn="l"/>
                        </a:tabLst>
                      </a:pPr>
                      <a:r>
                        <a:rPr lang="ar-EG" sz="2000" b="1" dirty="0">
                          <a:solidFill>
                            <a:schemeClr val="tx1"/>
                          </a:solidFill>
                          <a:effectLst/>
                          <a:latin typeface="Arial" pitchFamily="34" charset="0"/>
                          <a:cs typeface="Arial" pitchFamily="34" charset="0"/>
                        </a:rPr>
                        <a:t>خصائص الاشراف </a:t>
                      </a:r>
                      <a:r>
                        <a:rPr lang="ar-EG" sz="2000" b="1" dirty="0" smtClean="0">
                          <a:solidFill>
                            <a:schemeClr val="tx1"/>
                          </a:solidFill>
                          <a:effectLst/>
                          <a:latin typeface="Arial" pitchFamily="34" charset="0"/>
                          <a:cs typeface="Arial" pitchFamily="34" charset="0"/>
                        </a:rPr>
                        <a:t>التربوى .</a:t>
                      </a:r>
                      <a:endParaRPr lang="en-US" sz="2000" b="1" dirty="0">
                        <a:solidFill>
                          <a:schemeClr val="tx1"/>
                        </a:solidFill>
                        <a:effectLst/>
                        <a:latin typeface="Arial" pitchFamily="34" charset="0"/>
                        <a:cs typeface="Arial" pitchFamily="34" charset="0"/>
                      </a:endParaRPr>
                    </a:p>
                    <a:p>
                      <a:pPr marL="342900" marR="457200" lvl="0" indent="-342900" algn="justLow" rtl="1">
                        <a:lnSpc>
                          <a:spcPct val="130000"/>
                        </a:lnSpc>
                        <a:spcBef>
                          <a:spcPts val="0"/>
                        </a:spcBef>
                        <a:spcAft>
                          <a:spcPts val="0"/>
                        </a:spcAft>
                        <a:buFont typeface="Symbol"/>
                        <a:buChar char=""/>
                        <a:tabLst>
                          <a:tab pos="285750" algn="l"/>
                        </a:tabLst>
                      </a:pPr>
                      <a:r>
                        <a:rPr lang="ar-EG" sz="2000" b="1" dirty="0">
                          <a:solidFill>
                            <a:schemeClr val="tx1"/>
                          </a:solidFill>
                          <a:effectLst/>
                          <a:latin typeface="Arial" pitchFamily="34" charset="0"/>
                          <a:cs typeface="Arial" pitchFamily="34" charset="0"/>
                        </a:rPr>
                        <a:t>سمات المشرف </a:t>
                      </a:r>
                      <a:r>
                        <a:rPr lang="ar-EG" sz="2000" b="1" dirty="0" smtClean="0">
                          <a:solidFill>
                            <a:schemeClr val="tx1"/>
                          </a:solidFill>
                          <a:effectLst/>
                          <a:latin typeface="Arial" pitchFamily="34" charset="0"/>
                          <a:cs typeface="Arial" pitchFamily="34" charset="0"/>
                        </a:rPr>
                        <a:t>التربوى .</a:t>
                      </a:r>
                      <a:endParaRPr lang="en-US" sz="2000" b="1" dirty="0">
                        <a:solidFill>
                          <a:schemeClr val="tx1"/>
                        </a:solidFill>
                        <a:effectLst/>
                        <a:latin typeface="Arial" pitchFamily="34" charset="0"/>
                        <a:cs typeface="Arial" pitchFamily="34" charset="0"/>
                      </a:endParaRPr>
                    </a:p>
                    <a:p>
                      <a:pPr marL="342900" marR="457200" lvl="0" indent="-342900" algn="justLow" rtl="1">
                        <a:lnSpc>
                          <a:spcPct val="130000"/>
                        </a:lnSpc>
                        <a:spcBef>
                          <a:spcPts val="0"/>
                        </a:spcBef>
                        <a:spcAft>
                          <a:spcPts val="0"/>
                        </a:spcAft>
                        <a:buFont typeface="Symbol"/>
                        <a:buChar char=""/>
                        <a:tabLst>
                          <a:tab pos="285750" algn="l"/>
                        </a:tabLst>
                      </a:pPr>
                      <a:r>
                        <a:rPr lang="ar-EG" sz="2000" b="1" dirty="0">
                          <a:solidFill>
                            <a:schemeClr val="tx1"/>
                          </a:solidFill>
                          <a:effectLst/>
                          <a:latin typeface="Arial" pitchFamily="34" charset="0"/>
                          <a:cs typeface="Arial" pitchFamily="34" charset="0"/>
                        </a:rPr>
                        <a:t>مهارات المشرف </a:t>
                      </a:r>
                      <a:r>
                        <a:rPr lang="ar-EG" sz="2000" b="1" dirty="0" smtClean="0">
                          <a:solidFill>
                            <a:schemeClr val="tx1"/>
                          </a:solidFill>
                          <a:effectLst/>
                          <a:latin typeface="Arial" pitchFamily="34" charset="0"/>
                          <a:cs typeface="Arial" pitchFamily="34" charset="0"/>
                        </a:rPr>
                        <a:t>التربوى .</a:t>
                      </a:r>
                      <a:endParaRPr lang="en-US" sz="2000" b="1" dirty="0">
                        <a:solidFill>
                          <a:schemeClr val="tx1"/>
                        </a:solidFill>
                        <a:effectLst/>
                        <a:latin typeface="Arial" pitchFamily="34" charset="0"/>
                        <a:cs typeface="Arial" pitchFamily="34" charset="0"/>
                      </a:endParaRPr>
                    </a:p>
                    <a:p>
                      <a:pPr marL="342900" marR="457200" lvl="0" indent="-342900" algn="justLow" rtl="1">
                        <a:lnSpc>
                          <a:spcPct val="130000"/>
                        </a:lnSpc>
                        <a:spcBef>
                          <a:spcPts val="0"/>
                        </a:spcBef>
                        <a:spcAft>
                          <a:spcPts val="0"/>
                        </a:spcAft>
                        <a:buFont typeface="Symbol"/>
                        <a:buChar char=""/>
                        <a:tabLst>
                          <a:tab pos="285750" algn="l"/>
                        </a:tabLst>
                      </a:pPr>
                      <a:r>
                        <a:rPr lang="ar-EG" sz="2000" b="1" dirty="0">
                          <a:solidFill>
                            <a:schemeClr val="tx1"/>
                          </a:solidFill>
                          <a:effectLst/>
                          <a:latin typeface="Arial" pitchFamily="34" charset="0"/>
                          <a:cs typeface="Arial" pitchFamily="34" charset="0"/>
                        </a:rPr>
                        <a:t>تطور الاشراف التربوى فى </a:t>
                      </a:r>
                      <a:r>
                        <a:rPr lang="ar-EG" sz="2000" b="1" dirty="0" smtClean="0">
                          <a:solidFill>
                            <a:schemeClr val="tx1"/>
                          </a:solidFill>
                          <a:effectLst/>
                          <a:latin typeface="Arial" pitchFamily="34" charset="0"/>
                          <a:cs typeface="Arial" pitchFamily="34" charset="0"/>
                        </a:rPr>
                        <a:t>المملكة .</a:t>
                      </a:r>
                      <a:endParaRPr lang="en-US" sz="2000" b="1" dirty="0">
                        <a:solidFill>
                          <a:schemeClr val="tx1"/>
                        </a:solidFill>
                        <a:effectLst/>
                        <a:latin typeface="Arial" pitchFamily="34" charset="0"/>
                        <a:cs typeface="Arial" pitchFamily="34" charset="0"/>
                      </a:endParaRPr>
                    </a:p>
                    <a:p>
                      <a:pPr marL="342900" marR="457200" lvl="0" indent="-342900" algn="justLow" rtl="1">
                        <a:lnSpc>
                          <a:spcPct val="130000"/>
                        </a:lnSpc>
                        <a:spcBef>
                          <a:spcPts val="0"/>
                        </a:spcBef>
                        <a:spcAft>
                          <a:spcPts val="0"/>
                        </a:spcAft>
                        <a:buFont typeface="Symbol"/>
                        <a:buChar char=""/>
                        <a:tabLst>
                          <a:tab pos="285750" algn="l"/>
                        </a:tabLst>
                      </a:pPr>
                      <a:r>
                        <a:rPr lang="ar-EG" sz="2000" b="1" dirty="0">
                          <a:solidFill>
                            <a:schemeClr val="tx1"/>
                          </a:solidFill>
                          <a:effectLst/>
                          <a:latin typeface="Arial" pitchFamily="34" charset="0"/>
                          <a:cs typeface="Arial" pitchFamily="34" charset="0"/>
                        </a:rPr>
                        <a:t>اهداف الاشراف التربوى</a:t>
                      </a:r>
                      <a:endParaRPr lang="en-US" sz="2000" b="1" dirty="0">
                        <a:solidFill>
                          <a:schemeClr val="tx1"/>
                        </a:solidFill>
                        <a:effectLst/>
                        <a:latin typeface="Arial" pitchFamily="34" charset="0"/>
                        <a:cs typeface="Arial" pitchFamily="34" charset="0"/>
                      </a:endParaRPr>
                    </a:p>
                    <a:p>
                      <a:pPr marL="342900" marR="457200" lvl="0" indent="-342900" algn="justLow" rtl="1">
                        <a:lnSpc>
                          <a:spcPct val="130000"/>
                        </a:lnSpc>
                        <a:spcBef>
                          <a:spcPts val="0"/>
                        </a:spcBef>
                        <a:spcAft>
                          <a:spcPts val="0"/>
                        </a:spcAft>
                        <a:buFont typeface="Symbol"/>
                        <a:buChar char=""/>
                        <a:tabLst>
                          <a:tab pos="285750" algn="l"/>
                        </a:tabLst>
                      </a:pPr>
                      <a:r>
                        <a:rPr lang="ar-EG" sz="2000" b="1" dirty="0">
                          <a:solidFill>
                            <a:schemeClr val="tx1"/>
                          </a:solidFill>
                          <a:effectLst/>
                          <a:latin typeface="Arial" pitchFamily="34" charset="0"/>
                          <a:cs typeface="Arial" pitchFamily="34" charset="0"/>
                        </a:rPr>
                        <a:t>اهمية الاشراف التربوى</a:t>
                      </a:r>
                      <a:endParaRPr lang="en-US" sz="2000" b="1" dirty="0">
                        <a:solidFill>
                          <a:schemeClr val="tx1"/>
                        </a:solidFill>
                        <a:effectLst/>
                        <a:latin typeface="Arial" pitchFamily="34" charset="0"/>
                        <a:cs typeface="Arial" pitchFamily="34" charset="0"/>
                      </a:endParaRPr>
                    </a:p>
                    <a:p>
                      <a:pPr marL="342900" marR="457200" lvl="0" indent="-342900" algn="justLow" rtl="1">
                        <a:lnSpc>
                          <a:spcPct val="130000"/>
                        </a:lnSpc>
                        <a:spcBef>
                          <a:spcPts val="0"/>
                        </a:spcBef>
                        <a:spcAft>
                          <a:spcPts val="0"/>
                        </a:spcAft>
                        <a:buFont typeface="Symbol"/>
                        <a:buChar char=""/>
                        <a:tabLst>
                          <a:tab pos="285750" algn="l"/>
                        </a:tabLst>
                      </a:pPr>
                      <a:r>
                        <a:rPr lang="ar-EG" sz="2000" b="1" dirty="0">
                          <a:solidFill>
                            <a:schemeClr val="tx1"/>
                          </a:solidFill>
                          <a:effectLst/>
                          <a:latin typeface="Arial" pitchFamily="34" charset="0"/>
                          <a:cs typeface="Arial" pitchFamily="34" charset="0"/>
                        </a:rPr>
                        <a:t>تمرين</a:t>
                      </a:r>
                      <a:endParaRPr lang="en-US" sz="2000" b="1" dirty="0">
                        <a:solidFill>
                          <a:schemeClr val="tx1"/>
                        </a:solidFill>
                        <a:effectLst/>
                        <a:latin typeface="Arial" pitchFamily="34" charset="0"/>
                        <a:cs typeface="Arial" pitchFamily="34" charset="0"/>
                      </a:endParaRPr>
                    </a:p>
                    <a:p>
                      <a:pPr marL="342900" marR="457200" lvl="0" indent="-342900" algn="justLow" rtl="1">
                        <a:lnSpc>
                          <a:spcPct val="130000"/>
                        </a:lnSpc>
                        <a:spcBef>
                          <a:spcPts val="0"/>
                        </a:spcBef>
                        <a:spcAft>
                          <a:spcPts val="0"/>
                        </a:spcAft>
                        <a:buFont typeface="Symbol"/>
                        <a:buChar char=""/>
                        <a:tabLst>
                          <a:tab pos="285750" algn="l"/>
                        </a:tabLst>
                      </a:pPr>
                      <a:r>
                        <a:rPr lang="ar-EG" sz="2000" b="1" dirty="0">
                          <a:solidFill>
                            <a:schemeClr val="tx1"/>
                          </a:solidFill>
                          <a:effectLst/>
                          <a:latin typeface="Arial" pitchFamily="34" charset="0"/>
                          <a:cs typeface="Arial" pitchFamily="34" charset="0"/>
                        </a:rPr>
                        <a:t>فيديو تدريبى</a:t>
                      </a:r>
                      <a:endParaRPr lang="en-US" sz="2000" b="1" dirty="0">
                        <a:solidFill>
                          <a:schemeClr val="tx1"/>
                        </a:solidFill>
                        <a:effectLst/>
                        <a:latin typeface="Arial" pitchFamily="34" charset="0"/>
                        <a:ea typeface="Times New Roman"/>
                        <a:cs typeface="Arial" pitchFamily="3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 </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المحاضرة</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المناقشة</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عصف ذهني</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 </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 </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 </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فيديو </a:t>
                      </a:r>
                      <a:endParaRPr lang="en-US" sz="2000" b="1" dirty="0">
                        <a:solidFill>
                          <a:schemeClr val="tx1"/>
                        </a:solidFill>
                        <a:effectLst/>
                        <a:latin typeface="Arial" pitchFamily="34" charset="0"/>
                        <a:ea typeface="Times New Roman"/>
                        <a:cs typeface="Arial" pitchFamily="3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 </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عرض شرائح </a:t>
                      </a:r>
                      <a:r>
                        <a:rPr lang="en-US" sz="2000" b="1" dirty="0">
                          <a:solidFill>
                            <a:schemeClr val="tx1"/>
                          </a:solidFill>
                          <a:effectLst/>
                          <a:latin typeface="Arial" pitchFamily="34" charset="0"/>
                          <a:cs typeface="Arial" pitchFamily="34" charset="0"/>
                        </a:rPr>
                        <a:t>P.P</a:t>
                      </a: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السبورة </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الداتاشو</a:t>
                      </a:r>
                      <a:endParaRPr lang="en-US" sz="2000" b="1" dirty="0">
                        <a:solidFill>
                          <a:schemeClr val="tx1"/>
                        </a:solidFill>
                        <a:effectLst/>
                        <a:latin typeface="Arial" pitchFamily="34" charset="0"/>
                        <a:ea typeface="Times New Roman"/>
                        <a:cs typeface="Arial" pitchFamily="3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20 دقيقة</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10 دقائق</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10 دقيقة</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15 دقيقة</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15 دقيقة</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15 دقيقة</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15 دقيقة</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10 دقيقة</a:t>
                      </a:r>
                      <a:endParaRPr lang="en-US" sz="2000" b="1" dirty="0">
                        <a:solidFill>
                          <a:schemeClr val="tx1"/>
                        </a:solidFill>
                        <a:effectLst/>
                        <a:latin typeface="Arial" pitchFamily="34" charset="0"/>
                        <a:cs typeface="Arial" pitchFamily="34" charset="0"/>
                      </a:endParaRPr>
                    </a:p>
                    <a:p>
                      <a:pPr marL="0" marR="0" algn="ctr" rtl="1">
                        <a:lnSpc>
                          <a:spcPct val="130000"/>
                        </a:lnSpc>
                        <a:spcBef>
                          <a:spcPts val="600"/>
                        </a:spcBef>
                        <a:spcAft>
                          <a:spcPts val="0"/>
                        </a:spcAft>
                      </a:pPr>
                      <a:r>
                        <a:rPr lang="ar-EG" sz="2000" b="1" dirty="0">
                          <a:solidFill>
                            <a:schemeClr val="tx1"/>
                          </a:solidFill>
                          <a:effectLst/>
                          <a:latin typeface="Arial" pitchFamily="34" charset="0"/>
                          <a:cs typeface="Arial" pitchFamily="34" charset="0"/>
                        </a:rPr>
                        <a:t>10 دقيقة</a:t>
                      </a:r>
                      <a:endParaRPr lang="en-US" sz="2000" b="1" dirty="0">
                        <a:solidFill>
                          <a:schemeClr val="tx1"/>
                        </a:solidFill>
                        <a:effectLst/>
                        <a:latin typeface="Arial" pitchFamily="34" charset="0"/>
                        <a:ea typeface="Times New Roman"/>
                        <a:cs typeface="Arial" pitchFamily="3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39992">
                <a:tc gridSpan="2">
                  <a:txBody>
                    <a:bodyPr/>
                    <a:lstStyle/>
                    <a:p>
                      <a:pPr marL="0" marR="0" algn="r" rtl="1">
                        <a:spcBef>
                          <a:spcPts val="0"/>
                        </a:spcBef>
                        <a:spcAft>
                          <a:spcPts val="0"/>
                        </a:spcAft>
                      </a:pPr>
                      <a:r>
                        <a:rPr lang="en-US" sz="2000" b="1" dirty="0">
                          <a:solidFill>
                            <a:schemeClr val="tx1"/>
                          </a:solidFill>
                          <a:effectLst/>
                          <a:latin typeface="Arial" pitchFamily="34" charset="0"/>
                          <a:cs typeface="Arial" pitchFamily="34" charset="0"/>
                        </a:rPr>
                        <a:t> </a:t>
                      </a:r>
                      <a:endParaRPr lang="en-US" sz="2000" b="1" dirty="0">
                        <a:solidFill>
                          <a:schemeClr val="tx1"/>
                        </a:solidFill>
                        <a:effectLst/>
                        <a:latin typeface="Arial" pitchFamily="34" charset="0"/>
                        <a:ea typeface="Times New Roman"/>
                        <a:cs typeface="Arial"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marL="0" marR="0" algn="ctr" rtl="1">
                        <a:lnSpc>
                          <a:spcPct val="150000"/>
                        </a:lnSpc>
                        <a:spcBef>
                          <a:spcPts val="0"/>
                        </a:spcBef>
                        <a:spcAft>
                          <a:spcPts val="0"/>
                        </a:spcAft>
                      </a:pPr>
                      <a:r>
                        <a:rPr lang="ar-EG" sz="2000" b="1" dirty="0">
                          <a:solidFill>
                            <a:schemeClr val="tx1"/>
                          </a:solidFill>
                          <a:effectLst/>
                          <a:latin typeface="Arial" pitchFamily="34" charset="0"/>
                          <a:cs typeface="Arial" pitchFamily="34" charset="0"/>
                        </a:rPr>
                        <a:t> </a:t>
                      </a:r>
                      <a:endParaRPr lang="en-US" sz="2000" b="1" dirty="0">
                        <a:solidFill>
                          <a:schemeClr val="tx1"/>
                        </a:solidFill>
                        <a:effectLst/>
                        <a:latin typeface="Arial" pitchFamily="34" charset="0"/>
                        <a:ea typeface="Times New Roman"/>
                        <a:cs typeface="Arial" pitchFamily="3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rtl="1">
                        <a:lnSpc>
                          <a:spcPct val="150000"/>
                        </a:lnSpc>
                        <a:spcBef>
                          <a:spcPts val="0"/>
                        </a:spcBef>
                        <a:spcAft>
                          <a:spcPts val="0"/>
                        </a:spcAft>
                      </a:pPr>
                      <a:r>
                        <a:rPr lang="ar-EG" sz="1800" b="1" dirty="0">
                          <a:solidFill>
                            <a:schemeClr val="tx1"/>
                          </a:solidFill>
                          <a:effectLst/>
                          <a:latin typeface="Arial" pitchFamily="34" charset="0"/>
                          <a:cs typeface="Arial" pitchFamily="34" charset="0"/>
                        </a:rPr>
                        <a:t>120دقيقة</a:t>
                      </a:r>
                      <a:endParaRPr lang="en-US" sz="2000" b="1" dirty="0">
                        <a:solidFill>
                          <a:schemeClr val="tx1"/>
                        </a:solidFill>
                        <a:effectLst/>
                        <a:latin typeface="Arial" pitchFamily="34" charset="0"/>
                        <a:ea typeface="Times New Roman"/>
                        <a:cs typeface="Arial" pitchFamily="3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xmlns="" val="2853103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2915816" y="1124744"/>
            <a:ext cx="5219408" cy="762508"/>
          </a:xfrm>
          <a:prstGeom prst="roundRect">
            <a:avLst/>
          </a:prstGeom>
          <a:blipFill>
            <a:blip r:embed="rId2" cstate="print"/>
            <a:tile tx="0" ty="0" sx="100000" sy="100000" flip="none" algn="tl"/>
          </a:blipFill>
          <a:ln/>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ar-EG" sz="3600" b="1" kern="0" dirty="0" smtClean="0">
                <a:solidFill>
                  <a:srgbClr val="002060"/>
                </a:solidFill>
                <a:latin typeface="Calibri"/>
                <a:cs typeface="AL-Mateen" pitchFamily="2" charset="-78"/>
              </a:rPr>
              <a:t>اولا : </a:t>
            </a:r>
            <a:r>
              <a:rPr lang="ar-EG" sz="3600" b="1" kern="0" dirty="0">
                <a:solidFill>
                  <a:srgbClr val="002060"/>
                </a:solidFill>
                <a:latin typeface="Calibri"/>
                <a:cs typeface="AL-Mateen" pitchFamily="2" charset="-78"/>
              </a:rPr>
              <a:t>مفهوم الاشراف </a:t>
            </a:r>
            <a:r>
              <a:rPr lang="ar-EG" sz="3600" b="1" kern="0" dirty="0" smtClean="0">
                <a:solidFill>
                  <a:srgbClr val="002060"/>
                </a:solidFill>
                <a:latin typeface="Calibri"/>
                <a:cs typeface="AL-Mateen" pitchFamily="2" charset="-78"/>
              </a:rPr>
              <a:t>التربوى :</a:t>
            </a:r>
            <a:endParaRPr kumimoji="0" lang="en-US" sz="3600" b="1" i="0" u="none" strike="noStrike" kern="0" cap="none" spc="0" normalizeH="0" baseline="0" noProof="0" dirty="0" smtClean="0">
              <a:ln>
                <a:noFill/>
              </a:ln>
              <a:solidFill>
                <a:srgbClr val="002060"/>
              </a:solidFill>
              <a:effectLst/>
              <a:uLnTx/>
              <a:uFillTx/>
              <a:latin typeface="Calibri"/>
              <a:cs typeface="AL-Mateen" pitchFamily="2" charset="-78"/>
            </a:endParaRPr>
          </a:p>
        </p:txBody>
      </p:sp>
      <p:sp>
        <p:nvSpPr>
          <p:cNvPr id="15" name="Rectangle 14"/>
          <p:cNvSpPr/>
          <p:nvPr/>
        </p:nvSpPr>
        <p:spPr>
          <a:xfrm>
            <a:off x="3419872" y="1906893"/>
            <a:ext cx="4550152" cy="40134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rtl="1" fontAlgn="auto">
              <a:lnSpc>
                <a:spcPct val="130000"/>
              </a:lnSpc>
              <a:spcBef>
                <a:spcPts val="0"/>
              </a:spcBef>
              <a:spcAft>
                <a:spcPts val="0"/>
              </a:spcAft>
            </a:pPr>
            <a:r>
              <a:rPr lang="ar-EG" sz="2800" b="1" dirty="0">
                <a:solidFill>
                  <a:srgbClr val="000000"/>
                </a:solidFill>
                <a:latin typeface="Arial" pitchFamily="34" charset="0"/>
                <a:ea typeface="Calibri"/>
                <a:cs typeface="Arial" pitchFamily="34" charset="0"/>
              </a:rPr>
              <a:t>عملية فنية منظمة تؤديها قيادات لديها خبرات تربوية متنوعة شاملة لمساعدة من هم في موقع العمل رغبة في تمكينهم من النمو المهني والثقافي والسلوكي وكل ما من شأنه أن يرفع مستوى عملية التعليم والتعلم ويزيد من الطاقات </a:t>
            </a:r>
            <a:r>
              <a:rPr lang="ar-EG" sz="2800" b="1" dirty="0" smtClean="0">
                <a:solidFill>
                  <a:srgbClr val="000000"/>
                </a:solidFill>
                <a:latin typeface="Arial" pitchFamily="34" charset="0"/>
                <a:ea typeface="Calibri"/>
                <a:cs typeface="Arial" pitchFamily="34" charset="0"/>
              </a:rPr>
              <a:t>الإنتاجية .</a:t>
            </a:r>
            <a:endParaRPr lang="ar-EG" sz="2800" b="1" dirty="0">
              <a:solidFill>
                <a:srgbClr val="000000"/>
              </a:solidFill>
              <a:latin typeface="Arial" pitchFamily="34" charset="0"/>
              <a:ea typeface="Calibri"/>
              <a:cs typeface="Arial" pitchFamily="34" charset="0"/>
            </a:endParaRPr>
          </a:p>
        </p:txBody>
      </p:sp>
      <p:pic>
        <p:nvPicPr>
          <p:cNvPr id="7170" name="Picture 2" descr="C:\Users\windows7\Downloads\مفهوم التربوى.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5549" y="1928437"/>
            <a:ext cx="3394323" cy="397031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3896518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07504" y="2051268"/>
            <a:ext cx="802772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rtl="1" fontAlgn="auto">
              <a:lnSpc>
                <a:spcPct val="150000"/>
              </a:lnSpc>
              <a:spcBef>
                <a:spcPts val="0"/>
              </a:spcBef>
              <a:spcAft>
                <a:spcPts val="0"/>
              </a:spcAft>
            </a:pPr>
            <a:r>
              <a:rPr lang="ar-EG" sz="2800" b="1" dirty="0" smtClean="0">
                <a:solidFill>
                  <a:srgbClr val="000000"/>
                </a:solidFill>
                <a:latin typeface="Arial" pitchFamily="34" charset="0"/>
                <a:ea typeface="Calibri"/>
                <a:cs typeface="Arial" pitchFamily="34" charset="0"/>
              </a:rPr>
              <a:t>1- انه </a:t>
            </a:r>
            <a:r>
              <a:rPr lang="ar-EG" sz="2800" b="1" dirty="0">
                <a:solidFill>
                  <a:srgbClr val="000000"/>
                </a:solidFill>
                <a:latin typeface="Arial" pitchFamily="34" charset="0"/>
                <a:ea typeface="Calibri"/>
                <a:cs typeface="Arial" pitchFamily="34" charset="0"/>
              </a:rPr>
              <a:t>عملية قيادية تتوافر فيها مقومات الشخصية القوية التي تستطيع التأثير في المعلمين والطلاب وغيرهم ممن لهم علاقة بالعملية التربوية وتعمل على تنسيق جهودهم من اجل تحسين تلك العملية وتحقيق أهدافها .</a:t>
            </a:r>
          </a:p>
          <a:p>
            <a:pPr algn="justLow" rtl="1" fontAlgn="auto">
              <a:lnSpc>
                <a:spcPct val="150000"/>
              </a:lnSpc>
              <a:spcBef>
                <a:spcPts val="0"/>
              </a:spcBef>
              <a:spcAft>
                <a:spcPts val="0"/>
              </a:spcAft>
            </a:pPr>
            <a:r>
              <a:rPr lang="ar-EG" sz="2800" b="1" dirty="0">
                <a:solidFill>
                  <a:srgbClr val="000000"/>
                </a:solidFill>
                <a:latin typeface="Arial" pitchFamily="34" charset="0"/>
                <a:ea typeface="Calibri"/>
                <a:cs typeface="Arial" pitchFamily="34" charset="0"/>
              </a:rPr>
              <a:t>2 </a:t>
            </a:r>
            <a:r>
              <a:rPr lang="ar-EG" sz="2800" b="1" dirty="0" smtClean="0">
                <a:solidFill>
                  <a:srgbClr val="000000"/>
                </a:solidFill>
                <a:latin typeface="Arial" pitchFamily="34" charset="0"/>
                <a:ea typeface="Calibri"/>
                <a:cs typeface="Arial" pitchFamily="34" charset="0"/>
              </a:rPr>
              <a:t>- إنه </a:t>
            </a:r>
            <a:r>
              <a:rPr lang="ar-EG" sz="2800" b="1" dirty="0">
                <a:solidFill>
                  <a:srgbClr val="000000"/>
                </a:solidFill>
                <a:latin typeface="Arial" pitchFamily="34" charset="0"/>
                <a:ea typeface="Calibri"/>
                <a:cs typeface="Arial" pitchFamily="34" charset="0"/>
              </a:rPr>
              <a:t>عملية تفاعلية تتغير ممارستها بتغير الموقف والحاجات التي تقابلها ومتابعة كل جديد في مجال الفكر التربوي والتقدم </a:t>
            </a:r>
            <a:r>
              <a:rPr lang="ar-EG" sz="2800" b="1" dirty="0" smtClean="0">
                <a:solidFill>
                  <a:srgbClr val="000000"/>
                </a:solidFill>
                <a:latin typeface="Arial" pitchFamily="34" charset="0"/>
                <a:ea typeface="Calibri"/>
                <a:cs typeface="Arial" pitchFamily="34" charset="0"/>
              </a:rPr>
              <a:t>العلمي .</a:t>
            </a:r>
            <a:endParaRPr lang="ar-EG" sz="2800" b="1" dirty="0">
              <a:solidFill>
                <a:srgbClr val="000000"/>
              </a:solidFill>
              <a:latin typeface="Arial" pitchFamily="34" charset="0"/>
              <a:ea typeface="Calibri"/>
              <a:cs typeface="Arial" pitchFamily="34" charset="0"/>
            </a:endParaRPr>
          </a:p>
        </p:txBody>
      </p:sp>
      <p:sp>
        <p:nvSpPr>
          <p:cNvPr id="5" name="Rounded Rectangle 4"/>
          <p:cNvSpPr/>
          <p:nvPr/>
        </p:nvSpPr>
        <p:spPr>
          <a:xfrm>
            <a:off x="2915816" y="1124744"/>
            <a:ext cx="5219408" cy="762508"/>
          </a:xfrm>
          <a:prstGeom prst="roundRect">
            <a:avLst/>
          </a:prstGeom>
          <a:blipFill>
            <a:blip r:embed="rId2" cstate="print"/>
            <a:tile tx="0" ty="0" sx="100000" sy="100000" flip="none" algn="tl"/>
          </a:blipFill>
          <a:ln/>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ar-EG" sz="3600" b="1" kern="0" dirty="0" smtClean="0">
                <a:solidFill>
                  <a:srgbClr val="002060"/>
                </a:solidFill>
                <a:latin typeface="Calibri"/>
                <a:cs typeface="AL-Mateen" pitchFamily="2" charset="-78"/>
              </a:rPr>
              <a:t>ثانياً: خصائص الإشراف التربوى :</a:t>
            </a:r>
            <a:endParaRPr kumimoji="0" lang="en-US" sz="3600" b="1" i="0" u="none" strike="noStrike" kern="0" cap="none" spc="0" normalizeH="0" baseline="0" noProof="0" dirty="0" smtClean="0">
              <a:ln>
                <a:noFill/>
              </a:ln>
              <a:solidFill>
                <a:srgbClr val="002060"/>
              </a:solidFill>
              <a:effectLst/>
              <a:uLnTx/>
              <a:uFillTx/>
              <a:latin typeface="Calibri"/>
              <a:cs typeface="AL-Mateen" pitchFamily="2" charset="-78"/>
            </a:endParaRPr>
          </a:p>
        </p:txBody>
      </p:sp>
    </p:spTree>
    <p:extLst>
      <p:ext uri="{BB962C8B-B14F-4D97-AF65-F5344CB8AC3E}">
        <p14:creationId xmlns:p14="http://schemas.microsoft.com/office/powerpoint/2010/main" xmlns="" val="2751315252"/>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359</Words>
  <Application>Microsoft Office PowerPoint</Application>
  <PresentationFormat>عرض على الشاشة (3:4)‏</PresentationFormat>
  <Paragraphs>72</Paragraphs>
  <Slides>10</Slides>
  <Notes>1</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أخلاقيات المشرف التربوي</vt:lpstr>
      <vt:lpstr>يسعدنا التعرف عليكم </vt:lpstr>
      <vt:lpstr>الشريحة 3</vt:lpstr>
      <vt:lpstr>الشريحة 4</vt:lpstr>
      <vt:lpstr>الشريحة 5</vt:lpstr>
      <vt:lpstr>الشريحة 6</vt:lpstr>
      <vt:lpstr>الشريحة 7</vt:lpstr>
      <vt:lpstr>الشريحة 8</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أخلاقيات المشرف التربوي</dc:title>
  <dc:creator>mr</dc:creator>
  <cp:lastModifiedBy>mr</cp:lastModifiedBy>
  <cp:revision>1</cp:revision>
  <dcterms:created xsi:type="dcterms:W3CDTF">2018-12-29T17:16:33Z</dcterms:created>
  <dcterms:modified xsi:type="dcterms:W3CDTF">2018-12-29T17:17:17Z</dcterms:modified>
</cp:coreProperties>
</file>